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4" r:id="rId3"/>
    <p:sldId id="258" r:id="rId4"/>
    <p:sldId id="259" r:id="rId5"/>
    <p:sldId id="260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80432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2756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126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45837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720300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698783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966572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943642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03555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36028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4222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246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656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137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812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6853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713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6894FC3-FACA-4DA7-9D07-82105729A3FC}" type="datetimeFigureOut">
              <a:rPr lang="en-ID" smtClean="0"/>
              <a:t>29/08/2021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EBB3912-488D-46B8-A394-670BCBCDACD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50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F1B75-4D84-4249-AF2E-293D1C577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28400" y="1311564"/>
            <a:ext cx="8574622" cy="261619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Chapter 4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  <a:t>If I Had Wings Like a Bird, I Would Fly Fast.</a:t>
            </a:r>
            <a:br>
              <a:rPr lang="en-ID" sz="3600" dirty="0">
                <a:solidFill>
                  <a:schemeClr val="accent1">
                    <a:lumMod val="50000"/>
                  </a:schemeClr>
                </a:solidFill>
                <a:latin typeface="Forte" panose="03060902040502070203" pitchFamily="66" charset="0"/>
              </a:rPr>
            </a:br>
            <a:endParaRPr lang="en-ID" sz="3600" dirty="0">
              <a:solidFill>
                <a:schemeClr val="accent1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A83CF-DFCF-4762-A2A6-94CD01EF18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6431" y="5852776"/>
            <a:ext cx="6987645" cy="138853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Teacher : Dra. Farida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H.Purba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, </a:t>
            </a:r>
            <a:r>
              <a:rPr lang="en-US" dirty="0" err="1">
                <a:solidFill>
                  <a:schemeClr val="accent1">
                    <a:lumMod val="50000"/>
                  </a:schemeClr>
                </a:solidFill>
                <a:latin typeface="Lucida Handwriting" panose="03010101010101010101" pitchFamily="66" charset="0"/>
              </a:rPr>
              <a:t>S.Pd</a:t>
            </a:r>
            <a:endParaRPr lang="en-ID" dirty="0">
              <a:solidFill>
                <a:schemeClr val="accent1">
                  <a:lumMod val="50000"/>
                </a:schemeClr>
              </a:solidFill>
              <a:latin typeface="Lucida Handwriting" panose="030101010101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855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867AAF4-1547-4C5F-A0B4-7AC7A38EC2CF}"/>
              </a:ext>
            </a:extLst>
          </p:cNvPr>
          <p:cNvSpPr txBox="1"/>
          <p:nvPr/>
        </p:nvSpPr>
        <p:spPr>
          <a:xfrm>
            <a:off x="1775791" y="304801"/>
            <a:ext cx="1017767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Social Function</a:t>
            </a:r>
          </a:p>
          <a:p>
            <a:pPr marL="0" indent="0">
              <a:buNone/>
            </a:pPr>
            <a:r>
              <a:rPr lang="en-US" sz="2000" dirty="0"/>
              <a:t>	 To explain, to regret what is happening and to imagine.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Listening</a:t>
            </a:r>
          </a:p>
          <a:p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-</a:t>
            </a:r>
            <a:r>
              <a:rPr lang="en-US" sz="2000" dirty="0"/>
              <a:t> Listening to proper </a:t>
            </a:r>
            <a:r>
              <a:rPr lang="en-US" sz="2000" dirty="0" err="1"/>
              <a:t>pronounciation</a:t>
            </a:r>
            <a:r>
              <a:rPr lang="en-US" sz="2000" dirty="0"/>
              <a:t> and intonation.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en-US" sz="2000" dirty="0"/>
              <a:t> Listening to detailed information.</a:t>
            </a:r>
          </a:p>
          <a:p>
            <a:endParaRPr lang="en-ID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ID" sz="2000" b="1" i="1" dirty="0">
                <a:solidFill>
                  <a:schemeClr val="accent1">
                    <a:lumMod val="75000"/>
                  </a:schemeClr>
                </a:solidFill>
              </a:rPr>
              <a:t>Speaking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/>
              <a:t>	Speaking conditional type II in a situational context through simulation .</a:t>
            </a:r>
          </a:p>
          <a:p>
            <a:endParaRPr lang="en-US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Reading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the gist of the text.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for detailed information.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dirty="0"/>
              <a:t>Reading between lines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Writing</a:t>
            </a:r>
          </a:p>
          <a:p>
            <a:pPr marL="0" indent="0">
              <a:buNone/>
            </a:pPr>
            <a:r>
              <a:rPr lang="en-US" sz="2000" dirty="0"/>
              <a:t>	Writing sentences about conditional type II based on the various situational contexts given.</a:t>
            </a:r>
          </a:p>
          <a:p>
            <a:pPr marL="0" indent="0">
              <a:buNone/>
            </a:pPr>
            <a:endParaRPr lang="en-US" sz="2000" dirty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Grammar Focus</a:t>
            </a: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</a:rPr>
              <a:t>	</a:t>
            </a:r>
            <a:r>
              <a:rPr lang="en-US" sz="2000" dirty="0"/>
              <a:t>Conditional type II</a:t>
            </a:r>
            <a:endParaRPr lang="en-ID" sz="2000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2000" dirty="0"/>
          </a:p>
          <a:p>
            <a:pPr marL="342900" indent="-342900">
              <a:buFont typeface="Wingdings" panose="05000000000000000000" pitchFamily="2" charset="2"/>
              <a:buChar char="q"/>
            </a:pPr>
            <a:endParaRPr lang="en-US" sz="2000" dirty="0"/>
          </a:p>
          <a:p>
            <a:endParaRPr lang="en-US" sz="2000" dirty="0"/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849838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BBF47A7-C9C7-4B76-970F-5BAE635F5BBE}"/>
              </a:ext>
            </a:extLst>
          </p:cNvPr>
          <p:cNvSpPr txBox="1"/>
          <p:nvPr/>
        </p:nvSpPr>
        <p:spPr>
          <a:xfrm>
            <a:off x="1704711" y="730074"/>
            <a:ext cx="10293928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Remember !</a:t>
            </a:r>
          </a:p>
          <a:p>
            <a:pPr algn="ctr"/>
            <a:endParaRPr lang="en-ID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Conditional (if)  sentences normally have two parts.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One part shows a result and the other shows a condition on which the result depends.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The condition is normally preceded by if.</a:t>
            </a:r>
          </a:p>
          <a:p>
            <a:pPr marL="342900" indent="-342900">
              <a:lnSpc>
                <a:spcPct val="15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400" dirty="0"/>
              <a:t>In   “ If I had million dollars, I would give most to you.”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The result is “I would give most to you, “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dirty="0"/>
              <a:t>       and the condition ( introduced by  “if “ ) is “ If I had a million dollars. “</a:t>
            </a:r>
            <a:endParaRPr lang="en-ID" sz="24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635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A2BEAE4-C72B-4BEC-AC12-6DAA7C99487E}"/>
              </a:ext>
            </a:extLst>
          </p:cNvPr>
          <p:cNvSpPr txBox="1"/>
          <p:nvPr/>
        </p:nvSpPr>
        <p:spPr>
          <a:xfrm>
            <a:off x="1431838" y="126379"/>
            <a:ext cx="10349346" cy="684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Conditional – If</a:t>
            </a:r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</a:t>
            </a:r>
            <a:r>
              <a:rPr lang="en-US" sz="2200" dirty="0"/>
              <a:t>			, 	</a:t>
            </a:r>
            <a:r>
              <a:rPr lang="en-US" sz="2200" u="sng" dirty="0"/>
              <a:t>F</a:t>
            </a:r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/>
              <a:t>Ps	</a:t>
            </a:r>
            <a:r>
              <a:rPr lang="en-US" sz="2200" dirty="0"/>
              <a:t>	,	</a:t>
            </a:r>
            <a:r>
              <a:rPr lang="en-US" sz="2200" u="sng" dirty="0" err="1"/>
              <a:t>Ps.F</a:t>
            </a:r>
            <a:endParaRPr lang="en-US" sz="2200" u="sng" dirty="0"/>
          </a:p>
          <a:p>
            <a:pPr defTabSz="268288">
              <a:lnSpc>
                <a:spcPct val="150000"/>
              </a:lnSpc>
            </a:pPr>
            <a:r>
              <a:rPr lang="en-US" sz="2200" dirty="0"/>
              <a:t>If	</a:t>
            </a:r>
            <a:r>
              <a:rPr lang="en-US" sz="2200" u="sng" dirty="0" err="1"/>
              <a:t>Ps.Pf</a:t>
            </a:r>
            <a:r>
              <a:rPr lang="en-US" sz="2200" dirty="0"/>
              <a:t>	 , 	</a:t>
            </a:r>
            <a:r>
              <a:rPr lang="en-US" sz="2200" u="sng" dirty="0" err="1"/>
              <a:t>Ps.F.Pf</a:t>
            </a:r>
            <a:endParaRPr lang="en-US" sz="2200" u="sng" dirty="0"/>
          </a:p>
          <a:p>
            <a:endParaRPr lang="en-US" sz="2200" u="sng" dirty="0"/>
          </a:p>
          <a:p>
            <a:r>
              <a:rPr lang="en-US" sz="2200" b="1" i="1" u="sng" dirty="0">
                <a:solidFill>
                  <a:schemeClr val="accent1">
                    <a:lumMod val="75000"/>
                  </a:schemeClr>
                </a:solidFill>
              </a:rPr>
              <a:t>Examples</a:t>
            </a:r>
          </a:p>
          <a:p>
            <a:endParaRPr lang="en-US" sz="2200" u="sng" dirty="0"/>
          </a:p>
          <a:p>
            <a:r>
              <a:rPr lang="en-US" sz="2200" dirty="0"/>
              <a:t>If  I  </a:t>
            </a:r>
            <a:r>
              <a:rPr lang="en-US" sz="2200" u="sng" dirty="0"/>
              <a:t>have</a:t>
            </a:r>
            <a:r>
              <a:rPr lang="en-US" sz="2200" dirty="0"/>
              <a:t>  much  money,  I  </a:t>
            </a:r>
            <a:r>
              <a:rPr lang="en-US" sz="2200" u="sng" dirty="0"/>
              <a:t>will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P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 </a:t>
            </a:r>
            <a:r>
              <a:rPr lang="en-US" sz="2200" dirty="0"/>
              <a:t>F</a:t>
            </a:r>
          </a:p>
          <a:p>
            <a:endParaRPr lang="en-US" sz="2200" dirty="0"/>
          </a:p>
          <a:p>
            <a:r>
              <a:rPr lang="en-US" sz="2200" dirty="0"/>
              <a:t> If  I  </a:t>
            </a:r>
            <a:r>
              <a:rPr lang="en-US" sz="2200" u="sng" dirty="0"/>
              <a:t>had</a:t>
            </a:r>
            <a:r>
              <a:rPr lang="en-US" sz="2200" dirty="0"/>
              <a:t>  much  money,  I  </a:t>
            </a:r>
            <a:r>
              <a:rPr lang="en-US" sz="2200" u="sng" dirty="0"/>
              <a:t>would  go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Ps			</a:t>
            </a:r>
            <a:r>
              <a:rPr lang="id-ID" sz="2200" dirty="0"/>
              <a:t>           </a:t>
            </a:r>
            <a:r>
              <a:rPr lang="en-US" sz="2200" dirty="0"/>
              <a:t>		</a:t>
            </a:r>
            <a:r>
              <a:rPr lang="id-ID" sz="2200" dirty="0"/>
              <a:t> </a:t>
            </a:r>
            <a:r>
              <a:rPr lang="en-US" sz="2200" dirty="0" err="1"/>
              <a:t>Ps.F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If  I  </a:t>
            </a:r>
            <a:r>
              <a:rPr lang="en-US" sz="2200" u="sng" dirty="0"/>
              <a:t>had  had</a:t>
            </a:r>
            <a:r>
              <a:rPr lang="en-US" sz="2200" dirty="0"/>
              <a:t>  much  money,  I  </a:t>
            </a:r>
            <a:r>
              <a:rPr lang="en-US" sz="2200" u="sng" dirty="0"/>
              <a:t>would  have  gone</a:t>
            </a:r>
            <a:r>
              <a:rPr lang="en-US" sz="2200" dirty="0"/>
              <a:t>  around  the  world</a:t>
            </a:r>
          </a:p>
          <a:p>
            <a:r>
              <a:rPr lang="en-US" sz="2200" dirty="0"/>
              <a:t>          </a:t>
            </a:r>
            <a:r>
              <a:rPr lang="en-US" sz="2200" dirty="0" err="1"/>
              <a:t>Ps.Pf</a:t>
            </a:r>
            <a:r>
              <a:rPr lang="en-US" sz="2200" dirty="0"/>
              <a:t>		         </a:t>
            </a:r>
            <a:r>
              <a:rPr lang="id-ID" sz="2200" dirty="0"/>
              <a:t>              </a:t>
            </a:r>
            <a:r>
              <a:rPr lang="en-US" sz="2200" dirty="0"/>
              <a:t>			   </a:t>
            </a:r>
            <a:r>
              <a:rPr lang="en-US" sz="2200" dirty="0" err="1"/>
              <a:t>Ps.F.Pf</a:t>
            </a:r>
            <a:r>
              <a:rPr lang="en-US" sz="2200" dirty="0"/>
              <a:t>	</a:t>
            </a:r>
          </a:p>
          <a:p>
            <a:endParaRPr lang="en-US" sz="2200" dirty="0"/>
          </a:p>
          <a:p>
            <a:pPr algn="ctr"/>
            <a:endParaRPr lang="en-US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75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9261ED-3244-4278-861C-E8D4C19FB3BB}"/>
              </a:ext>
            </a:extLst>
          </p:cNvPr>
          <p:cNvSpPr txBox="1"/>
          <p:nvPr/>
        </p:nvSpPr>
        <p:spPr>
          <a:xfrm>
            <a:off x="1677604" y="497429"/>
            <a:ext cx="99614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>
                <a:solidFill>
                  <a:schemeClr val="accent1">
                    <a:lumMod val="75000"/>
                  </a:schemeClr>
                </a:solidFill>
              </a:rPr>
              <a:t>Learn It More !</a:t>
            </a:r>
          </a:p>
          <a:p>
            <a:pPr algn="ctr"/>
            <a:endParaRPr lang="en-US" sz="24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gives me much money, I will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gave me much money, I would buy the new shoes.</a:t>
            </a:r>
          </a:p>
          <a:p>
            <a:pPr marL="342900" indent="-342900">
              <a:lnSpc>
                <a:spcPct val="20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If my father had given me much money, I would have bought the new shoes.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									</a:t>
            </a:r>
            <a:endParaRPr lang="en-ID" sz="24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4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8071371-8F35-451C-97BB-6C22A9A538AE}"/>
              </a:ext>
            </a:extLst>
          </p:cNvPr>
          <p:cNvSpPr txBox="1"/>
          <p:nvPr/>
        </p:nvSpPr>
        <p:spPr>
          <a:xfrm>
            <a:off x="1709529" y="511100"/>
            <a:ext cx="10031895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600" b="1" i="1" dirty="0">
                <a:solidFill>
                  <a:schemeClr val="accent1">
                    <a:lumMod val="75000"/>
                  </a:schemeClr>
                </a:solidFill>
              </a:rPr>
              <a:t>LINK IT TO</a:t>
            </a:r>
          </a:p>
          <a:p>
            <a:pPr marL="0" indent="0" algn="ctr">
              <a:buNone/>
            </a:pP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ID" sz="2400" dirty="0"/>
              <a:t>If you were sitting next to the driver, it would be very dangerous.</a:t>
            </a:r>
          </a:p>
          <a:p>
            <a:pPr marL="0" indent="0">
              <a:buNone/>
            </a:pPr>
            <a:r>
              <a:rPr lang="en-ID" sz="2400" dirty="0"/>
              <a:t>   	 The sentence means  …..</a:t>
            </a:r>
          </a:p>
          <a:p>
            <a:pPr marL="0" indent="0">
              <a:buNone/>
            </a:pPr>
            <a:r>
              <a:rPr lang="en-ID" sz="2400" dirty="0"/>
              <a:t>     	You’re not sitting next to the driver.</a:t>
            </a:r>
          </a:p>
          <a:p>
            <a:pPr marL="0" indent="0">
              <a:buNone/>
            </a:pPr>
            <a:r>
              <a:rPr lang="en-ID" sz="2400" dirty="0"/>
              <a:t>     	You are sitting in the back.</a:t>
            </a:r>
          </a:p>
          <a:p>
            <a:pPr marL="0" indent="0">
              <a:buNone/>
            </a:pPr>
            <a:r>
              <a:rPr lang="en-ID" sz="2400" dirty="0"/>
              <a:t>     	 It could be very dangerous.</a:t>
            </a:r>
          </a:p>
          <a:p>
            <a:pPr marL="0" indent="0">
              <a:buNone/>
            </a:pPr>
            <a:endParaRPr lang="en-ID" sz="2400" dirty="0"/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/>
              <a:t>We’d have a new house with a big garden if I were rich.</a:t>
            </a:r>
          </a:p>
          <a:p>
            <a:pPr marL="0" indent="0">
              <a:buNone/>
            </a:pPr>
            <a:r>
              <a:rPr lang="en-US" sz="2400" dirty="0"/>
              <a:t>    	 The fact is …..</a:t>
            </a:r>
          </a:p>
          <a:p>
            <a:pPr marL="0" indent="0">
              <a:buNone/>
            </a:pPr>
            <a:r>
              <a:rPr lang="en-US" sz="2400" dirty="0"/>
              <a:t>    	 I’m poor.</a:t>
            </a:r>
          </a:p>
          <a:p>
            <a:pPr marL="0" indent="0">
              <a:buNone/>
            </a:pPr>
            <a:r>
              <a:rPr lang="en-US" sz="2400" dirty="0"/>
              <a:t>     	 I won’t buy a new house.</a:t>
            </a:r>
          </a:p>
          <a:p>
            <a:pPr marL="0" indent="0">
              <a:buNone/>
            </a:pPr>
            <a:r>
              <a:rPr lang="en-US" sz="2400" dirty="0"/>
              <a:t>     	 My house is old with a small garden.</a:t>
            </a:r>
          </a:p>
          <a:p>
            <a:pPr marL="0" indent="0">
              <a:buNone/>
            </a:pPr>
            <a:endParaRPr lang="en-ID" sz="2400" dirty="0"/>
          </a:p>
          <a:p>
            <a:pPr marL="0" indent="0" algn="ctr">
              <a:buNone/>
            </a:pPr>
            <a:endParaRPr lang="en-US" sz="3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40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0F956FF-2C6D-4CF1-B6C3-E76B2534CD17}"/>
              </a:ext>
            </a:extLst>
          </p:cNvPr>
          <p:cNvSpPr txBox="1"/>
          <p:nvPr/>
        </p:nvSpPr>
        <p:spPr>
          <a:xfrm>
            <a:off x="1603513" y="543340"/>
            <a:ext cx="100584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400" dirty="0"/>
              <a:t>If you became really famous, film directors would make </a:t>
            </a:r>
            <a:r>
              <a:rPr lang="en-US" sz="2400" dirty="0" err="1"/>
              <a:t>filmsof</a:t>
            </a:r>
            <a:r>
              <a:rPr lang="en-US" sz="2400" dirty="0"/>
              <a:t> your plays.</a:t>
            </a:r>
          </a:p>
          <a:p>
            <a:pPr marL="0" indent="0">
              <a:buNone/>
            </a:pPr>
            <a:r>
              <a:rPr lang="en-ID" sz="2400" dirty="0"/>
              <a:t>        The real condition is …..</a:t>
            </a:r>
          </a:p>
          <a:p>
            <a:pPr marL="0" indent="0">
              <a:buNone/>
            </a:pPr>
            <a:r>
              <a:rPr lang="en-ID" sz="2400" dirty="0"/>
              <a:t>      	 I’m not a famous.</a:t>
            </a:r>
          </a:p>
          <a:p>
            <a:pPr marL="0" indent="0">
              <a:buNone/>
            </a:pPr>
            <a:r>
              <a:rPr lang="en-ID" sz="2400" dirty="0"/>
              <a:t>      	 Film directors don’t make films of my plays.</a:t>
            </a:r>
          </a:p>
          <a:p>
            <a:pPr marL="0" indent="0">
              <a:buNone/>
            </a:pPr>
            <a:r>
              <a:rPr lang="en-ID" sz="2400" dirty="0"/>
              <a:t>      	 I’ll make films of my plays.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/>
              <a:t> There would be queues hundreds of yards long outside all cinemas if your      films were really famous.</a:t>
            </a:r>
          </a:p>
          <a:p>
            <a:pPr marL="0" indent="0">
              <a:buNone/>
            </a:pPr>
            <a:r>
              <a:rPr lang="en-US" sz="2400" dirty="0"/>
              <a:t>  </a:t>
            </a:r>
            <a:r>
              <a:rPr lang="en-ID" sz="2400" dirty="0"/>
              <a:t>  	The fact is …..</a:t>
            </a:r>
          </a:p>
          <a:p>
            <a:pPr marL="0" indent="0">
              <a:buNone/>
            </a:pPr>
            <a:r>
              <a:rPr lang="en-ID" sz="2400" dirty="0"/>
              <a:t>     	I’m not famous.</a:t>
            </a:r>
          </a:p>
          <a:p>
            <a:pPr marL="0" indent="0">
              <a:buNone/>
            </a:pPr>
            <a:r>
              <a:rPr lang="en-ID" sz="2400" dirty="0"/>
              <a:t>      	I’ll make long queues outside cinemas.</a:t>
            </a:r>
          </a:p>
          <a:p>
            <a:pPr marL="0" indent="0">
              <a:buNone/>
            </a:pPr>
            <a:r>
              <a:rPr lang="en-ID" sz="2400" dirty="0"/>
              <a:t>        There are not long queues outside all cinemas.</a:t>
            </a:r>
          </a:p>
          <a:p>
            <a:pPr marL="0" indent="0">
              <a:buNone/>
            </a:pPr>
            <a:endParaRPr lang="en-ID" sz="2400" dirty="0"/>
          </a:p>
          <a:p>
            <a:endParaRPr lang="en-ID" sz="2400" dirty="0"/>
          </a:p>
          <a:p>
            <a:endParaRPr lang="en-ID" sz="24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068384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A1F6467-83DC-4505-B41A-9B48043930B2}"/>
              </a:ext>
            </a:extLst>
          </p:cNvPr>
          <p:cNvSpPr txBox="1"/>
          <p:nvPr/>
        </p:nvSpPr>
        <p:spPr>
          <a:xfrm>
            <a:off x="1815548" y="622852"/>
            <a:ext cx="811033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5"/>
            </a:pPr>
            <a:r>
              <a:rPr lang="en-ID" sz="2800" dirty="0"/>
              <a:t>If we became famous, then we’d get rich too.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D" sz="2800" dirty="0"/>
              <a:t>       It means …..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D" sz="2800" dirty="0"/>
              <a:t>       I’m poor.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D" sz="2800" dirty="0"/>
              <a:t>       I’ll be rich.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ID" sz="2800" dirty="0"/>
              <a:t>       I’m not really famous.</a:t>
            </a:r>
          </a:p>
          <a:p>
            <a:pPr marL="0" indent="0">
              <a:lnSpc>
                <a:spcPct val="150000"/>
              </a:lnSpc>
              <a:buNone/>
            </a:pPr>
            <a:endParaRPr lang="en-ID" sz="2800" dirty="0"/>
          </a:p>
          <a:p>
            <a:pPr marL="0" indent="0">
              <a:buNone/>
            </a:pPr>
            <a:endParaRPr lang="en-ID" sz="2800" dirty="0"/>
          </a:p>
          <a:p>
            <a:pPr marL="0" indent="0">
              <a:buNone/>
            </a:pPr>
            <a:endParaRPr lang="en-ID" sz="2800" dirty="0"/>
          </a:p>
          <a:p>
            <a:pPr marL="0" indent="0">
              <a:buNone/>
            </a:pPr>
            <a:endParaRPr lang="en-ID" sz="2800" dirty="0"/>
          </a:p>
          <a:p>
            <a:pPr marL="0" indent="0">
              <a:buNone/>
            </a:pPr>
            <a:r>
              <a:rPr lang="en-ID" sz="2800" dirty="0"/>
              <a:t>							</a:t>
            </a:r>
            <a:r>
              <a:rPr lang="en-ID" sz="2400" b="1" dirty="0">
                <a:solidFill>
                  <a:schemeClr val="accent1">
                    <a:lumMod val="75000"/>
                  </a:schemeClr>
                </a:solidFill>
              </a:rPr>
              <a:t>	----- 7 ------</a:t>
            </a:r>
            <a:endParaRPr lang="en-ID" sz="28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155370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316</TotalTime>
  <Words>625</Words>
  <Application>Microsoft Office PowerPoint</Application>
  <PresentationFormat>Widescreen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Rounded MT Bold</vt:lpstr>
      <vt:lpstr>Corbel</vt:lpstr>
      <vt:lpstr>Forte</vt:lpstr>
      <vt:lpstr>Lucida Handwriting</vt:lpstr>
      <vt:lpstr>Wingdings</vt:lpstr>
      <vt:lpstr>Parallax</vt:lpstr>
      <vt:lpstr>Chapter 4  If I Had Wings Like a Bird, I Would Fly Fast.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 Is He Such a Hard-Working Animator?</dc:title>
  <dc:creator>Acer</dc:creator>
  <cp:lastModifiedBy>Acer</cp:lastModifiedBy>
  <cp:revision>29</cp:revision>
  <dcterms:created xsi:type="dcterms:W3CDTF">2021-07-17T03:09:56Z</dcterms:created>
  <dcterms:modified xsi:type="dcterms:W3CDTF">2021-08-29T13:09:27Z</dcterms:modified>
</cp:coreProperties>
</file>