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4" r:id="rId3"/>
    <p:sldId id="258" r:id="rId4"/>
    <p:sldId id="259" r:id="rId5"/>
    <p:sldId id="260" r:id="rId6"/>
    <p:sldId id="267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08/09/2021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4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If I Had Wings Like a Bird, I Would Fly Fast.</a:t>
            </a:r>
            <a:br>
              <a:rPr lang="en-ID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sz="36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775791" y="304801"/>
            <a:ext cx="10177670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pPr marL="0" indent="0">
              <a:buNone/>
            </a:pPr>
            <a:r>
              <a:rPr lang="en-US" sz="2000" dirty="0"/>
              <a:t>	 To explain, to regret what is happening and to imagine.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-</a:t>
            </a:r>
            <a:r>
              <a:rPr lang="en-US" sz="2000" dirty="0"/>
              <a:t> Listening to proper </a:t>
            </a:r>
            <a:r>
              <a:rPr lang="en-US" sz="2000" dirty="0" err="1"/>
              <a:t>pronounciation</a:t>
            </a:r>
            <a:r>
              <a:rPr lang="en-US" sz="2000" dirty="0"/>
              <a:t> and intonation.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000" dirty="0"/>
              <a:t> Listening to detailed information.</a:t>
            </a:r>
          </a:p>
          <a:p>
            <a:endParaRPr lang="en-ID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0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/>
              <a:t>	Speaking conditional type II in a situational context through simulation 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the gist of the text.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detailed information.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between lines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pPr marL="0" indent="0">
              <a:buNone/>
            </a:pPr>
            <a:r>
              <a:rPr lang="en-US" sz="2000" dirty="0"/>
              <a:t>	Writing sentences about conditional type II based on the various situational contexts given.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 marL="0" indent="0">
              <a:buNone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dirty="0"/>
              <a:t>Conditional type II</a:t>
            </a:r>
            <a:endParaRPr lang="en-ID" sz="2000" dirty="0"/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endParaRPr lang="en-US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84983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04711" y="730074"/>
            <a:ext cx="1029392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Remember !</a:t>
            </a:r>
          </a:p>
          <a:p>
            <a:pPr algn="ctr"/>
            <a:endParaRPr lang="en-ID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Conditional (if)  sentences normally have two parts.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One part shows a result and the other shows a condition on which the result depends.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The condition is normally preceded by if.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In   “ If I had million dollars, I would give most to you.”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The result is “I would give most to you, 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and the condition ( introduced by  “if “ ) is “ If I had a million dollars. “</a:t>
            </a:r>
            <a:endParaRPr lang="en-ID" sz="24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431838" y="126379"/>
            <a:ext cx="10349346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Conditional – If</a:t>
            </a:r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</a:t>
            </a:r>
            <a:r>
              <a:rPr lang="en-US" sz="2200" dirty="0"/>
              <a:t>			, 	</a:t>
            </a:r>
            <a:r>
              <a:rPr lang="en-US" sz="2200" u="sng" dirty="0"/>
              <a:t>F</a:t>
            </a: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Ps	</a:t>
            </a:r>
            <a:r>
              <a:rPr lang="en-US" sz="2200" dirty="0"/>
              <a:t>	,	</a:t>
            </a:r>
            <a:r>
              <a:rPr lang="en-US" sz="2200" u="sng" dirty="0" err="1"/>
              <a:t>Ps.F</a:t>
            </a:r>
            <a:endParaRPr lang="en-US" sz="2200" u="sng" dirty="0"/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 err="1"/>
              <a:t>Ps.Pf</a:t>
            </a:r>
            <a:r>
              <a:rPr lang="en-US" sz="2200" dirty="0"/>
              <a:t>	 , 	</a:t>
            </a:r>
            <a:r>
              <a:rPr lang="en-US" sz="2200" u="sng" dirty="0" err="1"/>
              <a:t>Ps.F.Pf</a:t>
            </a:r>
            <a:endParaRPr lang="en-US" sz="2200" u="sng" dirty="0"/>
          </a:p>
          <a:p>
            <a:endParaRPr lang="en-US" sz="2200" u="sng" dirty="0"/>
          </a:p>
          <a:p>
            <a:r>
              <a:rPr lang="en-US" sz="2200" b="1" i="1" u="sng" dirty="0">
                <a:solidFill>
                  <a:schemeClr val="accent1">
                    <a:lumMod val="75000"/>
                  </a:schemeClr>
                </a:solidFill>
              </a:rPr>
              <a:t>Examples</a:t>
            </a:r>
          </a:p>
          <a:p>
            <a:endParaRPr lang="en-US" sz="2200" u="sng" dirty="0"/>
          </a:p>
          <a:p>
            <a:r>
              <a:rPr lang="en-US" sz="2200" dirty="0"/>
              <a:t>If  I  </a:t>
            </a:r>
            <a:r>
              <a:rPr lang="en-US" sz="2200" u="sng" dirty="0"/>
              <a:t>have</a:t>
            </a:r>
            <a:r>
              <a:rPr lang="en-US" sz="2200" dirty="0"/>
              <a:t>  much  money,  I  </a:t>
            </a:r>
            <a:r>
              <a:rPr lang="en-US" sz="2200" u="sng" dirty="0"/>
              <a:t>will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P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 </a:t>
            </a:r>
            <a:r>
              <a:rPr lang="en-US" sz="2200" dirty="0"/>
              <a:t>F</a:t>
            </a:r>
          </a:p>
          <a:p>
            <a:endParaRPr lang="en-US" sz="2200" dirty="0"/>
          </a:p>
          <a:p>
            <a:r>
              <a:rPr lang="en-US" sz="2200" dirty="0"/>
              <a:t> If  I  </a:t>
            </a:r>
            <a:r>
              <a:rPr lang="en-US" sz="2200" u="sng" dirty="0"/>
              <a:t>had</a:t>
            </a:r>
            <a:r>
              <a:rPr lang="en-US" sz="2200" dirty="0"/>
              <a:t>  much  money,  I  </a:t>
            </a:r>
            <a:r>
              <a:rPr lang="en-US" sz="2200" u="sng" dirty="0"/>
              <a:t>would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Ps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</a:t>
            </a:r>
            <a:r>
              <a:rPr lang="en-US" sz="2200" dirty="0" err="1"/>
              <a:t>Ps.F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If  I  </a:t>
            </a:r>
            <a:r>
              <a:rPr lang="en-US" sz="2200" u="sng" dirty="0"/>
              <a:t>had  had</a:t>
            </a:r>
            <a:r>
              <a:rPr lang="en-US" sz="2200" dirty="0"/>
              <a:t>  much  money,  I  </a:t>
            </a:r>
            <a:r>
              <a:rPr lang="en-US" sz="2200" u="sng" dirty="0"/>
              <a:t>would  have  gone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</a:t>
            </a:r>
            <a:r>
              <a:rPr lang="en-US" sz="2200" dirty="0" err="1"/>
              <a:t>Ps.Pf</a:t>
            </a:r>
            <a:r>
              <a:rPr lang="en-US" sz="2200" dirty="0"/>
              <a:t>		         </a:t>
            </a:r>
            <a:r>
              <a:rPr lang="id-ID" sz="2200" dirty="0"/>
              <a:t>              </a:t>
            </a:r>
            <a:r>
              <a:rPr lang="en-US" sz="2200" dirty="0"/>
              <a:t>			   </a:t>
            </a:r>
            <a:r>
              <a:rPr lang="en-US" sz="2200" dirty="0" err="1"/>
              <a:t>Ps.F.Pf</a:t>
            </a:r>
            <a:r>
              <a:rPr lang="en-US" sz="2200" dirty="0"/>
              <a:t>	</a:t>
            </a:r>
          </a:p>
          <a:p>
            <a:endParaRPr lang="en-US" sz="22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497429"/>
            <a:ext cx="99614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Learn It More !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gives me much money, I will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gave me much money, I would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had given me much money, I would have bought the new shoes.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						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071371-8F35-451C-97BB-6C22A9A538AE}"/>
              </a:ext>
            </a:extLst>
          </p:cNvPr>
          <p:cNvSpPr txBox="1"/>
          <p:nvPr/>
        </p:nvSpPr>
        <p:spPr>
          <a:xfrm>
            <a:off x="1736034" y="397565"/>
            <a:ext cx="100318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REMEMBER</a:t>
            </a:r>
          </a:p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3200" dirty="0"/>
              <a:t>Condition                                             Fact         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Positive sentence                              Negative sentence</a:t>
            </a:r>
          </a:p>
          <a:p>
            <a:pPr marL="0" indent="0">
              <a:buNone/>
            </a:pPr>
            <a:r>
              <a:rPr lang="en-US" sz="3200" dirty="0"/>
              <a:t>Negative sentence                            Positive Sentence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Simple Past Tense                              Simple Present  Tense  </a:t>
            </a:r>
          </a:p>
          <a:p>
            <a:pPr marL="0" indent="0">
              <a:buNone/>
            </a:pPr>
            <a:r>
              <a:rPr lang="en-US" sz="3200" dirty="0"/>
              <a:t>Past Perfect Tense                              Simple Past Tense</a:t>
            </a:r>
            <a:endParaRPr lang="en-ID" sz="3200" dirty="0"/>
          </a:p>
          <a:p>
            <a:pPr marL="0" indent="0">
              <a:buNone/>
            </a:pPr>
            <a:r>
              <a:rPr lang="en-US" sz="3200" dirty="0"/>
              <a:t>     </a:t>
            </a:r>
            <a:endParaRPr lang="en-ID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035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071371-8F35-451C-97BB-6C22A9A538AE}"/>
              </a:ext>
            </a:extLst>
          </p:cNvPr>
          <p:cNvSpPr txBox="1"/>
          <p:nvPr/>
        </p:nvSpPr>
        <p:spPr>
          <a:xfrm>
            <a:off x="1709529" y="736387"/>
            <a:ext cx="10031895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PUT IN PRACTICE.</a:t>
            </a:r>
          </a:p>
          <a:p>
            <a:endParaRPr lang="en-ID" sz="3600" dirty="0"/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en-US" sz="2800" dirty="0"/>
              <a:t>If you were in my position, you would be very upset.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	 But I’m your manager.</a:t>
            </a:r>
          </a:p>
          <a:p>
            <a:pPr>
              <a:lnSpc>
                <a:spcPct val="150000"/>
              </a:lnSpc>
            </a:pPr>
            <a:endParaRPr lang="en-US" sz="2800" dirty="0"/>
          </a:p>
          <a:p>
            <a:pPr marL="514350" indent="-514350">
              <a:lnSpc>
                <a:spcPct val="150000"/>
              </a:lnSpc>
              <a:buFont typeface="+mj-lt"/>
              <a:buAutoNum type="alphaLcPeriod" startAt="2"/>
            </a:pPr>
            <a:r>
              <a:rPr lang="en-US" sz="2800" dirty="0"/>
              <a:t>How awful to hear about your accident. 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	 </a:t>
            </a:r>
            <a:r>
              <a:rPr lang="en-US" sz="2800"/>
              <a:t>But if I  </a:t>
            </a:r>
            <a:r>
              <a:rPr lang="en-US" sz="2800" dirty="0"/>
              <a:t>were you, I would   feel glad   because you are safe.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       But I’m very sad. I can’t find my beautiful glasses.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0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F956FF-2C6D-4CF1-B6C3-E76B2534CD17}"/>
              </a:ext>
            </a:extLst>
          </p:cNvPr>
          <p:cNvSpPr txBox="1"/>
          <p:nvPr/>
        </p:nvSpPr>
        <p:spPr>
          <a:xfrm>
            <a:off x="1603513" y="543340"/>
            <a:ext cx="100584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eriod" startAt="3"/>
            </a:pPr>
            <a:r>
              <a:rPr lang="en-US" sz="2800" dirty="0"/>
              <a:t>You know , I lost my wallet somewhere yesterday. </a:t>
            </a:r>
          </a:p>
          <a:p>
            <a:r>
              <a:rPr lang="en-US" sz="2800" dirty="0"/>
              <a:t>	 If you were my mother, what would you say? </a:t>
            </a:r>
          </a:p>
          <a:p>
            <a:pPr marL="0" indent="0">
              <a:buNone/>
            </a:pPr>
            <a:r>
              <a:rPr lang="en-US" sz="2800" dirty="0"/>
              <a:t>        I’d say nothing.</a:t>
            </a:r>
          </a:p>
          <a:p>
            <a:endParaRPr lang="en-US" sz="2800" dirty="0"/>
          </a:p>
          <a:p>
            <a:pPr marL="514350" indent="-514350">
              <a:buFont typeface="+mj-lt"/>
              <a:buAutoNum type="alphaLcPeriod" startAt="4"/>
            </a:pPr>
            <a:r>
              <a:rPr lang="en-US" sz="2800" dirty="0"/>
              <a:t>Father, what would happen if the sun set in the morning? </a:t>
            </a:r>
          </a:p>
          <a:p>
            <a:pPr marL="0" indent="0">
              <a:buNone/>
            </a:pPr>
            <a:r>
              <a:rPr lang="en-US" sz="2800" dirty="0"/>
              <a:t>        Well, it’s the end of the world.</a:t>
            </a:r>
          </a:p>
          <a:p>
            <a:endParaRPr lang="en-US" sz="2800" dirty="0"/>
          </a:p>
          <a:p>
            <a:pPr marL="514350" indent="-514350">
              <a:buFont typeface="+mj-lt"/>
              <a:buAutoNum type="alphaLcPeriod" startAt="5"/>
            </a:pPr>
            <a:r>
              <a:rPr lang="en-US" sz="2800" dirty="0"/>
              <a:t>Life would be a paradise on earth if I could speak many languages. </a:t>
            </a:r>
          </a:p>
          <a:p>
            <a:pPr marL="0" indent="0">
              <a:buNone/>
            </a:pPr>
            <a:r>
              <a:rPr lang="en-US" sz="2800" dirty="0"/>
              <a:t>       But you can speak three languages.</a:t>
            </a:r>
          </a:p>
          <a:p>
            <a:endParaRPr lang="en-ID" sz="2800" dirty="0"/>
          </a:p>
          <a:p>
            <a:endParaRPr lang="en-ID" sz="2400" dirty="0"/>
          </a:p>
          <a:p>
            <a:endParaRPr lang="en-ID" sz="2400" dirty="0"/>
          </a:p>
          <a:p>
            <a:r>
              <a:rPr lang="en-ID" sz="2400" dirty="0"/>
              <a:t>									</a:t>
            </a:r>
            <a:r>
              <a:rPr lang="en-ID" sz="2400" b="1" dirty="0">
                <a:solidFill>
                  <a:schemeClr val="accent1">
                    <a:lumMod val="75000"/>
                  </a:schemeClr>
                </a:solidFill>
              </a:rPr>
              <a:t>----- 6 -----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68384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391</TotalTime>
  <Words>554</Words>
  <Application>Microsoft Office PowerPoint</Application>
  <PresentationFormat>Widescreen</PresentationFormat>
  <Paragraphs>89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4  If I Had Wings Like a Bird, I Would Fly Fast.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30</cp:revision>
  <dcterms:created xsi:type="dcterms:W3CDTF">2021-07-17T03:09:56Z</dcterms:created>
  <dcterms:modified xsi:type="dcterms:W3CDTF">2021-09-08T03:50:24Z</dcterms:modified>
</cp:coreProperties>
</file>