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64" r:id="rId3"/>
    <p:sldId id="258" r:id="rId4"/>
    <p:sldId id="259" r:id="rId5"/>
    <p:sldId id="260" r:id="rId6"/>
    <p:sldId id="267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08/09/2021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8043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08/09/2021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275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08/09/2021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50126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08/09/2021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5837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08/09/2021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2030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08/09/2021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9878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08/09/2021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96657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08/09/2021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94364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08/09/2021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355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08/09/2021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602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08/09/2021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4222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08/09/2021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2469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08/09/2021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656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08/09/2021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313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08/09/2021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7812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08/09/2021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6853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08/09/2021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713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6894FC3-FACA-4DA7-9D07-82105729A3FC}" type="datetimeFigureOut">
              <a:rPr lang="en-ID" smtClean="0"/>
              <a:t>08/09/2021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850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F1B75-4D84-4249-AF2E-293D1C577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0" y="1311564"/>
            <a:ext cx="8574622" cy="26161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Chapter 4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  <a:t>If I Had Wings Like a Bird, I Would Fly Fast.</a:t>
            </a:r>
            <a:br>
              <a:rPr lang="en-ID" sz="3600" dirty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</a:br>
            <a:endParaRPr lang="en-ID" sz="3600" dirty="0">
              <a:solidFill>
                <a:schemeClr val="accent1">
                  <a:lumMod val="50000"/>
                </a:schemeClr>
              </a:solidFill>
              <a:latin typeface="Forte" panose="03060902040502070203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8A83CF-DFCF-4762-A2A6-94CD01EF1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6431" y="5852776"/>
            <a:ext cx="6987645" cy="138853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Teacher : Dra. Farida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H.Purba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,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S.Pd</a:t>
            </a:r>
            <a:endParaRPr lang="en-ID" dirty="0">
              <a:solidFill>
                <a:schemeClr val="accent1">
                  <a:lumMod val="50000"/>
                </a:schemeClr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55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867AAF4-1547-4C5F-A0B4-7AC7A38EC2CF}"/>
              </a:ext>
            </a:extLst>
          </p:cNvPr>
          <p:cNvSpPr txBox="1"/>
          <p:nvPr/>
        </p:nvSpPr>
        <p:spPr>
          <a:xfrm>
            <a:off x="1775791" y="304801"/>
            <a:ext cx="10177670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Social Function</a:t>
            </a:r>
          </a:p>
          <a:p>
            <a:pPr marL="0" indent="0">
              <a:buNone/>
            </a:pPr>
            <a:r>
              <a:rPr lang="en-US" sz="2000" dirty="0"/>
              <a:t>	 To explain, to regret what is happening and to imagine.</a:t>
            </a:r>
          </a:p>
          <a:p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Listening</a:t>
            </a:r>
          </a:p>
          <a:p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	-</a:t>
            </a:r>
            <a:r>
              <a:rPr lang="en-US" sz="2000" dirty="0"/>
              <a:t> Listening to proper </a:t>
            </a:r>
            <a:r>
              <a:rPr lang="en-US" sz="2000" dirty="0" err="1"/>
              <a:t>pronounciation</a:t>
            </a:r>
            <a:r>
              <a:rPr lang="en-US" sz="2000" dirty="0"/>
              <a:t> and intonation.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US" sz="2000" dirty="0"/>
              <a:t> Listening to detailed information.</a:t>
            </a:r>
          </a:p>
          <a:p>
            <a:endParaRPr lang="en-ID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D" sz="2000" b="1" i="1" dirty="0">
                <a:solidFill>
                  <a:schemeClr val="accent1">
                    <a:lumMod val="75000"/>
                  </a:schemeClr>
                </a:solidFill>
              </a:rPr>
              <a:t>Speaking</a:t>
            </a:r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/>
              <a:t>	Speaking conditional type II in a situational context through simulation .</a:t>
            </a:r>
          </a:p>
          <a:p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Reading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en-US" sz="2000" dirty="0"/>
              <a:t>Reading for the gist of the text.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en-US" sz="2000" dirty="0"/>
              <a:t>Reading for detailed information.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en-US" sz="2000" dirty="0"/>
              <a:t>Reading between lines</a:t>
            </a:r>
          </a:p>
          <a:p>
            <a:pPr marL="0" indent="0">
              <a:buNone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Writing</a:t>
            </a:r>
          </a:p>
          <a:p>
            <a:pPr marL="0" indent="0">
              <a:buNone/>
            </a:pPr>
            <a:r>
              <a:rPr lang="en-US" sz="2000" dirty="0"/>
              <a:t>	Writing sentences about conditional type II based on the various situational contexts given.</a:t>
            </a:r>
          </a:p>
          <a:p>
            <a:pPr marL="0" indent="0">
              <a:buNone/>
            </a:pPr>
            <a:endParaRPr lang="en-US" sz="2000" dirty="0"/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Grammar Focus</a:t>
            </a:r>
          </a:p>
          <a:p>
            <a:pPr marL="0" indent="0">
              <a:buNone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sz="2000" dirty="0"/>
              <a:t>Conditional type II</a:t>
            </a:r>
            <a:endParaRPr lang="en-ID" sz="2000" dirty="0"/>
          </a:p>
          <a:p>
            <a:pPr>
              <a:buClr>
                <a:schemeClr val="accent1">
                  <a:lumMod val="75000"/>
                </a:schemeClr>
              </a:buClr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  <a:p>
            <a:endParaRPr lang="en-US" sz="2000" dirty="0"/>
          </a:p>
          <a:p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849838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BBF47A7-C9C7-4B76-970F-5BAE635F5BBE}"/>
              </a:ext>
            </a:extLst>
          </p:cNvPr>
          <p:cNvSpPr txBox="1"/>
          <p:nvPr/>
        </p:nvSpPr>
        <p:spPr>
          <a:xfrm>
            <a:off x="1704711" y="730074"/>
            <a:ext cx="1029392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Remember !</a:t>
            </a:r>
          </a:p>
          <a:p>
            <a:pPr algn="ctr"/>
            <a:endParaRPr lang="en-ID" sz="2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Conditional (if)  sentences normally have two parts.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One part shows a result and the other shows a condition on which the result depends.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The condition is normally preceded by if.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In   “ If I had million dollars, I would give most to you.”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       The result is “I would give most to you, “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       and the condition ( introduced by  “if “ ) is “ If I had a million dollars. “</a:t>
            </a:r>
            <a:endParaRPr lang="en-ID" sz="2400" dirty="0"/>
          </a:p>
          <a:p>
            <a:pPr algn="ctr"/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635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A2BEAE4-C72B-4BEC-AC12-6DAA7C99487E}"/>
              </a:ext>
            </a:extLst>
          </p:cNvPr>
          <p:cNvSpPr txBox="1"/>
          <p:nvPr/>
        </p:nvSpPr>
        <p:spPr>
          <a:xfrm>
            <a:off x="1431838" y="126379"/>
            <a:ext cx="10349346" cy="6848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Conditional – If</a:t>
            </a:r>
          </a:p>
          <a:p>
            <a:pPr algn="ctr"/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defTabSz="268288">
              <a:lnSpc>
                <a:spcPct val="150000"/>
              </a:lnSpc>
            </a:pPr>
            <a:r>
              <a:rPr lang="en-US" sz="2200" dirty="0"/>
              <a:t>If	</a:t>
            </a:r>
            <a:r>
              <a:rPr lang="en-US" sz="2200" u="sng" dirty="0"/>
              <a:t>P</a:t>
            </a:r>
            <a:r>
              <a:rPr lang="en-US" sz="2200" dirty="0"/>
              <a:t>			, 	</a:t>
            </a:r>
            <a:r>
              <a:rPr lang="en-US" sz="2200" u="sng" dirty="0"/>
              <a:t>F</a:t>
            </a:r>
          </a:p>
          <a:p>
            <a:pPr defTabSz="268288">
              <a:lnSpc>
                <a:spcPct val="150000"/>
              </a:lnSpc>
            </a:pPr>
            <a:r>
              <a:rPr lang="en-US" sz="2200" dirty="0"/>
              <a:t>If	</a:t>
            </a:r>
            <a:r>
              <a:rPr lang="en-US" sz="2200" u="sng" dirty="0"/>
              <a:t>Ps	</a:t>
            </a:r>
            <a:r>
              <a:rPr lang="en-US" sz="2200" dirty="0"/>
              <a:t>	,	</a:t>
            </a:r>
            <a:r>
              <a:rPr lang="en-US" sz="2200" u="sng" dirty="0" err="1"/>
              <a:t>Ps.F</a:t>
            </a:r>
            <a:endParaRPr lang="en-US" sz="2200" u="sng" dirty="0"/>
          </a:p>
          <a:p>
            <a:pPr defTabSz="268288">
              <a:lnSpc>
                <a:spcPct val="150000"/>
              </a:lnSpc>
            </a:pPr>
            <a:r>
              <a:rPr lang="en-US" sz="2200" dirty="0"/>
              <a:t>If	</a:t>
            </a:r>
            <a:r>
              <a:rPr lang="en-US" sz="2200" u="sng" dirty="0" err="1"/>
              <a:t>Ps.Pf</a:t>
            </a:r>
            <a:r>
              <a:rPr lang="en-US" sz="2200" dirty="0"/>
              <a:t>	 , 	</a:t>
            </a:r>
            <a:r>
              <a:rPr lang="en-US" sz="2200" u="sng" dirty="0" err="1"/>
              <a:t>Ps.F.Pf</a:t>
            </a:r>
            <a:endParaRPr lang="en-US" sz="2200" u="sng" dirty="0"/>
          </a:p>
          <a:p>
            <a:endParaRPr lang="en-US" sz="2200" u="sng" dirty="0"/>
          </a:p>
          <a:p>
            <a:r>
              <a:rPr lang="en-US" sz="2200" b="1" i="1" u="sng" dirty="0">
                <a:solidFill>
                  <a:schemeClr val="accent1">
                    <a:lumMod val="75000"/>
                  </a:schemeClr>
                </a:solidFill>
              </a:rPr>
              <a:t>Examples</a:t>
            </a:r>
          </a:p>
          <a:p>
            <a:endParaRPr lang="en-US" sz="2200" u="sng" dirty="0"/>
          </a:p>
          <a:p>
            <a:r>
              <a:rPr lang="en-US" sz="2200" dirty="0"/>
              <a:t>If  I  </a:t>
            </a:r>
            <a:r>
              <a:rPr lang="en-US" sz="2200" u="sng" dirty="0"/>
              <a:t>have</a:t>
            </a:r>
            <a:r>
              <a:rPr lang="en-US" sz="2200" dirty="0"/>
              <a:t>  much  money,  I  </a:t>
            </a:r>
            <a:r>
              <a:rPr lang="en-US" sz="2200" u="sng" dirty="0"/>
              <a:t>will  go</a:t>
            </a:r>
            <a:r>
              <a:rPr lang="en-US" sz="2200" dirty="0"/>
              <a:t>  around  the  world</a:t>
            </a:r>
          </a:p>
          <a:p>
            <a:r>
              <a:rPr lang="en-US" sz="2200" dirty="0"/>
              <a:t>          P			</a:t>
            </a:r>
            <a:r>
              <a:rPr lang="id-ID" sz="2200" dirty="0"/>
              <a:t>           </a:t>
            </a:r>
            <a:r>
              <a:rPr lang="en-US" sz="2200" dirty="0"/>
              <a:t>		</a:t>
            </a:r>
            <a:r>
              <a:rPr lang="id-ID" sz="2200" dirty="0"/>
              <a:t>  </a:t>
            </a:r>
            <a:r>
              <a:rPr lang="en-US" sz="2200" dirty="0"/>
              <a:t>F</a:t>
            </a:r>
          </a:p>
          <a:p>
            <a:endParaRPr lang="en-US" sz="2200" dirty="0"/>
          </a:p>
          <a:p>
            <a:r>
              <a:rPr lang="en-US" sz="2200" dirty="0"/>
              <a:t> If  I  </a:t>
            </a:r>
            <a:r>
              <a:rPr lang="en-US" sz="2200" u="sng" dirty="0"/>
              <a:t>had</a:t>
            </a:r>
            <a:r>
              <a:rPr lang="en-US" sz="2200" dirty="0"/>
              <a:t>  much  money,  I  </a:t>
            </a:r>
            <a:r>
              <a:rPr lang="en-US" sz="2200" u="sng" dirty="0"/>
              <a:t>would  go</a:t>
            </a:r>
            <a:r>
              <a:rPr lang="en-US" sz="2200" dirty="0"/>
              <a:t>  around  the  world</a:t>
            </a:r>
          </a:p>
          <a:p>
            <a:r>
              <a:rPr lang="en-US" sz="2200" dirty="0"/>
              <a:t>         Ps			</a:t>
            </a:r>
            <a:r>
              <a:rPr lang="id-ID" sz="2200" dirty="0"/>
              <a:t>           </a:t>
            </a:r>
            <a:r>
              <a:rPr lang="en-US" sz="2200" dirty="0"/>
              <a:t>		</a:t>
            </a:r>
            <a:r>
              <a:rPr lang="id-ID" sz="2200" dirty="0"/>
              <a:t> </a:t>
            </a:r>
            <a:r>
              <a:rPr lang="en-US" sz="2200" dirty="0" err="1"/>
              <a:t>Ps.F</a:t>
            </a:r>
            <a:endParaRPr lang="en-US" sz="2200" dirty="0"/>
          </a:p>
          <a:p>
            <a:endParaRPr lang="en-US" sz="2200" dirty="0"/>
          </a:p>
          <a:p>
            <a:r>
              <a:rPr lang="en-US" sz="2200" dirty="0"/>
              <a:t>If  I  </a:t>
            </a:r>
            <a:r>
              <a:rPr lang="en-US" sz="2200" u="sng" dirty="0"/>
              <a:t>had  had</a:t>
            </a:r>
            <a:r>
              <a:rPr lang="en-US" sz="2200" dirty="0"/>
              <a:t>  much  money,  I  </a:t>
            </a:r>
            <a:r>
              <a:rPr lang="en-US" sz="2200" u="sng" dirty="0"/>
              <a:t>would  have  gone</a:t>
            </a:r>
            <a:r>
              <a:rPr lang="en-US" sz="2200" dirty="0"/>
              <a:t>  around  the  world</a:t>
            </a:r>
          </a:p>
          <a:p>
            <a:r>
              <a:rPr lang="en-US" sz="2200" dirty="0"/>
              <a:t>          </a:t>
            </a:r>
            <a:r>
              <a:rPr lang="en-US" sz="2200" dirty="0" err="1"/>
              <a:t>Ps.Pf</a:t>
            </a:r>
            <a:r>
              <a:rPr lang="en-US" sz="2200" dirty="0"/>
              <a:t>		         </a:t>
            </a:r>
            <a:r>
              <a:rPr lang="id-ID" sz="2200" dirty="0"/>
              <a:t>              </a:t>
            </a:r>
            <a:r>
              <a:rPr lang="en-US" sz="2200" dirty="0"/>
              <a:t>			   </a:t>
            </a:r>
            <a:r>
              <a:rPr lang="en-US" sz="2200" dirty="0" err="1"/>
              <a:t>Ps.F.Pf</a:t>
            </a:r>
            <a:r>
              <a:rPr lang="en-US" sz="2200" dirty="0"/>
              <a:t>	</a:t>
            </a:r>
          </a:p>
          <a:p>
            <a:endParaRPr lang="en-US" sz="2200" dirty="0"/>
          </a:p>
          <a:p>
            <a:pPr algn="ctr"/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75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79261ED-3244-4278-861C-E8D4C19FB3BB}"/>
              </a:ext>
            </a:extLst>
          </p:cNvPr>
          <p:cNvSpPr txBox="1"/>
          <p:nvPr/>
        </p:nvSpPr>
        <p:spPr>
          <a:xfrm>
            <a:off x="1677604" y="497429"/>
            <a:ext cx="996141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  <a:t>Learn It More !</a:t>
            </a:r>
          </a:p>
          <a:p>
            <a:pPr algn="ctr"/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If my father gives me much money, I will buy the new shoes.</a:t>
            </a:r>
          </a:p>
          <a:p>
            <a:pPr marL="342900" indent="-342900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If my father gave me much money, I would buy the new shoes.</a:t>
            </a:r>
          </a:p>
          <a:p>
            <a:pPr marL="342900" indent="-342900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If my father had given me much money, I would have bought the new shoes.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									</a:t>
            </a:r>
            <a:endParaRPr lang="en-ID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34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8071371-8F35-451C-97BB-6C22A9A538AE}"/>
              </a:ext>
            </a:extLst>
          </p:cNvPr>
          <p:cNvSpPr txBox="1"/>
          <p:nvPr/>
        </p:nvSpPr>
        <p:spPr>
          <a:xfrm>
            <a:off x="1736034" y="397565"/>
            <a:ext cx="1003189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  <a:t>REMEMBER</a:t>
            </a:r>
          </a:p>
          <a:p>
            <a:pPr algn="ctr"/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US" sz="3200" dirty="0"/>
              <a:t>Condition                                             Fact         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Positive sentence                              Negative sentence</a:t>
            </a:r>
          </a:p>
          <a:p>
            <a:pPr marL="0" indent="0">
              <a:buNone/>
            </a:pPr>
            <a:r>
              <a:rPr lang="en-US" sz="3200" dirty="0"/>
              <a:t>Negative sentence                            Positive Sentence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Simple Past Tense                              Simple Present  Tense  </a:t>
            </a:r>
          </a:p>
          <a:p>
            <a:pPr marL="0" indent="0">
              <a:buNone/>
            </a:pPr>
            <a:r>
              <a:rPr lang="en-US" sz="3200" dirty="0"/>
              <a:t>Past Perfect Tense                              Simple Past Tense</a:t>
            </a:r>
            <a:endParaRPr lang="en-ID" sz="3200" dirty="0"/>
          </a:p>
          <a:p>
            <a:pPr marL="0" indent="0">
              <a:buNone/>
            </a:pPr>
            <a:r>
              <a:rPr lang="en-US" sz="3200" dirty="0"/>
              <a:t>     </a:t>
            </a:r>
            <a:endParaRPr lang="en-ID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035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8071371-8F35-451C-97BB-6C22A9A538AE}"/>
              </a:ext>
            </a:extLst>
          </p:cNvPr>
          <p:cNvSpPr txBox="1"/>
          <p:nvPr/>
        </p:nvSpPr>
        <p:spPr>
          <a:xfrm>
            <a:off x="1709529" y="736387"/>
            <a:ext cx="10031895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  <a:t>PUT IN PRACTICE.</a:t>
            </a:r>
          </a:p>
          <a:p>
            <a:endParaRPr lang="en-ID" sz="3600" dirty="0"/>
          </a:p>
          <a:p>
            <a:pPr marL="514350" indent="-514350">
              <a:lnSpc>
                <a:spcPct val="150000"/>
              </a:lnSpc>
              <a:buAutoNum type="alphaLcPeriod"/>
            </a:pPr>
            <a:r>
              <a:rPr lang="en-US" sz="2800" dirty="0"/>
              <a:t>If you were in my position, you would be very upset.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	 But I’m your manager.</a:t>
            </a:r>
          </a:p>
          <a:p>
            <a:pPr>
              <a:lnSpc>
                <a:spcPct val="150000"/>
              </a:lnSpc>
            </a:pPr>
            <a:endParaRPr lang="en-US" sz="2800" dirty="0"/>
          </a:p>
          <a:p>
            <a:pPr marL="514350" indent="-514350">
              <a:lnSpc>
                <a:spcPct val="150000"/>
              </a:lnSpc>
              <a:buFont typeface="+mj-lt"/>
              <a:buAutoNum type="alphaLcPeriod" startAt="2"/>
            </a:pPr>
            <a:r>
              <a:rPr lang="en-US" sz="2800" dirty="0"/>
              <a:t>How awful to hear about your accident. 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	 </a:t>
            </a:r>
            <a:r>
              <a:rPr lang="en-US" sz="2800"/>
              <a:t>But if I  </a:t>
            </a:r>
            <a:r>
              <a:rPr lang="en-US" sz="2800" dirty="0"/>
              <a:t>were you, I would   feel glad   because you are safe.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       But I’m very sad. I can’t find my beautiful glasses.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algn="ctr"/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40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0F956FF-2C6D-4CF1-B6C3-E76B2534CD17}"/>
              </a:ext>
            </a:extLst>
          </p:cNvPr>
          <p:cNvSpPr txBox="1"/>
          <p:nvPr/>
        </p:nvSpPr>
        <p:spPr>
          <a:xfrm>
            <a:off x="1603513" y="543340"/>
            <a:ext cx="100584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LcPeriod" startAt="3"/>
            </a:pPr>
            <a:r>
              <a:rPr lang="en-US" sz="2800" dirty="0"/>
              <a:t>You know , I lost my wallet somewhere yesterday. </a:t>
            </a:r>
          </a:p>
          <a:p>
            <a:r>
              <a:rPr lang="en-US" sz="2800" dirty="0"/>
              <a:t>	 If you were my mother, what would you say? </a:t>
            </a:r>
          </a:p>
          <a:p>
            <a:pPr marL="0" indent="0">
              <a:buNone/>
            </a:pPr>
            <a:r>
              <a:rPr lang="en-US" sz="2800" dirty="0"/>
              <a:t>        I’d say nothing.</a:t>
            </a:r>
          </a:p>
          <a:p>
            <a:endParaRPr lang="en-US" sz="2800" dirty="0"/>
          </a:p>
          <a:p>
            <a:pPr marL="514350" indent="-514350">
              <a:buFont typeface="+mj-lt"/>
              <a:buAutoNum type="alphaLcPeriod" startAt="4"/>
            </a:pPr>
            <a:r>
              <a:rPr lang="en-US" sz="2800" dirty="0"/>
              <a:t>Father, what would happen if the sun set in the morning? </a:t>
            </a:r>
          </a:p>
          <a:p>
            <a:pPr marL="0" indent="0">
              <a:buNone/>
            </a:pPr>
            <a:r>
              <a:rPr lang="en-US" sz="2800" dirty="0"/>
              <a:t>        Well, it’s the end of the world.</a:t>
            </a:r>
          </a:p>
          <a:p>
            <a:endParaRPr lang="en-US" sz="2800" dirty="0"/>
          </a:p>
          <a:p>
            <a:pPr marL="514350" indent="-514350">
              <a:buFont typeface="+mj-lt"/>
              <a:buAutoNum type="alphaLcPeriod" startAt="5"/>
            </a:pPr>
            <a:r>
              <a:rPr lang="en-US" sz="2800" dirty="0"/>
              <a:t>Life would be a paradise on earth if I could speak many languages. </a:t>
            </a:r>
          </a:p>
          <a:p>
            <a:pPr marL="0" indent="0">
              <a:buNone/>
            </a:pPr>
            <a:r>
              <a:rPr lang="en-US" sz="2800" dirty="0"/>
              <a:t>       But you can speak three languages.</a:t>
            </a:r>
          </a:p>
          <a:p>
            <a:endParaRPr lang="en-ID" sz="2800" dirty="0"/>
          </a:p>
          <a:p>
            <a:endParaRPr lang="en-ID" sz="2400" dirty="0"/>
          </a:p>
          <a:p>
            <a:endParaRPr lang="en-ID" sz="2400" dirty="0"/>
          </a:p>
          <a:p>
            <a:r>
              <a:rPr lang="en-ID" sz="2400" dirty="0"/>
              <a:t>									</a:t>
            </a:r>
            <a:r>
              <a:rPr lang="en-ID" sz="2400" b="1" dirty="0">
                <a:solidFill>
                  <a:schemeClr val="accent1">
                    <a:lumMod val="75000"/>
                  </a:schemeClr>
                </a:solidFill>
              </a:rPr>
              <a:t>----- 6 -----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683844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391</TotalTime>
  <Words>554</Words>
  <Application>Microsoft Office PowerPoint</Application>
  <PresentationFormat>Widescreen</PresentationFormat>
  <Paragraphs>89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Rounded MT Bold</vt:lpstr>
      <vt:lpstr>Corbel</vt:lpstr>
      <vt:lpstr>Forte</vt:lpstr>
      <vt:lpstr>Lucida Handwriting</vt:lpstr>
      <vt:lpstr>Wingdings</vt:lpstr>
      <vt:lpstr>Parallax</vt:lpstr>
      <vt:lpstr>Chapter 4  If I Had Wings Like a Bird, I Would Fly Fast.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 Is He Such a Hard-Working Animator?</dc:title>
  <dc:creator>Acer</dc:creator>
  <cp:lastModifiedBy>Acer</cp:lastModifiedBy>
  <cp:revision>30</cp:revision>
  <dcterms:created xsi:type="dcterms:W3CDTF">2021-07-17T03:09:56Z</dcterms:created>
  <dcterms:modified xsi:type="dcterms:W3CDTF">2021-09-08T03:50:24Z</dcterms:modified>
</cp:coreProperties>
</file>