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64" r:id="rId3"/>
    <p:sldId id="258" r:id="rId4"/>
    <p:sldId id="259" r:id="rId5"/>
    <p:sldId id="260" r:id="rId6"/>
    <p:sldId id="267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01/09/2021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01/09/2021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01/09/2021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01/09/2021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01/09/2021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01/09/2021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01/09/2021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01/09/2021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01/09/2021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01/09/2021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01/09/2021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01/09/2021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01/09/2021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01/09/2021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01/09/2021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01/09/2021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01/09/2021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01/09/2021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0" y="1311564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4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If I Had Wings Like a Bird, I Would Fly Fast.</a:t>
            </a:r>
            <a:br>
              <a:rPr lang="en-ID" sz="36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</a:br>
            <a:endParaRPr lang="en-ID" sz="3600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Dra. Farida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H.Purba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,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S.Pd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5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867AAF4-1547-4C5F-A0B4-7AC7A38EC2CF}"/>
              </a:ext>
            </a:extLst>
          </p:cNvPr>
          <p:cNvSpPr txBox="1"/>
          <p:nvPr/>
        </p:nvSpPr>
        <p:spPr>
          <a:xfrm>
            <a:off x="1775791" y="304801"/>
            <a:ext cx="10177670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Social Function</a:t>
            </a:r>
          </a:p>
          <a:p>
            <a:pPr marL="0" indent="0">
              <a:buNone/>
            </a:pPr>
            <a:r>
              <a:rPr lang="en-US" sz="2000" dirty="0"/>
              <a:t>	 To explain, to regret what is happening and to imagine.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Listening</a:t>
            </a:r>
          </a:p>
          <a:p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	-</a:t>
            </a:r>
            <a:r>
              <a:rPr lang="en-US" sz="2000" dirty="0"/>
              <a:t> Listening to proper </a:t>
            </a:r>
            <a:r>
              <a:rPr lang="en-US" sz="2000" dirty="0" err="1"/>
              <a:t>pronounciation</a:t>
            </a:r>
            <a:r>
              <a:rPr lang="en-US" sz="2000" dirty="0"/>
              <a:t> and intonation.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sz="2000" dirty="0"/>
              <a:t> Listening to detailed information.</a:t>
            </a:r>
          </a:p>
          <a:p>
            <a:endParaRPr lang="en-ID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D" sz="2000" b="1" i="1" dirty="0">
                <a:solidFill>
                  <a:schemeClr val="accent1">
                    <a:lumMod val="75000"/>
                  </a:schemeClr>
                </a:solidFill>
              </a:rPr>
              <a:t>Speaking</a:t>
            </a:r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/>
              <a:t>	Speaking conditional type II in a situational context through simulation .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Reading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for the gist of the text.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for detailed information.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between lines</a:t>
            </a:r>
          </a:p>
          <a:p>
            <a:pPr marL="0" indent="0">
              <a:buNone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Writing</a:t>
            </a:r>
          </a:p>
          <a:p>
            <a:pPr marL="0" indent="0">
              <a:buNone/>
            </a:pPr>
            <a:r>
              <a:rPr lang="en-US" sz="2000" dirty="0"/>
              <a:t>	Writing sentences about conditional type II based on the various situational contexts given.</a:t>
            </a:r>
          </a:p>
          <a:p>
            <a:pPr marL="0" indent="0">
              <a:buNone/>
            </a:pPr>
            <a:endParaRPr lang="en-US" sz="20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Grammar Focus</a:t>
            </a:r>
          </a:p>
          <a:p>
            <a:pPr marL="0" indent="0">
              <a:buNone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2000" dirty="0"/>
              <a:t>Conditional type II</a:t>
            </a:r>
            <a:endParaRPr lang="en-ID" sz="2000" dirty="0"/>
          </a:p>
          <a:p>
            <a:pPr>
              <a:buClr>
                <a:schemeClr val="accent1">
                  <a:lumMod val="75000"/>
                </a:schemeClr>
              </a:buClr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/>
          </a:p>
          <a:p>
            <a:endParaRPr lang="en-US" sz="2000" dirty="0"/>
          </a:p>
          <a:p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849838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BF47A7-C9C7-4B76-970F-5BAE635F5BBE}"/>
              </a:ext>
            </a:extLst>
          </p:cNvPr>
          <p:cNvSpPr txBox="1"/>
          <p:nvPr/>
        </p:nvSpPr>
        <p:spPr>
          <a:xfrm>
            <a:off x="1704711" y="730074"/>
            <a:ext cx="1029392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Remember !</a:t>
            </a:r>
          </a:p>
          <a:p>
            <a:pPr algn="ctr"/>
            <a:endParaRPr lang="en-ID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Conditional (if)  sentences normally have two parts.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One part shows a result and the other shows a condition on which the result depends.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The condition is normally preceded by if.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In   “ If I had million dollars, I would give most to you.”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       The result is “I would give most to you, “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       and the condition ( introduced by  “if “ ) is “ If I had a million dollars. “</a:t>
            </a:r>
            <a:endParaRPr lang="en-ID" sz="2400" dirty="0"/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63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2BEAE4-C72B-4BEC-AC12-6DAA7C99487E}"/>
              </a:ext>
            </a:extLst>
          </p:cNvPr>
          <p:cNvSpPr txBox="1"/>
          <p:nvPr/>
        </p:nvSpPr>
        <p:spPr>
          <a:xfrm>
            <a:off x="1431838" y="126379"/>
            <a:ext cx="10349346" cy="684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Conditional – If</a:t>
            </a:r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/>
              <a:t>P</a:t>
            </a:r>
            <a:r>
              <a:rPr lang="en-US" sz="2200" dirty="0"/>
              <a:t>			, 	</a:t>
            </a:r>
            <a:r>
              <a:rPr lang="en-US" sz="2200" u="sng" dirty="0"/>
              <a:t>F</a:t>
            </a:r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/>
              <a:t>Ps	</a:t>
            </a:r>
            <a:r>
              <a:rPr lang="en-US" sz="2200" dirty="0"/>
              <a:t>	,	</a:t>
            </a:r>
            <a:r>
              <a:rPr lang="en-US" sz="2200" u="sng" dirty="0" err="1"/>
              <a:t>Ps.F</a:t>
            </a:r>
            <a:endParaRPr lang="en-US" sz="2200" u="sng" dirty="0"/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 err="1"/>
              <a:t>Ps.Pf</a:t>
            </a:r>
            <a:r>
              <a:rPr lang="en-US" sz="2200" dirty="0"/>
              <a:t>	 , 	</a:t>
            </a:r>
            <a:r>
              <a:rPr lang="en-US" sz="2200" u="sng" dirty="0" err="1"/>
              <a:t>Ps.F.Pf</a:t>
            </a:r>
            <a:endParaRPr lang="en-US" sz="2200" u="sng" dirty="0"/>
          </a:p>
          <a:p>
            <a:endParaRPr lang="en-US" sz="2200" u="sng" dirty="0"/>
          </a:p>
          <a:p>
            <a:r>
              <a:rPr lang="en-US" sz="2200" b="1" i="1" u="sng" dirty="0">
                <a:solidFill>
                  <a:schemeClr val="accent1">
                    <a:lumMod val="75000"/>
                  </a:schemeClr>
                </a:solidFill>
              </a:rPr>
              <a:t>Examples</a:t>
            </a:r>
          </a:p>
          <a:p>
            <a:endParaRPr lang="en-US" sz="2200" u="sng" dirty="0"/>
          </a:p>
          <a:p>
            <a:r>
              <a:rPr lang="en-US" sz="2200" dirty="0"/>
              <a:t>If  I  </a:t>
            </a:r>
            <a:r>
              <a:rPr lang="en-US" sz="2200" u="sng" dirty="0"/>
              <a:t>have</a:t>
            </a:r>
            <a:r>
              <a:rPr lang="en-US" sz="2200" dirty="0"/>
              <a:t>  much  money,  I  </a:t>
            </a:r>
            <a:r>
              <a:rPr lang="en-US" sz="2200" u="sng" dirty="0"/>
              <a:t>will  go</a:t>
            </a:r>
            <a:r>
              <a:rPr lang="en-US" sz="2200" dirty="0"/>
              <a:t>  around  the  world</a:t>
            </a:r>
          </a:p>
          <a:p>
            <a:r>
              <a:rPr lang="en-US" sz="2200" dirty="0"/>
              <a:t>          P			</a:t>
            </a:r>
            <a:r>
              <a:rPr lang="id-ID" sz="2200" dirty="0"/>
              <a:t>           </a:t>
            </a:r>
            <a:r>
              <a:rPr lang="en-US" sz="2200" dirty="0"/>
              <a:t>		</a:t>
            </a:r>
            <a:r>
              <a:rPr lang="id-ID" sz="2200" dirty="0"/>
              <a:t>  </a:t>
            </a:r>
            <a:r>
              <a:rPr lang="en-US" sz="2200" dirty="0"/>
              <a:t>F</a:t>
            </a:r>
          </a:p>
          <a:p>
            <a:endParaRPr lang="en-US" sz="2200" dirty="0"/>
          </a:p>
          <a:p>
            <a:r>
              <a:rPr lang="en-US" sz="2200" dirty="0"/>
              <a:t> If  I  </a:t>
            </a:r>
            <a:r>
              <a:rPr lang="en-US" sz="2200" u="sng" dirty="0"/>
              <a:t>had</a:t>
            </a:r>
            <a:r>
              <a:rPr lang="en-US" sz="2200" dirty="0"/>
              <a:t>  much  money,  I  </a:t>
            </a:r>
            <a:r>
              <a:rPr lang="en-US" sz="2200" u="sng" dirty="0"/>
              <a:t>would  go</a:t>
            </a:r>
            <a:r>
              <a:rPr lang="en-US" sz="2200" dirty="0"/>
              <a:t>  around  the  world</a:t>
            </a:r>
          </a:p>
          <a:p>
            <a:r>
              <a:rPr lang="en-US" sz="2200" dirty="0"/>
              <a:t>         Ps			</a:t>
            </a:r>
            <a:r>
              <a:rPr lang="id-ID" sz="2200" dirty="0"/>
              <a:t>           </a:t>
            </a:r>
            <a:r>
              <a:rPr lang="en-US" sz="2200" dirty="0"/>
              <a:t>		</a:t>
            </a:r>
            <a:r>
              <a:rPr lang="id-ID" sz="2200" dirty="0"/>
              <a:t> </a:t>
            </a:r>
            <a:r>
              <a:rPr lang="en-US" sz="2200" dirty="0" err="1"/>
              <a:t>Ps.F</a:t>
            </a:r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If  I  </a:t>
            </a:r>
            <a:r>
              <a:rPr lang="en-US" sz="2200" u="sng" dirty="0"/>
              <a:t>had  had</a:t>
            </a:r>
            <a:r>
              <a:rPr lang="en-US" sz="2200" dirty="0"/>
              <a:t>  much  money,  I  </a:t>
            </a:r>
            <a:r>
              <a:rPr lang="en-US" sz="2200" u="sng" dirty="0"/>
              <a:t>would  have  gone</a:t>
            </a:r>
            <a:r>
              <a:rPr lang="en-US" sz="2200" dirty="0"/>
              <a:t>  around  the  world</a:t>
            </a:r>
          </a:p>
          <a:p>
            <a:r>
              <a:rPr lang="en-US" sz="2200" dirty="0"/>
              <a:t>          </a:t>
            </a:r>
            <a:r>
              <a:rPr lang="en-US" sz="2200" dirty="0" err="1"/>
              <a:t>Ps.Pf</a:t>
            </a:r>
            <a:r>
              <a:rPr lang="en-US" sz="2200" dirty="0"/>
              <a:t>		         </a:t>
            </a:r>
            <a:r>
              <a:rPr lang="id-ID" sz="2200" dirty="0"/>
              <a:t>              </a:t>
            </a:r>
            <a:r>
              <a:rPr lang="en-US" sz="2200" dirty="0"/>
              <a:t>			   </a:t>
            </a:r>
            <a:r>
              <a:rPr lang="en-US" sz="2200" dirty="0" err="1"/>
              <a:t>Ps.F.Pf</a:t>
            </a:r>
            <a:r>
              <a:rPr lang="en-US" sz="2200" dirty="0"/>
              <a:t>	</a:t>
            </a:r>
          </a:p>
          <a:p>
            <a:endParaRPr lang="en-US" sz="2200" dirty="0"/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9261ED-3244-4278-861C-E8D4C19FB3BB}"/>
              </a:ext>
            </a:extLst>
          </p:cNvPr>
          <p:cNvSpPr txBox="1"/>
          <p:nvPr/>
        </p:nvSpPr>
        <p:spPr>
          <a:xfrm>
            <a:off x="1677604" y="497429"/>
            <a:ext cx="996141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Learn It More !</a:t>
            </a:r>
          </a:p>
          <a:p>
            <a:pPr algn="ctr"/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gives me much money, I will buy the new shoes.</a:t>
            </a: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gave me much money, I would buy the new shoes.</a:t>
            </a: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had given me much money, I would have bought the new shoes.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									</a:t>
            </a:r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34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8071371-8F35-451C-97BB-6C22A9A538AE}"/>
              </a:ext>
            </a:extLst>
          </p:cNvPr>
          <p:cNvSpPr txBox="1"/>
          <p:nvPr/>
        </p:nvSpPr>
        <p:spPr>
          <a:xfrm>
            <a:off x="1736034" y="397565"/>
            <a:ext cx="1003189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REMEMBER</a:t>
            </a:r>
          </a:p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US" sz="3200" dirty="0"/>
              <a:t>Condition                                             Fact         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Positive sentence                              Negative sentence</a:t>
            </a:r>
          </a:p>
          <a:p>
            <a:pPr marL="0" indent="0">
              <a:buNone/>
            </a:pPr>
            <a:r>
              <a:rPr lang="en-US" sz="3200" dirty="0"/>
              <a:t>Negative sentence                            Positive Sentence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Simple Past Tense                              Simple Present  Tense  </a:t>
            </a:r>
          </a:p>
          <a:p>
            <a:pPr marL="0" indent="0">
              <a:buNone/>
            </a:pPr>
            <a:r>
              <a:rPr lang="en-US" sz="3200" dirty="0"/>
              <a:t>Past Perfect Tense                              Simple Past Tense</a:t>
            </a:r>
            <a:endParaRPr lang="en-ID" sz="3200" dirty="0"/>
          </a:p>
          <a:p>
            <a:pPr marL="0" indent="0">
              <a:buNone/>
            </a:pPr>
            <a:r>
              <a:rPr lang="en-US" sz="3200" dirty="0"/>
              <a:t>     </a:t>
            </a:r>
            <a:endParaRPr lang="en-ID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035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8071371-8F35-451C-97BB-6C22A9A538AE}"/>
              </a:ext>
            </a:extLst>
          </p:cNvPr>
          <p:cNvSpPr txBox="1"/>
          <p:nvPr/>
        </p:nvSpPr>
        <p:spPr>
          <a:xfrm>
            <a:off x="1736034" y="643622"/>
            <a:ext cx="1003189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Read the Statements and the Facts. </a:t>
            </a:r>
          </a:p>
          <a:p>
            <a:pPr algn="ctr"/>
            <a:endParaRPr lang="en-US" sz="4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/>
              <a:t>1.  Statement  :  If he were a smart student, he would pass the 							exam.</a:t>
            </a:r>
          </a:p>
          <a:p>
            <a:pPr marL="0" indent="0">
              <a:buNone/>
            </a:pPr>
            <a:r>
              <a:rPr lang="en-US" sz="2800" dirty="0"/>
              <a:t>      Fact               :  He can’t  pass the exam because he isn’t a smart 						 student.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2.  Statement  :  I would lower taxes if I were the President.</a:t>
            </a:r>
          </a:p>
          <a:p>
            <a:pPr marL="0" indent="0">
              <a:buNone/>
            </a:pPr>
            <a:r>
              <a:rPr lang="en-US" sz="2800" dirty="0"/>
              <a:t>       Fact                :  I am a teacher so I cannot lower taxes.  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3.  Statement  :  They would buy a new house if they were rich.</a:t>
            </a:r>
          </a:p>
          <a:p>
            <a:pPr marL="0" indent="0">
              <a:buNone/>
            </a:pPr>
            <a:r>
              <a:rPr lang="en-ID" sz="2800" dirty="0"/>
              <a:t>      Fact               :  They are poor so they won’t buy a new house. </a:t>
            </a:r>
          </a:p>
          <a:p>
            <a:pPr algn="ctr"/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40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DEC672-A7DE-439D-915D-6911910B97B3}"/>
              </a:ext>
            </a:extLst>
          </p:cNvPr>
          <p:cNvSpPr txBox="1"/>
          <p:nvPr/>
        </p:nvSpPr>
        <p:spPr>
          <a:xfrm>
            <a:off x="1762538" y="318052"/>
            <a:ext cx="1000539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800" dirty="0"/>
              <a:t>4. Statement  :  If you ate more and talked less, we would both 							enjoy our dinner.</a:t>
            </a:r>
          </a:p>
          <a:p>
            <a:pPr marL="0" indent="0">
              <a:buNone/>
            </a:pPr>
            <a:r>
              <a:rPr lang="en-US" sz="2800" dirty="0"/>
              <a:t>     Fact               :  we can’t enjoy our dinner because you talk too 							much during dinner time.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5.  Statement  :  If I were you, I would meet your English teacher 						and ask him to give you a remedial test.</a:t>
            </a:r>
          </a:p>
          <a:p>
            <a:pPr marL="0" indent="0">
              <a:buNone/>
            </a:pPr>
            <a:r>
              <a:rPr lang="en-US" sz="2800" dirty="0"/>
              <a:t>      Fact              :  I am not you.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6.  Statement  :  I could do it faster if I had a sophisticated 								 calculator.</a:t>
            </a:r>
          </a:p>
          <a:p>
            <a:pPr marL="0" indent="0">
              <a:buNone/>
            </a:pPr>
            <a:r>
              <a:rPr lang="en-US" sz="2800" dirty="0"/>
              <a:t>      Fact               :  I don’t have a sophisticated calculator.</a:t>
            </a:r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----- 4 -----</a:t>
            </a:r>
          </a:p>
          <a:p>
            <a:pPr algn="ctr"/>
            <a:endParaRPr lang="en-ID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2654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371</TotalTime>
  <Words>643</Words>
  <Application>Microsoft Office PowerPoint</Application>
  <PresentationFormat>Widescreen</PresentationFormat>
  <Paragraphs>87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Rounded MT Bold</vt:lpstr>
      <vt:lpstr>Corbel</vt:lpstr>
      <vt:lpstr>Forte</vt:lpstr>
      <vt:lpstr>Lucida Handwriting</vt:lpstr>
      <vt:lpstr>Wingdings</vt:lpstr>
      <vt:lpstr>Parallax</vt:lpstr>
      <vt:lpstr>Chapter 4  If I Had Wings Like a Bird, I Would Fly Fast.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Acer</cp:lastModifiedBy>
  <cp:revision>28</cp:revision>
  <dcterms:created xsi:type="dcterms:W3CDTF">2021-07-17T03:09:56Z</dcterms:created>
  <dcterms:modified xsi:type="dcterms:W3CDTF">2021-09-01T04:10:52Z</dcterms:modified>
</cp:coreProperties>
</file>