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64" r:id="rId3"/>
    <p:sldId id="258" r:id="rId4"/>
    <p:sldId id="259" r:id="rId5"/>
    <p:sldId id="260" r:id="rId6"/>
    <p:sldId id="265" r:id="rId7"/>
    <p:sldId id="266" r:id="rId8"/>
    <p:sldId id="26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780432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275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501268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45837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2030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698783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966572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3642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035558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36028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42226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24691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96561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3137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8125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68538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37130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66894FC3-FACA-4DA7-9D07-82105729A3FC}" type="datetimeFigureOut">
              <a:rPr lang="en-ID" smtClean="0"/>
              <a:t>27/08/2021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EBB3912-488D-46B8-A394-670BCBCDACD6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502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1B75-4D84-4249-AF2E-293D1C5771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928400" y="1311564"/>
            <a:ext cx="8574622" cy="2616199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  <a:t>Chapter 4</a:t>
            </a: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br>
              <a:rPr lang="en-US" dirty="0">
                <a:solidFill>
                  <a:schemeClr val="accent1">
                    <a:lumMod val="50000"/>
                  </a:schemeClr>
                </a:solidFill>
                <a:latin typeface="Arial Rounded MT Bold" panose="020F0704030504030204" pitchFamily="34" charset="0"/>
              </a:rPr>
            </a:br>
            <a:r>
              <a:rPr lang="en-US" sz="36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  <a:t>If I Had Wings Like a Bird, I Would Fly Fast.</a:t>
            </a:r>
            <a:br>
              <a:rPr lang="en-ID" sz="3600" dirty="0">
                <a:solidFill>
                  <a:schemeClr val="accent1">
                    <a:lumMod val="50000"/>
                  </a:schemeClr>
                </a:solidFill>
                <a:latin typeface="Forte" panose="03060902040502070203" pitchFamily="66" charset="0"/>
              </a:rPr>
            </a:br>
            <a:endParaRPr lang="en-ID" sz="3600" dirty="0">
              <a:solidFill>
                <a:schemeClr val="accent1">
                  <a:lumMod val="50000"/>
                </a:schemeClr>
              </a:solidFill>
              <a:latin typeface="Forte" panose="03060902040502070203" pitchFamily="66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8A83CF-DFCF-4762-A2A6-94CD01EF18F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986431" y="5852776"/>
            <a:ext cx="6987645" cy="1388534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Teacher : Dra. Farida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H.Purba</a:t>
            </a: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, </a:t>
            </a:r>
            <a:r>
              <a:rPr lang="en-US" dirty="0" err="1">
                <a:solidFill>
                  <a:schemeClr val="accent1">
                    <a:lumMod val="50000"/>
                  </a:schemeClr>
                </a:solidFill>
                <a:latin typeface="Lucida Handwriting" panose="03010101010101010101" pitchFamily="66" charset="0"/>
              </a:rPr>
              <a:t>S.Pd</a:t>
            </a:r>
            <a:endParaRPr lang="en-ID" dirty="0">
              <a:solidFill>
                <a:schemeClr val="accent1">
                  <a:lumMod val="50000"/>
                </a:schemeClr>
              </a:solidFill>
              <a:latin typeface="Lucida Handwriting" panose="03010101010101010101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0855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B867AAF4-1547-4C5F-A0B4-7AC7A38EC2CF}"/>
              </a:ext>
            </a:extLst>
          </p:cNvPr>
          <p:cNvSpPr txBox="1"/>
          <p:nvPr/>
        </p:nvSpPr>
        <p:spPr>
          <a:xfrm>
            <a:off x="1775791" y="304801"/>
            <a:ext cx="10177670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Social Function</a:t>
            </a:r>
          </a:p>
          <a:p>
            <a:pPr marL="0" indent="0">
              <a:buNone/>
            </a:pPr>
            <a:r>
              <a:rPr lang="en-US" sz="2000" dirty="0"/>
              <a:t>	 To explain, to regret what is happening and to imagine.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Listening</a:t>
            </a:r>
          </a:p>
          <a:p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-</a:t>
            </a:r>
            <a:r>
              <a:rPr lang="en-US" sz="2000" dirty="0"/>
              <a:t> Listening to proper </a:t>
            </a:r>
            <a:r>
              <a:rPr lang="en-US" sz="2000" dirty="0" err="1"/>
              <a:t>pronounciation</a:t>
            </a:r>
            <a:r>
              <a:rPr lang="en-US" sz="2000" dirty="0"/>
              <a:t> and intonation.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</a:t>
            </a:r>
            <a:r>
              <a:rPr lang="en-US" sz="2000" dirty="0"/>
              <a:t> Listening to detailed information.</a:t>
            </a:r>
          </a:p>
          <a:p>
            <a:endParaRPr lang="en-ID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ID" sz="2000" b="1" i="1" dirty="0">
                <a:solidFill>
                  <a:schemeClr val="accent1">
                    <a:lumMod val="75000"/>
                  </a:schemeClr>
                </a:solidFill>
              </a:rPr>
              <a:t>Speaking</a:t>
            </a:r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000" dirty="0"/>
              <a:t>	Speaking conditional type II in a situational context through simulation .</a:t>
            </a:r>
          </a:p>
          <a:p>
            <a:endParaRPr lang="en-US" sz="2000" dirty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Reading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for the gist of the text.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for detailed information.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- </a:t>
            </a:r>
            <a:r>
              <a:rPr lang="en-US" sz="2000" dirty="0"/>
              <a:t>Reading between lines</a:t>
            </a:r>
          </a:p>
          <a:p>
            <a:pPr marL="0" indent="0">
              <a:buNone/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Writing</a:t>
            </a:r>
          </a:p>
          <a:p>
            <a:pPr marL="0" indent="0">
              <a:buNone/>
            </a:pPr>
            <a:r>
              <a:rPr lang="en-US" sz="2000" dirty="0"/>
              <a:t>	Writing sentences about conditional type II based on the various situational contexts given.</a:t>
            </a:r>
          </a:p>
          <a:p>
            <a:pPr marL="0" indent="0">
              <a:buNone/>
            </a:pPr>
            <a:endParaRPr lang="en-US" sz="2000" dirty="0"/>
          </a:p>
          <a:p>
            <a:pPr marL="342900" indent="-34290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Grammar Focus</a:t>
            </a:r>
          </a:p>
          <a:p>
            <a:pPr marL="0" indent="0">
              <a:buNone/>
            </a:pP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</a:rPr>
              <a:t>	</a:t>
            </a:r>
            <a:r>
              <a:rPr lang="en-US" sz="2000" dirty="0"/>
              <a:t>Conditional type II</a:t>
            </a:r>
            <a:endParaRPr lang="en-ID" sz="2000" dirty="0"/>
          </a:p>
          <a:p>
            <a:pPr>
              <a:buClr>
                <a:schemeClr val="accent1">
                  <a:lumMod val="75000"/>
                </a:schemeClr>
              </a:buClr>
            </a:pPr>
            <a:endParaRPr lang="en-US" sz="2000" dirty="0"/>
          </a:p>
          <a:p>
            <a:pPr marL="342900" indent="-342900">
              <a:buFont typeface="Wingdings" panose="05000000000000000000" pitchFamily="2" charset="2"/>
              <a:buChar char="q"/>
            </a:pPr>
            <a:endParaRPr lang="en-US" sz="2000" dirty="0"/>
          </a:p>
          <a:p>
            <a:endParaRPr lang="en-US" sz="2000" dirty="0"/>
          </a:p>
          <a:p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849838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BBF47A7-C9C7-4B76-970F-5BAE635F5BBE}"/>
              </a:ext>
            </a:extLst>
          </p:cNvPr>
          <p:cNvSpPr txBox="1"/>
          <p:nvPr/>
        </p:nvSpPr>
        <p:spPr>
          <a:xfrm>
            <a:off x="1704711" y="730074"/>
            <a:ext cx="10293928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Remember !</a:t>
            </a:r>
          </a:p>
          <a:p>
            <a:pPr algn="ctr"/>
            <a:endParaRPr lang="en-ID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Conditional (if)  sentences normally have two parts.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One part shows a result and the other shows a condition on which the result depends.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The condition is normally preceded by if.</a:t>
            </a:r>
          </a:p>
          <a:p>
            <a:pPr marL="342900" indent="-342900">
              <a:lnSpc>
                <a:spcPct val="15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400" dirty="0"/>
              <a:t>In   “ If I had million dollars, I would give most to you.”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       The result is “I would give most to you, “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       and the condition ( introduced by  “if “ ) is “ If I had a million dollars. “</a:t>
            </a:r>
            <a:endParaRPr lang="en-ID" sz="2400" dirty="0"/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96353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FA2BEAE4-C72B-4BEC-AC12-6DAA7C99487E}"/>
              </a:ext>
            </a:extLst>
          </p:cNvPr>
          <p:cNvSpPr txBox="1"/>
          <p:nvPr/>
        </p:nvSpPr>
        <p:spPr>
          <a:xfrm>
            <a:off x="1431838" y="126379"/>
            <a:ext cx="10349346" cy="68480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Conditional – If</a:t>
            </a:r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/>
              <a:t>P</a:t>
            </a:r>
            <a:r>
              <a:rPr lang="en-US" sz="2200" dirty="0"/>
              <a:t>			, 	</a:t>
            </a:r>
            <a:r>
              <a:rPr lang="en-US" sz="2200" u="sng" dirty="0"/>
              <a:t>F</a:t>
            </a:r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/>
              <a:t>Ps	</a:t>
            </a:r>
            <a:r>
              <a:rPr lang="en-US" sz="2200" dirty="0"/>
              <a:t>	,	</a:t>
            </a:r>
            <a:r>
              <a:rPr lang="en-US" sz="2200" u="sng" dirty="0" err="1"/>
              <a:t>Ps.F</a:t>
            </a:r>
            <a:endParaRPr lang="en-US" sz="2200" u="sng" dirty="0"/>
          </a:p>
          <a:p>
            <a:pPr defTabSz="268288">
              <a:lnSpc>
                <a:spcPct val="150000"/>
              </a:lnSpc>
            </a:pPr>
            <a:r>
              <a:rPr lang="en-US" sz="2200" dirty="0"/>
              <a:t>If	</a:t>
            </a:r>
            <a:r>
              <a:rPr lang="en-US" sz="2200" u="sng" dirty="0" err="1"/>
              <a:t>Ps.Pf</a:t>
            </a:r>
            <a:r>
              <a:rPr lang="en-US" sz="2200" dirty="0"/>
              <a:t>	 , 	</a:t>
            </a:r>
            <a:r>
              <a:rPr lang="en-US" sz="2200" u="sng" dirty="0" err="1"/>
              <a:t>Ps.F.Pf</a:t>
            </a:r>
            <a:endParaRPr lang="en-US" sz="2200" u="sng" dirty="0"/>
          </a:p>
          <a:p>
            <a:endParaRPr lang="en-US" sz="2200" u="sng" dirty="0"/>
          </a:p>
          <a:p>
            <a:r>
              <a:rPr lang="en-US" sz="2200" b="1" i="1" u="sng" dirty="0">
                <a:solidFill>
                  <a:schemeClr val="accent1">
                    <a:lumMod val="75000"/>
                  </a:schemeClr>
                </a:solidFill>
              </a:rPr>
              <a:t>Examples</a:t>
            </a:r>
          </a:p>
          <a:p>
            <a:endParaRPr lang="en-US" sz="2200" u="sng" dirty="0"/>
          </a:p>
          <a:p>
            <a:r>
              <a:rPr lang="en-US" sz="2200" dirty="0"/>
              <a:t>If  I  </a:t>
            </a:r>
            <a:r>
              <a:rPr lang="en-US" sz="2200" u="sng" dirty="0"/>
              <a:t>have</a:t>
            </a:r>
            <a:r>
              <a:rPr lang="en-US" sz="2200" dirty="0"/>
              <a:t>  much  money,  I  </a:t>
            </a:r>
            <a:r>
              <a:rPr lang="en-US" sz="2200" u="sng" dirty="0"/>
              <a:t>will  go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 P			</a:t>
            </a:r>
            <a:r>
              <a:rPr lang="id-ID" sz="2200" dirty="0"/>
              <a:t>           </a:t>
            </a:r>
            <a:r>
              <a:rPr lang="en-US" sz="2200" dirty="0"/>
              <a:t>		</a:t>
            </a:r>
            <a:r>
              <a:rPr lang="id-ID" sz="2200" dirty="0"/>
              <a:t>  </a:t>
            </a:r>
            <a:r>
              <a:rPr lang="en-US" sz="2200" dirty="0"/>
              <a:t>F</a:t>
            </a:r>
          </a:p>
          <a:p>
            <a:endParaRPr lang="en-US" sz="2200" dirty="0"/>
          </a:p>
          <a:p>
            <a:r>
              <a:rPr lang="en-US" sz="2200" dirty="0"/>
              <a:t> If  I  </a:t>
            </a:r>
            <a:r>
              <a:rPr lang="en-US" sz="2200" u="sng" dirty="0"/>
              <a:t>had</a:t>
            </a:r>
            <a:r>
              <a:rPr lang="en-US" sz="2200" dirty="0"/>
              <a:t>  much  money,  I  </a:t>
            </a:r>
            <a:r>
              <a:rPr lang="en-US" sz="2200" u="sng" dirty="0"/>
              <a:t>would  go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Ps			</a:t>
            </a:r>
            <a:r>
              <a:rPr lang="id-ID" sz="2200" dirty="0"/>
              <a:t>           </a:t>
            </a:r>
            <a:r>
              <a:rPr lang="en-US" sz="2200" dirty="0"/>
              <a:t>		</a:t>
            </a:r>
            <a:r>
              <a:rPr lang="id-ID" sz="2200" dirty="0"/>
              <a:t> </a:t>
            </a:r>
            <a:r>
              <a:rPr lang="en-US" sz="2200" dirty="0" err="1"/>
              <a:t>Ps.F</a:t>
            </a:r>
            <a:endParaRPr lang="en-US" sz="2200" dirty="0"/>
          </a:p>
          <a:p>
            <a:endParaRPr lang="en-US" sz="2200" dirty="0"/>
          </a:p>
          <a:p>
            <a:r>
              <a:rPr lang="en-US" sz="2200" dirty="0"/>
              <a:t>If  I  </a:t>
            </a:r>
            <a:r>
              <a:rPr lang="en-US" sz="2200" u="sng" dirty="0"/>
              <a:t>had  had</a:t>
            </a:r>
            <a:r>
              <a:rPr lang="en-US" sz="2200" dirty="0"/>
              <a:t>  much  money,  I  </a:t>
            </a:r>
            <a:r>
              <a:rPr lang="en-US" sz="2200" u="sng" dirty="0"/>
              <a:t>would  have  gone</a:t>
            </a:r>
            <a:r>
              <a:rPr lang="en-US" sz="2200" dirty="0"/>
              <a:t>  around  the  world</a:t>
            </a:r>
          </a:p>
          <a:p>
            <a:r>
              <a:rPr lang="en-US" sz="2200" dirty="0"/>
              <a:t>          </a:t>
            </a:r>
            <a:r>
              <a:rPr lang="en-US" sz="2200" dirty="0" err="1"/>
              <a:t>Ps.Pf</a:t>
            </a:r>
            <a:r>
              <a:rPr lang="en-US" sz="2200" dirty="0"/>
              <a:t>		         </a:t>
            </a:r>
            <a:r>
              <a:rPr lang="id-ID" sz="2200" dirty="0"/>
              <a:t>              </a:t>
            </a:r>
            <a:r>
              <a:rPr lang="en-US" sz="2200" dirty="0"/>
              <a:t>			   </a:t>
            </a:r>
            <a:r>
              <a:rPr lang="en-US" sz="2200" dirty="0" err="1"/>
              <a:t>Ps.F.Pf</a:t>
            </a:r>
            <a:r>
              <a:rPr lang="en-US" sz="2200" dirty="0"/>
              <a:t>	</a:t>
            </a:r>
          </a:p>
          <a:p>
            <a:endParaRPr lang="en-US" sz="2200" dirty="0"/>
          </a:p>
          <a:p>
            <a:pPr algn="ctr"/>
            <a:endParaRPr lang="en-US" sz="20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7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9261ED-3244-4278-861C-E8D4C19FB3BB}"/>
              </a:ext>
            </a:extLst>
          </p:cNvPr>
          <p:cNvSpPr txBox="1"/>
          <p:nvPr/>
        </p:nvSpPr>
        <p:spPr>
          <a:xfrm>
            <a:off x="1677604" y="497429"/>
            <a:ext cx="9961418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Learn It More !</a:t>
            </a:r>
          </a:p>
          <a:p>
            <a:pPr algn="ctr"/>
            <a:endParaRPr lang="en-US" sz="24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gives me much money, I will buy the new shoes.</a:t>
            </a: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gave me much money, I would buy the new shoes.</a:t>
            </a:r>
          </a:p>
          <a:p>
            <a:pPr marL="342900" indent="-342900">
              <a:lnSpc>
                <a:spcPct val="200000"/>
              </a:lnSpc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q"/>
            </a:pPr>
            <a:r>
              <a:rPr lang="en-US" sz="2800" dirty="0"/>
              <a:t>If my father had given me much money, I would have bought the new shoes.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									</a:t>
            </a:r>
            <a:endParaRPr lang="en-ID" sz="24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834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8071371-8F35-451C-97BB-6C22A9A538AE}"/>
              </a:ext>
            </a:extLst>
          </p:cNvPr>
          <p:cNvSpPr txBox="1"/>
          <p:nvPr/>
        </p:nvSpPr>
        <p:spPr>
          <a:xfrm>
            <a:off x="1736034" y="397565"/>
            <a:ext cx="1003189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REMEMBER</a:t>
            </a:r>
          </a:p>
          <a:p>
            <a:pPr algn="ctr"/>
            <a:r>
              <a:rPr lang="en-US" sz="4000" b="1" i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marL="0" indent="0">
              <a:buNone/>
            </a:pPr>
            <a:r>
              <a:rPr lang="en-US" sz="3200" dirty="0"/>
              <a:t>Condition                                             Fact          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Positive sentence                              Negative sentence</a:t>
            </a:r>
          </a:p>
          <a:p>
            <a:pPr marL="0" indent="0">
              <a:buNone/>
            </a:pPr>
            <a:r>
              <a:rPr lang="en-US" sz="3200" dirty="0"/>
              <a:t>Negative sentence                            Positive Sentence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/>
              <a:t>Simple Past Tense                              Simple Present  Tense  </a:t>
            </a:r>
          </a:p>
          <a:p>
            <a:pPr marL="0" indent="0">
              <a:buNone/>
            </a:pPr>
            <a:r>
              <a:rPr lang="en-US" sz="3200" dirty="0"/>
              <a:t>Past Perfect Tense                              Simple Past Tense</a:t>
            </a:r>
            <a:endParaRPr lang="en-ID" sz="3200" dirty="0"/>
          </a:p>
          <a:p>
            <a:pPr marL="0" indent="0">
              <a:buNone/>
            </a:pPr>
            <a:r>
              <a:rPr lang="en-US" sz="3200" dirty="0"/>
              <a:t>     </a:t>
            </a:r>
            <a:endParaRPr lang="en-ID" sz="32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403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DEC672-A7DE-439D-915D-6911910B97B3}"/>
              </a:ext>
            </a:extLst>
          </p:cNvPr>
          <p:cNvSpPr txBox="1"/>
          <p:nvPr/>
        </p:nvSpPr>
        <p:spPr>
          <a:xfrm>
            <a:off x="1762538" y="318052"/>
            <a:ext cx="10005391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chemeClr val="accent1">
                    <a:lumMod val="75000"/>
                  </a:schemeClr>
                </a:solidFill>
              </a:rPr>
              <a:t>LINK IT TO</a:t>
            </a:r>
          </a:p>
          <a:p>
            <a:pPr algn="ctr"/>
            <a:endParaRPr lang="en-US" sz="36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2400" dirty="0"/>
              <a:t>a. Condition :  I f I had a million dollars, </a:t>
            </a:r>
          </a:p>
          <a:p>
            <a:pPr marL="0" indent="0">
              <a:buNone/>
            </a:pPr>
            <a:r>
              <a:rPr lang="en-US" sz="2400" dirty="0"/>
              <a:t>     Result        :  I would give you money.</a:t>
            </a:r>
          </a:p>
          <a:p>
            <a:pPr marL="0" indent="0">
              <a:buNone/>
            </a:pPr>
            <a:r>
              <a:rPr lang="en-US" sz="2400" dirty="0"/>
              <a:t>     Fact            :  I don’t have a million dollars so I don’t give you money.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b. Condition :  If I had a new car now,</a:t>
            </a:r>
          </a:p>
          <a:p>
            <a:pPr marL="0" indent="0">
              <a:buNone/>
            </a:pPr>
            <a:r>
              <a:rPr lang="en-US" sz="2400" dirty="0"/>
              <a:t>     Result        :  I would take you to the ball.</a:t>
            </a:r>
          </a:p>
          <a:p>
            <a:pPr marL="0" indent="0">
              <a:buNone/>
            </a:pPr>
            <a:r>
              <a:rPr lang="en-US" sz="2400" dirty="0"/>
              <a:t>      Fact           :  I don’t have a car so I don’t take you to the ball.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c. Condition  :  If he told me now, </a:t>
            </a:r>
          </a:p>
          <a:p>
            <a:pPr marL="0" indent="0">
              <a:buNone/>
            </a:pPr>
            <a:r>
              <a:rPr lang="en-US" sz="2400" dirty="0"/>
              <a:t>     Result         :  I would help him.</a:t>
            </a:r>
          </a:p>
          <a:p>
            <a:pPr marL="0" indent="0">
              <a:buNone/>
            </a:pPr>
            <a:r>
              <a:rPr lang="en-US" sz="2400" dirty="0"/>
              <a:t>     Fact             :  He doesn’t tell me now so I don’t help him</a:t>
            </a:r>
          </a:p>
          <a:p>
            <a:pPr marL="0" indent="0">
              <a:buNone/>
            </a:pPr>
            <a:endParaRPr lang="en-ID" sz="2400" dirty="0"/>
          </a:p>
          <a:p>
            <a:pPr algn="ctr"/>
            <a:endParaRPr lang="en-ID" sz="3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22654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7DEC672-A7DE-439D-915D-6911910B97B3}"/>
              </a:ext>
            </a:extLst>
          </p:cNvPr>
          <p:cNvSpPr txBox="1"/>
          <p:nvPr/>
        </p:nvSpPr>
        <p:spPr>
          <a:xfrm>
            <a:off x="1762538" y="397565"/>
            <a:ext cx="10005391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d. Condition  :  If I were you,</a:t>
            </a:r>
          </a:p>
          <a:p>
            <a:pPr marL="0" indent="0">
              <a:buNone/>
            </a:pPr>
            <a:r>
              <a:rPr lang="en-US" sz="2400" dirty="0"/>
              <a:t>     Result         :  I would take a part time job.</a:t>
            </a:r>
          </a:p>
          <a:p>
            <a:pPr marL="0" indent="0">
              <a:buNone/>
            </a:pPr>
            <a:r>
              <a:rPr lang="en-US" sz="2400" dirty="0"/>
              <a:t>     Fact             :  I am not you so I don’t take a part time job.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e. Condition  :  If I were a boy,</a:t>
            </a:r>
          </a:p>
          <a:p>
            <a:pPr marL="0" indent="0">
              <a:buNone/>
            </a:pPr>
            <a:r>
              <a:rPr lang="en-US" sz="2400" dirty="0"/>
              <a:t>     Result         :  I would learn how to play football.</a:t>
            </a:r>
          </a:p>
          <a:p>
            <a:pPr marL="0" indent="0">
              <a:buNone/>
            </a:pPr>
            <a:r>
              <a:rPr lang="en-US" sz="2400" dirty="0"/>
              <a:t>     Fact             :  I am not a boy so I don’t learn how to play football.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f. Condition  :  If he were a smart student, </a:t>
            </a:r>
          </a:p>
          <a:p>
            <a:pPr marL="0" indent="0">
              <a:buNone/>
            </a:pPr>
            <a:r>
              <a:rPr lang="en-US" sz="2400" dirty="0"/>
              <a:t>   Result          :  He would pass the exam.</a:t>
            </a:r>
          </a:p>
          <a:p>
            <a:pPr marL="0" indent="0">
              <a:buNone/>
            </a:pPr>
            <a:r>
              <a:rPr lang="en-US" sz="2400" dirty="0"/>
              <a:t>   Fact              :  He is not a smart student so he doesn’t pass the exam.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									</a:t>
            </a:r>
            <a:r>
              <a:rPr lang="en-US" sz="2000" b="1">
                <a:solidFill>
                  <a:schemeClr val="accent1">
                    <a:lumMod val="50000"/>
                  </a:schemeClr>
                </a:solidFill>
              </a:rPr>
              <a:t>----- 3 </a:t>
            </a:r>
            <a:r>
              <a:rPr lang="en-US" sz="2000" b="1" dirty="0">
                <a:solidFill>
                  <a:schemeClr val="accent1">
                    <a:lumMod val="50000"/>
                  </a:schemeClr>
                </a:solidFill>
              </a:rPr>
              <a:t>-----</a:t>
            </a:r>
          </a:p>
          <a:p>
            <a:pPr marL="0" indent="0">
              <a:buNone/>
            </a:pPr>
            <a:endParaRPr lang="en-ID" sz="2400" dirty="0"/>
          </a:p>
          <a:p>
            <a:pPr algn="ctr"/>
            <a:endParaRPr lang="en-ID" sz="3600" b="1" i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5333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290</TotalTime>
  <Words>640</Words>
  <Application>Microsoft Office PowerPoint</Application>
  <PresentationFormat>Widescreen</PresentationFormat>
  <Paragraphs>97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Rounded MT Bold</vt:lpstr>
      <vt:lpstr>Corbel</vt:lpstr>
      <vt:lpstr>Forte</vt:lpstr>
      <vt:lpstr>Lucida Handwriting</vt:lpstr>
      <vt:lpstr>Wingdings</vt:lpstr>
      <vt:lpstr>Parallax</vt:lpstr>
      <vt:lpstr>Chapter 4  If I Had Wings Like a Bird, I Would Fly Fast.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  Is He Such a Hard-Working Animator?</dc:title>
  <dc:creator>Acer</dc:creator>
  <cp:lastModifiedBy>Acer</cp:lastModifiedBy>
  <cp:revision>26</cp:revision>
  <dcterms:created xsi:type="dcterms:W3CDTF">2021-07-17T03:09:56Z</dcterms:created>
  <dcterms:modified xsi:type="dcterms:W3CDTF">2021-08-27T03:01:05Z</dcterms:modified>
</cp:coreProperties>
</file>