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1"/>
  </p:sldMasterIdLst>
  <p:sldIdLst>
    <p:sldId id="256" r:id="rId2"/>
    <p:sldId id="264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94FC3-FACA-4DA7-9D07-82105729A3FC}" type="datetimeFigureOut">
              <a:rPr lang="en-ID" smtClean="0"/>
              <a:t>27/08/2021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B3912-488D-46B8-A394-670BCBCDACD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7804329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94FC3-FACA-4DA7-9D07-82105729A3FC}" type="datetimeFigureOut">
              <a:rPr lang="en-ID" smtClean="0"/>
              <a:t>27/08/2021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B3912-488D-46B8-A394-670BCBCDACD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0427561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94FC3-FACA-4DA7-9D07-82105729A3FC}" type="datetimeFigureOut">
              <a:rPr lang="en-ID" smtClean="0"/>
              <a:t>27/08/2021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B3912-488D-46B8-A394-670BCBCDACD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5501268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94FC3-FACA-4DA7-9D07-82105729A3FC}" type="datetimeFigureOut">
              <a:rPr lang="en-ID" smtClean="0"/>
              <a:t>27/08/2021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B3912-488D-46B8-A394-670BCBCDACD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7458376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94FC3-FACA-4DA7-9D07-82105729A3FC}" type="datetimeFigureOut">
              <a:rPr lang="en-ID" smtClean="0"/>
              <a:t>27/08/2021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B3912-488D-46B8-A394-670BCBCDACD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0720300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94FC3-FACA-4DA7-9D07-82105729A3FC}" type="datetimeFigureOut">
              <a:rPr lang="en-ID" smtClean="0"/>
              <a:t>27/08/2021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B3912-488D-46B8-A394-670BCBCDACD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2698783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94FC3-FACA-4DA7-9D07-82105729A3FC}" type="datetimeFigureOut">
              <a:rPr lang="en-ID" smtClean="0"/>
              <a:t>27/08/2021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B3912-488D-46B8-A394-670BCBCDACD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19665726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94FC3-FACA-4DA7-9D07-82105729A3FC}" type="datetimeFigureOut">
              <a:rPr lang="en-ID" smtClean="0"/>
              <a:t>27/08/2021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B3912-488D-46B8-A394-670BCBCDACD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39436420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94FC3-FACA-4DA7-9D07-82105729A3FC}" type="datetimeFigureOut">
              <a:rPr lang="en-ID" smtClean="0"/>
              <a:t>27/08/2021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B3912-488D-46B8-A394-670BCBCDACD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703555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94FC3-FACA-4DA7-9D07-82105729A3FC}" type="datetimeFigureOut">
              <a:rPr lang="en-ID" smtClean="0"/>
              <a:t>27/08/2021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7EBB3912-488D-46B8-A394-670BCBCDACD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5360282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94FC3-FACA-4DA7-9D07-82105729A3FC}" type="datetimeFigureOut">
              <a:rPr lang="en-ID" smtClean="0"/>
              <a:t>27/08/2021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B3912-488D-46B8-A394-670BCBCDACD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8422265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94FC3-FACA-4DA7-9D07-82105729A3FC}" type="datetimeFigureOut">
              <a:rPr lang="en-ID" smtClean="0"/>
              <a:t>27/08/2021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B3912-488D-46B8-A394-670BCBCDACD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2246919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94FC3-FACA-4DA7-9D07-82105729A3FC}" type="datetimeFigureOut">
              <a:rPr lang="en-ID" smtClean="0"/>
              <a:t>27/08/2021</a:t>
            </a:fld>
            <a:endParaRPr lang="en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B3912-488D-46B8-A394-670BCBCDACD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965613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94FC3-FACA-4DA7-9D07-82105729A3FC}" type="datetimeFigureOut">
              <a:rPr lang="en-ID" smtClean="0"/>
              <a:t>27/08/2021</a:t>
            </a:fld>
            <a:endParaRPr lang="en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B3912-488D-46B8-A394-670BCBCDACD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1731379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94FC3-FACA-4DA7-9D07-82105729A3FC}" type="datetimeFigureOut">
              <a:rPr lang="en-ID" smtClean="0"/>
              <a:t>27/08/2021</a:t>
            </a:fld>
            <a:endParaRPr lang="en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B3912-488D-46B8-A394-670BCBCDACD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3781252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94FC3-FACA-4DA7-9D07-82105729A3FC}" type="datetimeFigureOut">
              <a:rPr lang="en-ID" smtClean="0"/>
              <a:t>27/08/2021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B3912-488D-46B8-A394-670BCBCDACD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6685384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94FC3-FACA-4DA7-9D07-82105729A3FC}" type="datetimeFigureOut">
              <a:rPr lang="en-ID" smtClean="0"/>
              <a:t>27/08/2021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B3912-488D-46B8-A394-670BCBCDACD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8371305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66894FC3-FACA-4DA7-9D07-82105729A3FC}" type="datetimeFigureOut">
              <a:rPr lang="en-ID" smtClean="0"/>
              <a:t>27/08/2021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7EBB3912-488D-46B8-A394-670BCBCDACD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185021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  <p:sldLayoutId id="2147483707" r:id="rId12"/>
    <p:sldLayoutId id="2147483708" r:id="rId13"/>
    <p:sldLayoutId id="2147483709" r:id="rId14"/>
    <p:sldLayoutId id="2147483710" r:id="rId15"/>
    <p:sldLayoutId id="2147483711" r:id="rId16"/>
    <p:sldLayoutId id="2147483712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5F1B75-4D84-4249-AF2E-293D1C57714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928400" y="1311564"/>
            <a:ext cx="8574622" cy="2616199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Arial Rounded MT Bold" panose="020F0704030504030204" pitchFamily="34" charset="0"/>
              </a:rPr>
              <a:t>Chapter 4</a:t>
            </a:r>
            <a:br>
              <a:rPr lang="en-US" dirty="0">
                <a:solidFill>
                  <a:schemeClr val="accent1">
                    <a:lumMod val="50000"/>
                  </a:schemeClr>
                </a:solidFill>
                <a:latin typeface="Arial Rounded MT Bold" panose="020F0704030504030204" pitchFamily="34" charset="0"/>
              </a:rPr>
            </a:br>
            <a:br>
              <a:rPr lang="en-US" dirty="0">
                <a:solidFill>
                  <a:schemeClr val="accent1">
                    <a:lumMod val="50000"/>
                  </a:schemeClr>
                </a:solidFill>
                <a:latin typeface="Arial Rounded MT Bold" panose="020F0704030504030204" pitchFamily="34" charset="0"/>
              </a:rPr>
            </a:br>
            <a:r>
              <a:rPr lang="en-US" sz="3600" dirty="0">
                <a:solidFill>
                  <a:schemeClr val="accent1">
                    <a:lumMod val="50000"/>
                  </a:schemeClr>
                </a:solidFill>
                <a:latin typeface="Forte" panose="03060902040502070203" pitchFamily="66" charset="0"/>
              </a:rPr>
              <a:t>If I Had Wings Like a Bird, I Would Fly Fast.</a:t>
            </a:r>
            <a:br>
              <a:rPr lang="en-ID" sz="3600" dirty="0">
                <a:solidFill>
                  <a:schemeClr val="accent1">
                    <a:lumMod val="50000"/>
                  </a:schemeClr>
                </a:solidFill>
                <a:latin typeface="Forte" panose="03060902040502070203" pitchFamily="66" charset="0"/>
              </a:rPr>
            </a:br>
            <a:endParaRPr lang="en-ID" sz="3600" dirty="0">
              <a:solidFill>
                <a:schemeClr val="accent1">
                  <a:lumMod val="50000"/>
                </a:schemeClr>
              </a:solidFill>
              <a:latin typeface="Forte" panose="03060902040502070203" pitchFamily="66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A8A83CF-DFCF-4762-A2A6-94CD01EF18F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986431" y="5852776"/>
            <a:ext cx="6987645" cy="1388534"/>
          </a:xfrm>
        </p:spPr>
        <p:txBody>
          <a:bodyPr/>
          <a:lstStyle/>
          <a:p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Lucida Handwriting" panose="03010101010101010101" pitchFamily="66" charset="0"/>
              </a:rPr>
              <a:t>Teacher : Dra. Farida </a:t>
            </a:r>
            <a:r>
              <a:rPr lang="en-US" dirty="0" err="1">
                <a:solidFill>
                  <a:schemeClr val="accent1">
                    <a:lumMod val="50000"/>
                  </a:schemeClr>
                </a:solidFill>
                <a:latin typeface="Lucida Handwriting" panose="03010101010101010101" pitchFamily="66" charset="0"/>
              </a:rPr>
              <a:t>H.Purba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Lucida Handwriting" panose="03010101010101010101" pitchFamily="66" charset="0"/>
              </a:rPr>
              <a:t>, </a:t>
            </a:r>
            <a:r>
              <a:rPr lang="en-US" dirty="0" err="1">
                <a:solidFill>
                  <a:schemeClr val="accent1">
                    <a:lumMod val="50000"/>
                  </a:schemeClr>
                </a:solidFill>
                <a:latin typeface="Lucida Handwriting" panose="03010101010101010101" pitchFamily="66" charset="0"/>
              </a:rPr>
              <a:t>S.Pd</a:t>
            </a:r>
            <a:endParaRPr lang="en-ID" dirty="0">
              <a:solidFill>
                <a:schemeClr val="accent1">
                  <a:lumMod val="50000"/>
                </a:schemeClr>
              </a:solidFill>
              <a:latin typeface="Lucida Handwriting" panose="030101010101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08552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B867AAF4-1547-4C5F-A0B4-7AC7A38EC2CF}"/>
              </a:ext>
            </a:extLst>
          </p:cNvPr>
          <p:cNvSpPr txBox="1"/>
          <p:nvPr/>
        </p:nvSpPr>
        <p:spPr>
          <a:xfrm>
            <a:off x="1775791" y="304801"/>
            <a:ext cx="10177670" cy="7602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2000" b="1" i="1" dirty="0">
                <a:solidFill>
                  <a:schemeClr val="accent1">
                    <a:lumMod val="75000"/>
                  </a:schemeClr>
                </a:solidFill>
              </a:rPr>
              <a:t>Social Function</a:t>
            </a:r>
          </a:p>
          <a:p>
            <a:pPr marL="0" indent="0">
              <a:buNone/>
            </a:pPr>
            <a:r>
              <a:rPr lang="en-US" sz="2000" dirty="0"/>
              <a:t>	 To explain, to regret what is happening and to imagine.</a:t>
            </a:r>
          </a:p>
          <a:p>
            <a:endParaRPr lang="en-US" sz="2000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2000" b="1" i="1" dirty="0">
                <a:solidFill>
                  <a:schemeClr val="accent1">
                    <a:lumMod val="75000"/>
                  </a:schemeClr>
                </a:solidFill>
              </a:rPr>
              <a:t>Listening</a:t>
            </a:r>
          </a:p>
          <a:p>
            <a:r>
              <a:rPr lang="en-US" sz="2000" b="1" i="1" dirty="0">
                <a:solidFill>
                  <a:schemeClr val="accent1">
                    <a:lumMod val="75000"/>
                  </a:schemeClr>
                </a:solidFill>
              </a:rPr>
              <a:t>	-</a:t>
            </a:r>
            <a:r>
              <a:rPr lang="en-US" sz="2000" dirty="0"/>
              <a:t> Listening to proper </a:t>
            </a:r>
            <a:r>
              <a:rPr lang="en-US" sz="2000" dirty="0" err="1"/>
              <a:t>pronounciation</a:t>
            </a:r>
            <a:r>
              <a:rPr lang="en-US" sz="2000" dirty="0"/>
              <a:t> and intonation.</a:t>
            </a:r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</a:rPr>
              <a:t>-</a:t>
            </a:r>
            <a:r>
              <a:rPr lang="en-US" sz="2000" dirty="0"/>
              <a:t> Listening to detailed information.</a:t>
            </a:r>
          </a:p>
          <a:p>
            <a:endParaRPr lang="en-ID" sz="2000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ID" sz="2000" b="1" i="1" dirty="0">
                <a:solidFill>
                  <a:schemeClr val="accent1">
                    <a:lumMod val="75000"/>
                  </a:schemeClr>
                </a:solidFill>
              </a:rPr>
              <a:t>Speaking</a:t>
            </a:r>
            <a:endParaRPr lang="en-US" sz="2000" b="1" i="1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US" sz="2000" dirty="0"/>
              <a:t>	Speaking conditional type II in a situational context through simulation .</a:t>
            </a:r>
          </a:p>
          <a:p>
            <a:endParaRPr lang="en-US" sz="2000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2000" b="1" i="1" dirty="0">
                <a:solidFill>
                  <a:schemeClr val="accent1">
                    <a:lumMod val="75000"/>
                  </a:schemeClr>
                </a:solidFill>
              </a:rPr>
              <a:t>Reading</a:t>
            </a:r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</a:rPr>
              <a:t>- </a:t>
            </a:r>
            <a:r>
              <a:rPr lang="en-US" sz="2000" dirty="0"/>
              <a:t>Reading for the gist of the text.</a:t>
            </a:r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</a:rPr>
              <a:t>- </a:t>
            </a:r>
            <a:r>
              <a:rPr lang="en-US" sz="2000" dirty="0"/>
              <a:t>Reading for detailed information.</a:t>
            </a:r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</a:rPr>
              <a:t>- </a:t>
            </a:r>
            <a:r>
              <a:rPr lang="en-US" sz="2000" dirty="0"/>
              <a:t>Reading between lines</a:t>
            </a:r>
          </a:p>
          <a:p>
            <a:pPr marL="0" indent="0">
              <a:buNone/>
            </a:pPr>
            <a:endParaRPr lang="en-US" sz="2000" dirty="0"/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2000" b="1" i="1" dirty="0">
                <a:solidFill>
                  <a:schemeClr val="accent1">
                    <a:lumMod val="75000"/>
                  </a:schemeClr>
                </a:solidFill>
              </a:rPr>
              <a:t>Writing</a:t>
            </a:r>
          </a:p>
          <a:p>
            <a:pPr marL="0" indent="0">
              <a:buNone/>
            </a:pPr>
            <a:r>
              <a:rPr lang="en-US" sz="2000" dirty="0"/>
              <a:t>	Writing sentences about conditional type II based on the various situational contexts given.</a:t>
            </a:r>
          </a:p>
          <a:p>
            <a:pPr marL="0" indent="0">
              <a:buNone/>
            </a:pPr>
            <a:endParaRPr lang="en-US" sz="2000" dirty="0"/>
          </a:p>
          <a:p>
            <a:pPr marL="342900" indent="-342900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q"/>
            </a:pPr>
            <a:r>
              <a:rPr lang="en-US" sz="2000" b="1" i="1" dirty="0">
                <a:solidFill>
                  <a:schemeClr val="accent1">
                    <a:lumMod val="75000"/>
                  </a:schemeClr>
                </a:solidFill>
              </a:rPr>
              <a:t>Grammar Focus</a:t>
            </a:r>
          </a:p>
          <a:p>
            <a:pPr marL="0" indent="0">
              <a:buNone/>
            </a:pPr>
            <a:r>
              <a:rPr lang="en-US" sz="2000" b="1" i="1" dirty="0">
                <a:solidFill>
                  <a:schemeClr val="accent1">
                    <a:lumMod val="75000"/>
                  </a:schemeClr>
                </a:solidFill>
              </a:rPr>
              <a:t>	</a:t>
            </a:r>
            <a:r>
              <a:rPr lang="en-US" sz="2000" dirty="0"/>
              <a:t>Conditional type II</a:t>
            </a:r>
            <a:endParaRPr lang="en-ID" sz="2000" dirty="0"/>
          </a:p>
          <a:p>
            <a:pPr>
              <a:buClr>
                <a:schemeClr val="accent1">
                  <a:lumMod val="75000"/>
                </a:schemeClr>
              </a:buClr>
            </a:pPr>
            <a:endParaRPr lang="en-US" sz="2000" dirty="0"/>
          </a:p>
          <a:p>
            <a:pPr marL="342900" indent="-342900">
              <a:buFont typeface="Wingdings" panose="05000000000000000000" pitchFamily="2" charset="2"/>
              <a:buChar char="q"/>
            </a:pPr>
            <a:endParaRPr lang="en-US" sz="2000" dirty="0"/>
          </a:p>
          <a:p>
            <a:endParaRPr lang="en-US" sz="2000" dirty="0"/>
          </a:p>
          <a:p>
            <a:endParaRPr lang="en-ID" sz="2000" dirty="0"/>
          </a:p>
        </p:txBody>
      </p:sp>
    </p:spTree>
    <p:extLst>
      <p:ext uri="{BB962C8B-B14F-4D97-AF65-F5344CB8AC3E}">
        <p14:creationId xmlns:p14="http://schemas.microsoft.com/office/powerpoint/2010/main" val="8498380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BBF47A7-C9C7-4B76-970F-5BAE635F5BBE}"/>
              </a:ext>
            </a:extLst>
          </p:cNvPr>
          <p:cNvSpPr txBox="1"/>
          <p:nvPr/>
        </p:nvSpPr>
        <p:spPr>
          <a:xfrm>
            <a:off x="1704711" y="730074"/>
            <a:ext cx="10293928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i="1" dirty="0">
                <a:solidFill>
                  <a:schemeClr val="accent1">
                    <a:lumMod val="75000"/>
                  </a:schemeClr>
                </a:solidFill>
              </a:rPr>
              <a:t>Remember !</a:t>
            </a:r>
          </a:p>
          <a:p>
            <a:pPr algn="ctr"/>
            <a:endParaRPr lang="en-ID" sz="2000" b="1" i="1" dirty="0">
              <a:solidFill>
                <a:schemeClr val="accent1">
                  <a:lumMod val="75000"/>
                </a:schemeClr>
              </a:solidFill>
            </a:endParaRPr>
          </a:p>
          <a:p>
            <a:pPr marL="342900" indent="-342900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q"/>
            </a:pPr>
            <a:r>
              <a:rPr lang="en-US" sz="2400" dirty="0"/>
              <a:t>Conditional (if)  sentences normally have two parts.</a:t>
            </a:r>
          </a:p>
          <a:p>
            <a:pPr marL="342900" indent="-342900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q"/>
            </a:pPr>
            <a:r>
              <a:rPr lang="en-US" sz="2400" dirty="0"/>
              <a:t>One part shows a result and the other shows a condition on which the result depends.</a:t>
            </a:r>
          </a:p>
          <a:p>
            <a:pPr marL="342900" indent="-342900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q"/>
            </a:pPr>
            <a:r>
              <a:rPr lang="en-US" sz="2400" dirty="0"/>
              <a:t>The condition is normally preceded by if.</a:t>
            </a:r>
          </a:p>
          <a:p>
            <a:pPr marL="342900" indent="-342900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q"/>
            </a:pPr>
            <a:r>
              <a:rPr lang="en-US" sz="2400" dirty="0"/>
              <a:t>In   “ If I had million dollars, I would give most to you.”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400" dirty="0"/>
              <a:t>       The result is “I would give most to you, “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400" dirty="0"/>
              <a:t>       and the condition ( introduced by  “if “ ) is “ If I had a million dollars. “</a:t>
            </a:r>
            <a:endParaRPr lang="en-ID" sz="2400" dirty="0"/>
          </a:p>
          <a:p>
            <a:pPr algn="ctr"/>
            <a:endParaRPr lang="en-US" sz="2000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96353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FA2BEAE4-C72B-4BEC-AC12-6DAA7C99487E}"/>
              </a:ext>
            </a:extLst>
          </p:cNvPr>
          <p:cNvSpPr txBox="1"/>
          <p:nvPr/>
        </p:nvSpPr>
        <p:spPr>
          <a:xfrm>
            <a:off x="1431838" y="139631"/>
            <a:ext cx="10349346" cy="68480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i="1" dirty="0">
                <a:solidFill>
                  <a:schemeClr val="accent1">
                    <a:lumMod val="75000"/>
                  </a:schemeClr>
                </a:solidFill>
              </a:rPr>
              <a:t>Conditional – If</a:t>
            </a:r>
          </a:p>
          <a:p>
            <a:pPr algn="ctr"/>
            <a:endParaRPr lang="en-US" sz="2000" b="1" i="1" dirty="0">
              <a:solidFill>
                <a:schemeClr val="accent1">
                  <a:lumMod val="75000"/>
                </a:schemeClr>
              </a:solidFill>
            </a:endParaRPr>
          </a:p>
          <a:p>
            <a:pPr defTabSz="268288">
              <a:lnSpc>
                <a:spcPct val="150000"/>
              </a:lnSpc>
            </a:pPr>
            <a:r>
              <a:rPr lang="en-US" sz="2200" dirty="0"/>
              <a:t>If	</a:t>
            </a:r>
            <a:r>
              <a:rPr lang="en-US" sz="2200" u="sng" dirty="0"/>
              <a:t>P</a:t>
            </a:r>
            <a:r>
              <a:rPr lang="en-US" sz="2200" dirty="0"/>
              <a:t>			, 	</a:t>
            </a:r>
            <a:r>
              <a:rPr lang="en-US" sz="2200" u="sng" dirty="0"/>
              <a:t>F</a:t>
            </a:r>
          </a:p>
          <a:p>
            <a:pPr defTabSz="268288">
              <a:lnSpc>
                <a:spcPct val="150000"/>
              </a:lnSpc>
            </a:pPr>
            <a:r>
              <a:rPr lang="en-US" sz="2200" dirty="0"/>
              <a:t>If	</a:t>
            </a:r>
            <a:r>
              <a:rPr lang="en-US" sz="2200" u="sng" dirty="0"/>
              <a:t>Ps	</a:t>
            </a:r>
            <a:r>
              <a:rPr lang="en-US" sz="2200" dirty="0"/>
              <a:t>	,	</a:t>
            </a:r>
            <a:r>
              <a:rPr lang="en-US" sz="2200" u="sng" dirty="0" err="1"/>
              <a:t>Ps.F</a:t>
            </a:r>
            <a:endParaRPr lang="en-US" sz="2200" u="sng" dirty="0"/>
          </a:p>
          <a:p>
            <a:pPr defTabSz="268288">
              <a:lnSpc>
                <a:spcPct val="150000"/>
              </a:lnSpc>
            </a:pPr>
            <a:r>
              <a:rPr lang="en-US" sz="2200" dirty="0"/>
              <a:t>If	</a:t>
            </a:r>
            <a:r>
              <a:rPr lang="en-US" sz="2200" u="sng" dirty="0" err="1"/>
              <a:t>Ps.Pf</a:t>
            </a:r>
            <a:r>
              <a:rPr lang="en-US" sz="2200" dirty="0"/>
              <a:t>	 , 	</a:t>
            </a:r>
            <a:r>
              <a:rPr lang="en-US" sz="2200" u="sng" dirty="0" err="1"/>
              <a:t>Ps.F.Pf</a:t>
            </a:r>
            <a:endParaRPr lang="en-US" sz="2200" u="sng" dirty="0"/>
          </a:p>
          <a:p>
            <a:endParaRPr lang="en-US" sz="2200" u="sng" dirty="0"/>
          </a:p>
          <a:p>
            <a:r>
              <a:rPr lang="en-US" sz="2200" b="1" i="1" u="sng" dirty="0">
                <a:solidFill>
                  <a:schemeClr val="accent1">
                    <a:lumMod val="75000"/>
                  </a:schemeClr>
                </a:solidFill>
              </a:rPr>
              <a:t>Examples</a:t>
            </a:r>
          </a:p>
          <a:p>
            <a:endParaRPr lang="en-US" sz="2200" u="sng" dirty="0"/>
          </a:p>
          <a:p>
            <a:r>
              <a:rPr lang="en-US" sz="2200" dirty="0"/>
              <a:t>If  I  </a:t>
            </a:r>
            <a:r>
              <a:rPr lang="en-US" sz="2200" u="sng" dirty="0"/>
              <a:t>have</a:t>
            </a:r>
            <a:r>
              <a:rPr lang="en-US" sz="2200" dirty="0"/>
              <a:t>  much  money,  I  </a:t>
            </a:r>
            <a:r>
              <a:rPr lang="en-US" sz="2200" u="sng" dirty="0"/>
              <a:t>will  go</a:t>
            </a:r>
            <a:r>
              <a:rPr lang="en-US" sz="2200" dirty="0"/>
              <a:t>  around  the  world.</a:t>
            </a:r>
          </a:p>
          <a:p>
            <a:r>
              <a:rPr lang="en-US" sz="2200" dirty="0"/>
              <a:t>          P			</a:t>
            </a:r>
            <a:r>
              <a:rPr lang="id-ID" sz="2200" dirty="0"/>
              <a:t>           </a:t>
            </a:r>
            <a:r>
              <a:rPr lang="en-US" sz="2200" dirty="0"/>
              <a:t>		</a:t>
            </a:r>
            <a:r>
              <a:rPr lang="id-ID" sz="2200" dirty="0"/>
              <a:t>  </a:t>
            </a:r>
            <a:r>
              <a:rPr lang="en-US" sz="2200" dirty="0"/>
              <a:t>F</a:t>
            </a:r>
          </a:p>
          <a:p>
            <a:endParaRPr lang="en-US" sz="2200" dirty="0"/>
          </a:p>
          <a:p>
            <a:r>
              <a:rPr lang="en-US" sz="2200" dirty="0"/>
              <a:t> If  I  </a:t>
            </a:r>
            <a:r>
              <a:rPr lang="en-US" sz="2200" u="sng" dirty="0"/>
              <a:t>had</a:t>
            </a:r>
            <a:r>
              <a:rPr lang="en-US" sz="2200" dirty="0"/>
              <a:t>  much  money,  I  </a:t>
            </a:r>
            <a:r>
              <a:rPr lang="en-US" sz="2200" u="sng" dirty="0"/>
              <a:t>would  go</a:t>
            </a:r>
            <a:r>
              <a:rPr lang="en-US" sz="2200" dirty="0"/>
              <a:t>  around  the  world.</a:t>
            </a:r>
          </a:p>
          <a:p>
            <a:r>
              <a:rPr lang="en-US" sz="2200" dirty="0"/>
              <a:t>         Ps			</a:t>
            </a:r>
            <a:r>
              <a:rPr lang="id-ID" sz="2200" dirty="0"/>
              <a:t>           </a:t>
            </a:r>
            <a:r>
              <a:rPr lang="en-US" sz="2200" dirty="0"/>
              <a:t>		</a:t>
            </a:r>
            <a:r>
              <a:rPr lang="id-ID" sz="2200" dirty="0"/>
              <a:t> </a:t>
            </a:r>
            <a:r>
              <a:rPr lang="en-US" sz="2200" dirty="0" err="1"/>
              <a:t>Ps.F</a:t>
            </a:r>
            <a:endParaRPr lang="en-US" sz="2200" dirty="0"/>
          </a:p>
          <a:p>
            <a:endParaRPr lang="en-US" sz="2200" dirty="0"/>
          </a:p>
          <a:p>
            <a:r>
              <a:rPr lang="en-US" sz="2200" dirty="0"/>
              <a:t>If  I  </a:t>
            </a:r>
            <a:r>
              <a:rPr lang="en-US" sz="2200" u="sng" dirty="0"/>
              <a:t>had  had</a:t>
            </a:r>
            <a:r>
              <a:rPr lang="en-US" sz="2200" dirty="0"/>
              <a:t>  much  money,  I  </a:t>
            </a:r>
            <a:r>
              <a:rPr lang="en-US" sz="2200" u="sng" dirty="0"/>
              <a:t>would  have  gone</a:t>
            </a:r>
            <a:r>
              <a:rPr lang="en-US" sz="2200" dirty="0"/>
              <a:t>  around  </a:t>
            </a:r>
            <a:r>
              <a:rPr lang="en-US" sz="2200"/>
              <a:t>the  world.</a:t>
            </a:r>
            <a:endParaRPr lang="en-US" sz="2200" dirty="0"/>
          </a:p>
          <a:p>
            <a:r>
              <a:rPr lang="en-US" sz="2200" dirty="0"/>
              <a:t>          </a:t>
            </a:r>
            <a:r>
              <a:rPr lang="en-US" sz="2200" dirty="0" err="1"/>
              <a:t>Ps.Pf</a:t>
            </a:r>
            <a:r>
              <a:rPr lang="en-US" sz="2200" dirty="0"/>
              <a:t>		         </a:t>
            </a:r>
            <a:r>
              <a:rPr lang="id-ID" sz="2200" dirty="0"/>
              <a:t>              </a:t>
            </a:r>
            <a:r>
              <a:rPr lang="en-US" sz="2200" dirty="0"/>
              <a:t>			   </a:t>
            </a:r>
            <a:r>
              <a:rPr lang="en-US" sz="2200" dirty="0" err="1"/>
              <a:t>Ps.F.Pf</a:t>
            </a:r>
            <a:r>
              <a:rPr lang="en-US" sz="2200" dirty="0"/>
              <a:t>	</a:t>
            </a:r>
          </a:p>
          <a:p>
            <a:endParaRPr lang="en-US" sz="2200" dirty="0"/>
          </a:p>
          <a:p>
            <a:pPr algn="ctr"/>
            <a:endParaRPr lang="en-US" sz="2000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2759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479261ED-3244-4278-861C-E8D4C19FB3BB}"/>
              </a:ext>
            </a:extLst>
          </p:cNvPr>
          <p:cNvSpPr txBox="1"/>
          <p:nvPr/>
        </p:nvSpPr>
        <p:spPr>
          <a:xfrm>
            <a:off x="1677604" y="497429"/>
            <a:ext cx="9961418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i="1" dirty="0">
                <a:solidFill>
                  <a:schemeClr val="accent1">
                    <a:lumMod val="75000"/>
                  </a:schemeClr>
                </a:solidFill>
              </a:rPr>
              <a:t>Learn It More !</a:t>
            </a:r>
          </a:p>
          <a:p>
            <a:pPr algn="ctr"/>
            <a:endParaRPr lang="en-US" sz="2400" b="1" i="1" dirty="0">
              <a:solidFill>
                <a:schemeClr val="accent1">
                  <a:lumMod val="75000"/>
                </a:schemeClr>
              </a:solidFill>
            </a:endParaRPr>
          </a:p>
          <a:p>
            <a:pPr marL="342900" indent="-342900">
              <a:lnSpc>
                <a:spcPct val="200000"/>
              </a:lnSpc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q"/>
            </a:pPr>
            <a:r>
              <a:rPr lang="en-US" sz="2800" dirty="0"/>
              <a:t>If my father gives me much money, I will buy the new shoes.</a:t>
            </a:r>
          </a:p>
          <a:p>
            <a:pPr marL="342900" indent="-342900">
              <a:lnSpc>
                <a:spcPct val="200000"/>
              </a:lnSpc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q"/>
            </a:pPr>
            <a:r>
              <a:rPr lang="en-US" sz="2800" dirty="0"/>
              <a:t>If my father gave me much money, I would buy the new shoes.</a:t>
            </a:r>
          </a:p>
          <a:p>
            <a:pPr marL="342900" indent="-342900">
              <a:lnSpc>
                <a:spcPct val="200000"/>
              </a:lnSpc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q"/>
            </a:pPr>
            <a:r>
              <a:rPr lang="en-US" sz="2800" dirty="0"/>
              <a:t>If my father had given me much money, I would have bought the new shoes.</a:t>
            </a:r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									</a:t>
            </a:r>
            <a:r>
              <a:rPr lang="en-US" sz="2400" b="1">
                <a:solidFill>
                  <a:schemeClr val="accent1">
                    <a:lumMod val="75000"/>
                  </a:schemeClr>
                </a:solidFill>
              </a:rPr>
              <a:t>----- 1 </a:t>
            </a:r>
            <a:r>
              <a:rPr lang="en-US" sz="2400" b="1" dirty="0">
                <a:solidFill>
                  <a:schemeClr val="accent1">
                    <a:lumMod val="75000"/>
                  </a:schemeClr>
                </a:solidFill>
              </a:rPr>
              <a:t>-----</a:t>
            </a:r>
            <a:endParaRPr lang="en-ID" sz="2400" b="1" dirty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endParaRPr lang="en-ID" sz="2400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83402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8BB434"/>
      </a:accent1>
      <a:accent2>
        <a:srgbClr val="33A583"/>
      </a:accent2>
      <a:accent3>
        <a:srgbClr val="3594B4"/>
      </a:accent3>
      <a:accent4>
        <a:srgbClr val="6063B4"/>
      </a:accent4>
      <a:accent5>
        <a:srgbClr val="D35731"/>
      </a:accent5>
      <a:accent6>
        <a:srgbClr val="EBAC4B"/>
      </a:accent6>
      <a:hlink>
        <a:srgbClr val="65AD30"/>
      </a:hlink>
      <a:folHlink>
        <a:srgbClr val="8ED25B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1A9F9826-882C-40B9-8F38-5A3B8CFD19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294</TotalTime>
  <Words>388</Words>
  <Application>Microsoft Office PowerPoint</Application>
  <PresentationFormat>Widescreen</PresentationFormat>
  <Paragraphs>57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Arial</vt:lpstr>
      <vt:lpstr>Arial Rounded MT Bold</vt:lpstr>
      <vt:lpstr>Corbel</vt:lpstr>
      <vt:lpstr>Forte</vt:lpstr>
      <vt:lpstr>Lucida Handwriting</vt:lpstr>
      <vt:lpstr>Wingdings</vt:lpstr>
      <vt:lpstr>Parallax</vt:lpstr>
      <vt:lpstr>Chapter 4  If I Had Wings Like a Bird, I Would Fly Fast. 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  Is He Such a Hard-Working Animator?</dc:title>
  <dc:creator>Acer</dc:creator>
  <cp:lastModifiedBy>Acer</cp:lastModifiedBy>
  <cp:revision>25</cp:revision>
  <dcterms:created xsi:type="dcterms:W3CDTF">2021-07-17T03:09:56Z</dcterms:created>
  <dcterms:modified xsi:type="dcterms:W3CDTF">2021-08-27T02:59:34Z</dcterms:modified>
</cp:coreProperties>
</file>