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09/08/2021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I’m on Top of the World</a:t>
            </a:r>
            <a:endParaRPr lang="en-ID" sz="53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89044" y="384313"/>
            <a:ext cx="1017767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000" dirty="0"/>
              <a:t>	 To describe something or give additional information effectively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dirty="0"/>
              <a:t>	 Listening to get specific information</a:t>
            </a:r>
            <a:endParaRPr lang="en-ID" sz="2000" dirty="0"/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/>
              <a:t>	Expressing the use of prepositional phrases in transactional and 	interpersonal 	dialogue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000" dirty="0"/>
              <a:t>	- Reading for getting specific information</a:t>
            </a:r>
          </a:p>
          <a:p>
            <a:r>
              <a:rPr lang="en-US" sz="2000" dirty="0"/>
              <a:t>	- Reading for detailed information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000" dirty="0"/>
              <a:t>	Writing sentences using prepositional phrases</a:t>
            </a:r>
          </a:p>
          <a:p>
            <a:r>
              <a:rPr lang="en-US" sz="2000" dirty="0"/>
              <a:t>	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Prepositional phrases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i="1" dirty="0">
                <a:solidFill>
                  <a:schemeClr val="accent1">
                    <a:lumMod val="75000"/>
                  </a:schemeClr>
                </a:solidFill>
              </a:rPr>
              <a:t>Prepositional Phrases</a:t>
            </a:r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4800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prases are grups of words containing prepositions.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They usually consist of a preposition and a noun or a pronoun.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phrases can function as an adjective or adverb.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id-ID" sz="28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842654" y="280102"/>
            <a:ext cx="103493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endParaRPr lang="en-US" sz="4000" b="1" dirty="0"/>
          </a:p>
          <a:p>
            <a:pPr marL="0" indent="0">
              <a:buNone/>
            </a:pPr>
            <a:r>
              <a:rPr lang="id-ID" sz="2800" b="1" i="1" dirty="0"/>
              <a:t>Prepositional Phrases</a:t>
            </a:r>
            <a:endParaRPr lang="en-US" sz="2800" b="1" i="1" dirty="0"/>
          </a:p>
          <a:p>
            <a:pPr marL="0" indent="0">
              <a:buNone/>
            </a:pPr>
            <a:endParaRPr lang="en-US" sz="2800" i="1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Means : by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Purpose : for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Time : in , on , at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Additional : besides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Cause : because of , from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Place : between , among , in , on , at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272142"/>
            <a:ext cx="9961418" cy="631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Let’s Learn More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/>
              <a:t>Prepositions :                                  </a:t>
            </a:r>
          </a:p>
          <a:p>
            <a:endParaRPr lang="en-US" sz="2400" dirty="0"/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Into                                   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Across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Between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Under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Along 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During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Around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E474C8-D699-4568-9273-D15F6DDE2F81}"/>
              </a:ext>
            </a:extLst>
          </p:cNvPr>
          <p:cNvSpPr txBox="1"/>
          <p:nvPr/>
        </p:nvSpPr>
        <p:spPr>
          <a:xfrm>
            <a:off x="1620982" y="302359"/>
            <a:ext cx="10210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Noun phrases :</a:t>
            </a:r>
          </a:p>
          <a:p>
            <a:endParaRPr lang="en-US" dirty="0"/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curb 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room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sea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rain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fire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river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cupboard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street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bank and the post office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bed</a:t>
            </a:r>
          </a:p>
          <a:p>
            <a:pPr algn="ctr"/>
            <a:endParaRPr lang="en-ID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2F66F3-10E0-428B-B246-F20FBFBB6683}"/>
              </a:ext>
            </a:extLst>
          </p:cNvPr>
          <p:cNvSpPr txBox="1"/>
          <p:nvPr/>
        </p:nvSpPr>
        <p:spPr>
          <a:xfrm>
            <a:off x="1630018" y="92765"/>
            <a:ext cx="102174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b="1" i="1" dirty="0">
                <a:solidFill>
                  <a:schemeClr val="accent1">
                    <a:lumMod val="75000"/>
                  </a:schemeClr>
                </a:solidFill>
              </a:rPr>
              <a:t>Prepositional phrases denote description, time, and place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364E5C-86A0-4186-A99F-561F46F964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1496761"/>
              </p:ext>
            </p:extLst>
          </p:nvPr>
        </p:nvGraphicFramePr>
        <p:xfrm>
          <a:off x="1630018" y="1523926"/>
          <a:ext cx="10045148" cy="4426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287">
                  <a:extLst>
                    <a:ext uri="{9D8B030D-6E8A-4147-A177-3AD203B41FA5}">
                      <a16:colId xmlns:a16="http://schemas.microsoft.com/office/drawing/2014/main" val="4287043983"/>
                    </a:ext>
                  </a:extLst>
                </a:gridCol>
                <a:gridCol w="2511287">
                  <a:extLst>
                    <a:ext uri="{9D8B030D-6E8A-4147-A177-3AD203B41FA5}">
                      <a16:colId xmlns:a16="http://schemas.microsoft.com/office/drawing/2014/main" val="3286071881"/>
                    </a:ext>
                  </a:extLst>
                </a:gridCol>
                <a:gridCol w="2511287">
                  <a:extLst>
                    <a:ext uri="{9D8B030D-6E8A-4147-A177-3AD203B41FA5}">
                      <a16:colId xmlns:a16="http://schemas.microsoft.com/office/drawing/2014/main" val="3084314912"/>
                    </a:ext>
                  </a:extLst>
                </a:gridCol>
                <a:gridCol w="2511287">
                  <a:extLst>
                    <a:ext uri="{9D8B030D-6E8A-4147-A177-3AD203B41FA5}">
                      <a16:colId xmlns:a16="http://schemas.microsoft.com/office/drawing/2014/main" val="1026953337"/>
                    </a:ext>
                  </a:extLst>
                </a:gridCol>
              </a:tblGrid>
              <a:tr h="1174766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Which one?</a:t>
                      </a:r>
                      <a:br>
                        <a:rPr lang="id-ID" sz="2400" u="none" strike="noStrike">
                          <a:effectLst/>
                        </a:rPr>
                      </a:br>
                      <a:r>
                        <a:rPr lang="id-ID" sz="2400" u="none" strike="noStrike">
                          <a:effectLst/>
                        </a:rPr>
                        <a:t>(Description)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 dirty="0">
                          <a:effectLst/>
                        </a:rPr>
                        <a:t>When?</a:t>
                      </a:r>
                      <a:br>
                        <a:rPr lang="id-ID" sz="2400" u="none" strike="noStrike" dirty="0">
                          <a:effectLst/>
                        </a:rPr>
                      </a:br>
                      <a:r>
                        <a:rPr lang="id-ID" sz="2400" u="none" strike="noStrike" dirty="0">
                          <a:effectLst/>
                        </a:rPr>
                        <a:t>(Time)</a:t>
                      </a:r>
                      <a:endParaRPr lang="id-ID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Where?</a:t>
                      </a:r>
                      <a:br>
                        <a:rPr lang="id-ID" sz="2400" u="none" strike="noStrike">
                          <a:effectLst/>
                        </a:rPr>
                      </a:br>
                      <a:r>
                        <a:rPr lang="id-ID" sz="2400" u="none" strike="noStrike">
                          <a:effectLst/>
                        </a:rPr>
                        <a:t>(Location)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 dirty="0">
                          <a:effectLst/>
                        </a:rPr>
                        <a:t>Which direction?</a:t>
                      </a:r>
                      <a:br>
                        <a:rPr lang="id-ID" sz="2400" u="none" strike="noStrike" dirty="0">
                          <a:effectLst/>
                        </a:rPr>
                      </a:br>
                      <a:r>
                        <a:rPr lang="id-ID" sz="2400" u="none" strike="noStrike" dirty="0">
                          <a:effectLst/>
                        </a:rPr>
                        <a:t>(Location)</a:t>
                      </a:r>
                      <a:endParaRPr lang="id-ID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extLst>
                  <a:ext uri="{0D108BD9-81ED-4DB2-BD59-A6C34878D82A}">
                    <a16:rowId xmlns:a16="http://schemas.microsoft.com/office/drawing/2014/main" val="4224237171"/>
                  </a:ext>
                </a:extLst>
              </a:tr>
              <a:tr h="812865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with a red tie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on Saturday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outside the house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 dirty="0">
                          <a:effectLst/>
                        </a:rPr>
                        <a:t>to the sea</a:t>
                      </a:r>
                      <a:endParaRPr lang="id-ID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extLst>
                  <a:ext uri="{0D108BD9-81ED-4DB2-BD59-A6C34878D82A}">
                    <a16:rowId xmlns:a16="http://schemas.microsoft.com/office/drawing/2014/main" val="327554839"/>
                  </a:ext>
                </a:extLst>
              </a:tr>
              <a:tr h="812865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in the blue overcoat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at night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near the window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 dirty="0">
                          <a:effectLst/>
                        </a:rPr>
                        <a:t>from school</a:t>
                      </a:r>
                      <a:endParaRPr lang="id-ID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extLst>
                  <a:ext uri="{0D108BD9-81ED-4DB2-BD59-A6C34878D82A}">
                    <a16:rowId xmlns:a16="http://schemas.microsoft.com/office/drawing/2014/main" val="2288941037"/>
                  </a:ext>
                </a:extLst>
              </a:tr>
              <a:tr h="812865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</a:rPr>
                        <a:t>in a short pan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</a:rPr>
                        <a:t>during the rain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</a:rPr>
                        <a:t>on the rooftop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across the street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extLst>
                  <a:ext uri="{0D108BD9-81ED-4DB2-BD59-A6C34878D82A}">
                    <a16:rowId xmlns:a16="http://schemas.microsoft.com/office/drawing/2014/main" val="1527192396"/>
                  </a:ext>
                </a:extLst>
              </a:tr>
              <a:tr h="812865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u="none" strike="noStrike">
                          <a:effectLst/>
                        </a:rPr>
                        <a:t>with a smilling face</a:t>
                      </a:r>
                      <a:endParaRPr lang="id-ID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</a:rPr>
                        <a:t>until the end of the day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</a:rPr>
                        <a:t>inside the cupboard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In the room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759" marR="63759" marT="31880" marB="31880"/>
                </a:tc>
                <a:extLst>
                  <a:ext uri="{0D108BD9-81ED-4DB2-BD59-A6C34878D82A}">
                    <a16:rowId xmlns:a16="http://schemas.microsoft.com/office/drawing/2014/main" val="13232083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AF32CFE-0322-4648-9C8C-1E31A0222961}"/>
              </a:ext>
            </a:extLst>
          </p:cNvPr>
          <p:cNvSpPr txBox="1"/>
          <p:nvPr/>
        </p:nvSpPr>
        <p:spPr>
          <a:xfrm>
            <a:off x="4214191" y="6241774"/>
            <a:ext cx="5274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-----00-----</a:t>
            </a:r>
            <a:endParaRPr lang="en-ID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55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125</TotalTime>
  <Words>286</Words>
  <Application>Microsoft Office PowerPoint</Application>
  <PresentationFormat>Widescreen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2  I’m on Top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17</cp:revision>
  <dcterms:created xsi:type="dcterms:W3CDTF">2021-07-17T03:09:56Z</dcterms:created>
  <dcterms:modified xsi:type="dcterms:W3CDTF">2021-08-09T12:47:48Z</dcterms:modified>
</cp:coreProperties>
</file>