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043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275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0126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5837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2030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69878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6657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4364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55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602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222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469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56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313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812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853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713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50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F1B75-4D84-4249-AF2E-293D1C577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0" y="1311564"/>
            <a:ext cx="8574622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Chapter 1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53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  <a:t>Is He Such a Hard-Working Animator?</a:t>
            </a:r>
            <a:endParaRPr lang="en-ID" dirty="0">
              <a:solidFill>
                <a:schemeClr val="accent1">
                  <a:lumMod val="50000"/>
                </a:schemeClr>
              </a:solidFill>
              <a:latin typeface="Forte" panose="03060902040502070203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8A83CF-DFCF-4762-A2A6-94CD01EF1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6431" y="5852776"/>
            <a:ext cx="6987645" cy="138853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Teacher : Dra. Farida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H.Purba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,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S.Pd</a:t>
            </a:r>
            <a:endParaRPr lang="en-ID" dirty="0">
              <a:solidFill>
                <a:schemeClr val="accent1">
                  <a:lumMod val="50000"/>
                </a:schemeClr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5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867AAF4-1547-4C5F-A0B4-7AC7A38EC2CF}"/>
              </a:ext>
            </a:extLst>
          </p:cNvPr>
          <p:cNvSpPr txBox="1"/>
          <p:nvPr/>
        </p:nvSpPr>
        <p:spPr>
          <a:xfrm>
            <a:off x="1634836" y="290945"/>
            <a:ext cx="1012767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Social Function</a:t>
            </a:r>
          </a:p>
          <a:p>
            <a:r>
              <a:rPr lang="en-US" sz="2400" dirty="0"/>
              <a:t>	To tell cause-and-effect relationships</a:t>
            </a:r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Listening</a:t>
            </a:r>
          </a:p>
          <a:p>
            <a:r>
              <a:rPr lang="en-US" sz="2400" dirty="0"/>
              <a:t>	- Listening to information</a:t>
            </a:r>
            <a:endParaRPr lang="en-ID" sz="2400" dirty="0"/>
          </a:p>
          <a:p>
            <a:r>
              <a:rPr lang="en-ID" sz="2400" dirty="0"/>
              <a:t>	- Listening to proper pronunciation and intonation</a:t>
            </a:r>
          </a:p>
          <a:p>
            <a:r>
              <a:rPr lang="en-ID" sz="2400" dirty="0"/>
              <a:t>	- Listening to how to ask for and explain cause and effect relation</a:t>
            </a:r>
          </a:p>
          <a:p>
            <a:endParaRPr lang="en-ID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D" sz="2400" b="1" i="1" dirty="0">
                <a:solidFill>
                  <a:schemeClr val="accent1">
                    <a:lumMod val="75000"/>
                  </a:schemeClr>
                </a:solidFill>
              </a:rPr>
              <a:t>Speaking</a:t>
            </a:r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dirty="0"/>
              <a:t>	Asking for and explaining cause and effect relationships in conversations</a:t>
            </a:r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Reading</a:t>
            </a:r>
          </a:p>
          <a:p>
            <a:r>
              <a:rPr lang="en-US" sz="2400" dirty="0"/>
              <a:t>	- Reading for specific information</a:t>
            </a:r>
          </a:p>
          <a:p>
            <a:r>
              <a:rPr lang="en-US" sz="2400" dirty="0"/>
              <a:t>	- Reading for the main ideas of a text</a:t>
            </a:r>
          </a:p>
          <a:p>
            <a:r>
              <a:rPr lang="en-US" sz="2400" dirty="0"/>
              <a:t>	- Reading to guess the meaning of difficult words from the contexts</a:t>
            </a:r>
          </a:p>
          <a:p>
            <a:r>
              <a:rPr lang="en-US" sz="2400" dirty="0"/>
              <a:t>	- Reading for detailed information</a:t>
            </a:r>
          </a:p>
          <a:p>
            <a:endParaRPr lang="en-US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86583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BBF47A7-C9C7-4B76-970F-5BAE635F5BBE}"/>
              </a:ext>
            </a:extLst>
          </p:cNvPr>
          <p:cNvSpPr txBox="1"/>
          <p:nvPr/>
        </p:nvSpPr>
        <p:spPr>
          <a:xfrm>
            <a:off x="1717963" y="637309"/>
            <a:ext cx="102939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Writing</a:t>
            </a:r>
          </a:p>
          <a:p>
            <a:r>
              <a:rPr lang="en-US" sz="2400" dirty="0"/>
              <a:t>	- Filling in gaps</a:t>
            </a:r>
          </a:p>
          <a:p>
            <a:r>
              <a:rPr lang="en-US" sz="2400" dirty="0"/>
              <a:t>	- Substitution</a:t>
            </a:r>
          </a:p>
          <a:p>
            <a:r>
              <a:rPr lang="en-US" sz="2400" dirty="0"/>
              <a:t>	- Writing a message</a:t>
            </a:r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Language Elements</a:t>
            </a:r>
          </a:p>
          <a:p>
            <a:r>
              <a:rPr lang="en-US" sz="2400" dirty="0"/>
              <a:t>	- so…that…</a:t>
            </a:r>
          </a:p>
          <a:p>
            <a:r>
              <a:rPr lang="en-US" sz="2400" dirty="0"/>
              <a:t>	- such…that…</a:t>
            </a:r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Ways to Say It</a:t>
            </a:r>
          </a:p>
          <a:p>
            <a:r>
              <a:rPr lang="en-US" sz="2400" dirty="0"/>
              <a:t>	Connectives to express cause and effect</a:t>
            </a:r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Self-reflection</a:t>
            </a:r>
          </a:p>
          <a:p>
            <a:r>
              <a:rPr lang="en-US" sz="2400" dirty="0"/>
              <a:t>	Problems in learning connectives to express cause and effect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119635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A2BEAE4-C72B-4BEC-AC12-6DAA7C99487E}"/>
              </a:ext>
            </a:extLst>
          </p:cNvPr>
          <p:cNvSpPr txBox="1"/>
          <p:nvPr/>
        </p:nvSpPr>
        <p:spPr>
          <a:xfrm>
            <a:off x="1634836" y="346363"/>
            <a:ext cx="10349346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ID" sz="4000" b="1" i="1" dirty="0">
                <a:solidFill>
                  <a:schemeClr val="accent1">
                    <a:lumMod val="75000"/>
                  </a:schemeClr>
                </a:solidFill>
              </a:rPr>
              <a:t>Ways to Say it</a:t>
            </a:r>
          </a:p>
          <a:p>
            <a:pPr algn="ctr"/>
            <a:r>
              <a:rPr lang="en-ID" sz="4000" b="1" i="1" dirty="0">
                <a:solidFill>
                  <a:schemeClr val="accent1">
                    <a:lumMod val="75000"/>
                  </a:schemeClr>
                </a:solidFill>
              </a:rPr>
              <a:t>So…That…/Such…That…</a:t>
            </a:r>
          </a:p>
          <a:p>
            <a:pPr algn="ctr"/>
            <a:endParaRPr lang="en-US" sz="4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en-US" sz="3200" dirty="0"/>
              <a:t> so…that…</a:t>
            </a:r>
          </a:p>
          <a:p>
            <a:r>
              <a:rPr lang="en-US" sz="3200" dirty="0"/>
              <a:t>	- ‘So’ is followed by an adjective.</a:t>
            </a:r>
          </a:p>
          <a:p>
            <a:r>
              <a:rPr lang="en-US" sz="3200" dirty="0"/>
              <a:t>	- ‘That’ is followed by the effect clause.</a:t>
            </a:r>
          </a:p>
          <a:p>
            <a:endParaRPr lang="en-US" sz="3200" dirty="0"/>
          </a:p>
          <a:p>
            <a:pPr marL="342900" indent="-342900">
              <a:buFont typeface="+mj-lt"/>
              <a:buAutoNum type="arabicParenR" startAt="2"/>
            </a:pPr>
            <a:r>
              <a:rPr lang="en-US" sz="3200" dirty="0"/>
              <a:t> such…that…</a:t>
            </a:r>
          </a:p>
          <a:p>
            <a:r>
              <a:rPr lang="en-US" sz="3200" dirty="0"/>
              <a:t>	- ‘Such’ is followed by a noun phrase (adjective + noun)</a:t>
            </a:r>
          </a:p>
          <a:p>
            <a:r>
              <a:rPr lang="en-US" sz="3200" dirty="0"/>
              <a:t>	- ‘That’ is followed by the effect clause.</a:t>
            </a: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98275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9261ED-3244-4278-861C-E8D4C19FB3BB}"/>
              </a:ext>
            </a:extLst>
          </p:cNvPr>
          <p:cNvSpPr txBox="1"/>
          <p:nvPr/>
        </p:nvSpPr>
        <p:spPr>
          <a:xfrm>
            <a:off x="1704109" y="240804"/>
            <a:ext cx="9961418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Study the pattern of effect clause</a:t>
            </a:r>
          </a:p>
          <a:p>
            <a:pPr algn="ctr"/>
            <a:endParaRPr lang="en-US" sz="3600" b="1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/>
          </a:p>
          <a:p>
            <a:pPr marL="514350" indent="-514350" algn="just">
              <a:buFont typeface="+mj-lt"/>
              <a:buAutoNum type="arabicPeriod"/>
            </a:pPr>
            <a:r>
              <a:rPr lang="id-ID" sz="2800" dirty="0"/>
              <a:t>Ivan Gunawan is so talented that </a:t>
            </a:r>
            <a:r>
              <a:rPr lang="id-ID" sz="2800" b="1" u="sng" dirty="0"/>
              <a:t>he has become a presenter, movie actor, and fashion designer.</a:t>
            </a:r>
          </a:p>
          <a:p>
            <a:pPr marL="514350" indent="-514350" algn="just">
              <a:buFont typeface="+mj-lt"/>
              <a:buAutoNum type="arabicPeriod"/>
            </a:pPr>
            <a:endParaRPr lang="en-ID" sz="2800" dirty="0"/>
          </a:p>
          <a:p>
            <a:pPr marL="514350" indent="-514350" algn="just">
              <a:buFont typeface="+mj-lt"/>
              <a:buAutoNum type="arabicPeriod"/>
            </a:pPr>
            <a:r>
              <a:rPr lang="id-ID" sz="2800" dirty="0"/>
              <a:t>Christiawan lie is so brilliant that </a:t>
            </a:r>
            <a:r>
              <a:rPr lang="id-ID" sz="2800" b="1" u="sng" dirty="0"/>
              <a:t>he received a Fulbright Schlolarship to further his study in Sequential Art at the Savannah college of art and Design.</a:t>
            </a:r>
            <a:endParaRPr lang="en-US" sz="2800" b="1" u="sng" dirty="0"/>
          </a:p>
          <a:p>
            <a:pPr marL="514350" indent="-514350" algn="just">
              <a:buFont typeface="+mj-lt"/>
              <a:buAutoNum type="arabicPeriod"/>
            </a:pPr>
            <a:endParaRPr lang="en-US" sz="2800" dirty="0"/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/>
              <a:t>Ida </a:t>
            </a:r>
            <a:r>
              <a:rPr lang="en-US" sz="2800" dirty="0" err="1"/>
              <a:t>Bagus</a:t>
            </a:r>
            <a:r>
              <a:rPr lang="en-US" sz="2800" dirty="0"/>
              <a:t> Made is so popular that </a:t>
            </a:r>
            <a:r>
              <a:rPr lang="en-US" sz="2800" b="1" u="sng" dirty="0"/>
              <a:t>his work continues to inspire thousand of people all over the world.</a:t>
            </a:r>
          </a:p>
          <a:p>
            <a:pPr algn="just"/>
            <a:endParaRPr lang="id-ID" sz="2800" dirty="0"/>
          </a:p>
          <a:p>
            <a:endParaRPr lang="en-ID" sz="1800" dirty="0"/>
          </a:p>
        </p:txBody>
      </p:sp>
    </p:spTree>
    <p:extLst>
      <p:ext uri="{BB962C8B-B14F-4D97-AF65-F5344CB8AC3E}">
        <p14:creationId xmlns:p14="http://schemas.microsoft.com/office/powerpoint/2010/main" val="128834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0E474C8-D699-4568-9273-D15F6DDE2F81}"/>
              </a:ext>
            </a:extLst>
          </p:cNvPr>
          <p:cNvSpPr txBox="1"/>
          <p:nvPr/>
        </p:nvSpPr>
        <p:spPr>
          <a:xfrm>
            <a:off x="1620982" y="302359"/>
            <a:ext cx="102108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Study the pattern of effect clause</a:t>
            </a:r>
            <a:endParaRPr lang="en-US" sz="3600" dirty="0"/>
          </a:p>
          <a:p>
            <a:endParaRPr lang="en-US" dirty="0"/>
          </a:p>
          <a:p>
            <a:endParaRPr lang="en-ID" dirty="0"/>
          </a:p>
          <a:p>
            <a:pPr marL="514350" indent="-514350">
              <a:buFont typeface="+mj-lt"/>
              <a:buAutoNum type="arabicPeriod"/>
            </a:pPr>
            <a:r>
              <a:rPr lang="id-ID" sz="2600" dirty="0"/>
              <a:t>Rini Triyani Sugiyanto is such a hard-working animator that </a:t>
            </a:r>
            <a:r>
              <a:rPr lang="id-ID" sz="2600" b="1" u="sng" dirty="0"/>
              <a:t>she never gives up improving her skill and always asks for critiques.</a:t>
            </a:r>
          </a:p>
          <a:p>
            <a:pPr marL="514350" indent="-514350">
              <a:buFont typeface="+mj-lt"/>
              <a:buAutoNum type="arabicPeriod"/>
            </a:pPr>
            <a:endParaRPr lang="en-ID" sz="2600" b="1" u="sng" dirty="0"/>
          </a:p>
          <a:p>
            <a:pPr marL="514350" indent="-514350">
              <a:buFont typeface="+mj-lt"/>
              <a:buAutoNum type="arabicPeriod"/>
            </a:pPr>
            <a:r>
              <a:rPr lang="id-ID" sz="2600" dirty="0"/>
              <a:t>William Wirjaatmadja Wongso is such a well-known culinary expert in Indonesia that </a:t>
            </a:r>
            <a:r>
              <a:rPr lang="id-ID" sz="2600" b="1" u="sng" dirty="0"/>
              <a:t>many chefs want to learn the art of European and asian cuisine from him.</a:t>
            </a:r>
            <a:endParaRPr lang="en-US" sz="2600" b="1" u="sng" dirty="0"/>
          </a:p>
          <a:p>
            <a:pPr marL="514350" indent="-514350">
              <a:buFont typeface="+mj-lt"/>
              <a:buAutoNum type="arabicPeriod"/>
            </a:pPr>
            <a:endParaRPr lang="en-US" sz="2600" b="1" u="sng" dirty="0"/>
          </a:p>
          <a:p>
            <a:pPr marL="514350" indent="-514350">
              <a:buFont typeface="+mj-lt"/>
              <a:buAutoNum type="arabicPeriod"/>
            </a:pPr>
            <a:r>
              <a:rPr lang="en-ID" sz="2600" dirty="0" err="1"/>
              <a:t>Hardinata</a:t>
            </a:r>
            <a:r>
              <a:rPr lang="en-ID" sz="2600" dirty="0"/>
              <a:t> </a:t>
            </a:r>
            <a:r>
              <a:rPr lang="en-ID" sz="2600" dirty="0" err="1"/>
              <a:t>Tjoa</a:t>
            </a:r>
            <a:r>
              <a:rPr lang="en-ID" sz="2600" dirty="0"/>
              <a:t> is such a talented fashion designer that </a:t>
            </a:r>
            <a:r>
              <a:rPr lang="en-ID" sz="2600" b="1" u="sng" dirty="0"/>
              <a:t>he won the annual Wonders of Indonesian Fashion Design Competition in 2012.</a:t>
            </a:r>
          </a:p>
          <a:p>
            <a:endParaRPr lang="en-ID" dirty="0"/>
          </a:p>
          <a:p>
            <a:endParaRPr lang="en-ID" dirty="0"/>
          </a:p>
          <a:p>
            <a:endParaRPr lang="en-ID" dirty="0"/>
          </a:p>
          <a:p>
            <a:r>
              <a:rPr lang="en-ID" dirty="0"/>
              <a:t>									</a:t>
            </a:r>
            <a:r>
              <a:rPr lang="en-ID" sz="2800" dirty="0">
                <a:solidFill>
                  <a:schemeClr val="accent1">
                    <a:lumMod val="50000"/>
                  </a:schemeClr>
                </a:solidFill>
              </a:rPr>
              <a:t>-----00000-----</a:t>
            </a:r>
            <a:endParaRPr lang="en-ID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321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100</TotalTime>
  <Words>390</Words>
  <Application>Microsoft Office PowerPoint</Application>
  <PresentationFormat>Widescreen</PresentationFormat>
  <Paragraphs>65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Rounded MT Bold</vt:lpstr>
      <vt:lpstr>Corbel</vt:lpstr>
      <vt:lpstr>Forte</vt:lpstr>
      <vt:lpstr>Lucida Handwriting</vt:lpstr>
      <vt:lpstr>Wingdings</vt:lpstr>
      <vt:lpstr>Parallax</vt:lpstr>
      <vt:lpstr>Chapter 1  Is He Such a Hard-Working Animator?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 Is He Such a Hard-Working Animator?</dc:title>
  <dc:creator>Acer</dc:creator>
  <cp:lastModifiedBy>Acer</cp:lastModifiedBy>
  <cp:revision>13</cp:revision>
  <dcterms:created xsi:type="dcterms:W3CDTF">2021-07-17T03:09:56Z</dcterms:created>
  <dcterms:modified xsi:type="dcterms:W3CDTF">2021-07-17T04:58:07Z</dcterms:modified>
</cp:coreProperties>
</file>