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31/07/2021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31/07/2021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31/07/2021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31/07/2021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31/07/2021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31/07/2021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31/07/2021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31/07/2021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31/07/2021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31/07/2021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31/07/2021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31/07/2021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31/07/2021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31/07/2021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31/07/2021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31/07/2021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31/07/2021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31/07/2021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1311564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1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53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Is He Such a Hard-Working Animator?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Dra. Farida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H.Purba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,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S.Pd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867AAF4-1547-4C5F-A0B4-7AC7A38EC2CF}"/>
              </a:ext>
            </a:extLst>
          </p:cNvPr>
          <p:cNvSpPr txBox="1"/>
          <p:nvPr/>
        </p:nvSpPr>
        <p:spPr>
          <a:xfrm>
            <a:off x="1634836" y="290945"/>
            <a:ext cx="1012767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Social Function</a:t>
            </a:r>
          </a:p>
          <a:p>
            <a:r>
              <a:rPr lang="en-US" sz="2400" dirty="0"/>
              <a:t>	To tell cause-and-effect relationships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Listening</a:t>
            </a:r>
          </a:p>
          <a:p>
            <a:r>
              <a:rPr lang="en-US" sz="2400" dirty="0"/>
              <a:t>	- Listening to information</a:t>
            </a:r>
            <a:endParaRPr lang="en-ID" sz="2400" dirty="0"/>
          </a:p>
          <a:p>
            <a:r>
              <a:rPr lang="en-ID" sz="2400" dirty="0"/>
              <a:t>	- Listening to proper pronunciation and intonation</a:t>
            </a:r>
          </a:p>
          <a:p>
            <a:r>
              <a:rPr lang="en-ID" sz="2400" dirty="0"/>
              <a:t>	- Listening to how to ask for and explain cause and effect relation</a:t>
            </a:r>
          </a:p>
          <a:p>
            <a:endParaRPr lang="en-ID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D" sz="2400" b="1" i="1" dirty="0">
                <a:solidFill>
                  <a:schemeClr val="accent1">
                    <a:lumMod val="75000"/>
                  </a:schemeClr>
                </a:solidFill>
              </a:rPr>
              <a:t>Speaking</a:t>
            </a:r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/>
              <a:t>	Asking for and explaining cause and effect relationships in conversations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Reading</a:t>
            </a:r>
          </a:p>
          <a:p>
            <a:r>
              <a:rPr lang="en-US" sz="2400" dirty="0"/>
              <a:t>	- Reading for specific information</a:t>
            </a:r>
          </a:p>
          <a:p>
            <a:r>
              <a:rPr lang="en-US" sz="2400" dirty="0"/>
              <a:t>	- Reading for the main ideas of a text</a:t>
            </a:r>
          </a:p>
          <a:p>
            <a:r>
              <a:rPr lang="en-US" sz="2400" dirty="0"/>
              <a:t>	- Reading to guess the meaning of difficult words from the contexts</a:t>
            </a:r>
          </a:p>
          <a:p>
            <a:r>
              <a:rPr lang="en-US" sz="2400" dirty="0"/>
              <a:t>	- Reading for detailed information</a:t>
            </a:r>
          </a:p>
          <a:p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86583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BF47A7-C9C7-4B76-970F-5BAE635F5BBE}"/>
              </a:ext>
            </a:extLst>
          </p:cNvPr>
          <p:cNvSpPr txBox="1"/>
          <p:nvPr/>
        </p:nvSpPr>
        <p:spPr>
          <a:xfrm>
            <a:off x="1717963" y="637309"/>
            <a:ext cx="10293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Writing</a:t>
            </a:r>
          </a:p>
          <a:p>
            <a:r>
              <a:rPr lang="en-US" sz="2400" dirty="0"/>
              <a:t>	- Filling in gaps</a:t>
            </a:r>
          </a:p>
          <a:p>
            <a:r>
              <a:rPr lang="en-US" sz="2400" dirty="0"/>
              <a:t>	- Substitution</a:t>
            </a:r>
          </a:p>
          <a:p>
            <a:r>
              <a:rPr lang="en-US" sz="2400" dirty="0"/>
              <a:t>	- Writing a message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Language Elements</a:t>
            </a:r>
          </a:p>
          <a:p>
            <a:r>
              <a:rPr lang="en-US" sz="2400" dirty="0"/>
              <a:t>	- so…that…</a:t>
            </a:r>
          </a:p>
          <a:p>
            <a:r>
              <a:rPr lang="en-US" sz="2400" dirty="0"/>
              <a:t>	- such…that…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Ways to Say It</a:t>
            </a:r>
          </a:p>
          <a:p>
            <a:r>
              <a:rPr lang="en-US" sz="2400" dirty="0"/>
              <a:t>	Connectives to express cause and effect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Self-reflection</a:t>
            </a:r>
          </a:p>
          <a:p>
            <a:r>
              <a:rPr lang="en-US" sz="2400" dirty="0"/>
              <a:t>	Problems in learning connectives to express cause and effect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1196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2BEAE4-C72B-4BEC-AC12-6DAA7C99487E}"/>
              </a:ext>
            </a:extLst>
          </p:cNvPr>
          <p:cNvSpPr txBox="1"/>
          <p:nvPr/>
        </p:nvSpPr>
        <p:spPr>
          <a:xfrm>
            <a:off x="1634836" y="346363"/>
            <a:ext cx="1034934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ID" sz="4000" b="1" i="1" dirty="0">
                <a:solidFill>
                  <a:schemeClr val="accent1">
                    <a:lumMod val="75000"/>
                  </a:schemeClr>
                </a:solidFill>
              </a:rPr>
              <a:t>Ways to Say it</a:t>
            </a:r>
          </a:p>
          <a:p>
            <a:pPr algn="ctr"/>
            <a:r>
              <a:rPr lang="en-ID" sz="4000" b="1" i="1" dirty="0">
                <a:solidFill>
                  <a:schemeClr val="accent1">
                    <a:lumMod val="75000"/>
                  </a:schemeClr>
                </a:solidFill>
              </a:rPr>
              <a:t>So…That…/Such…That…</a:t>
            </a:r>
          </a:p>
          <a:p>
            <a:pPr algn="ctr"/>
            <a:endParaRPr lang="en-US" sz="4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3200" dirty="0"/>
              <a:t> so…that…</a:t>
            </a:r>
          </a:p>
          <a:p>
            <a:r>
              <a:rPr lang="en-US" sz="3200" dirty="0"/>
              <a:t>	- ‘So’ is followed by an adjective.</a:t>
            </a:r>
          </a:p>
          <a:p>
            <a:r>
              <a:rPr lang="en-US" sz="3200" dirty="0"/>
              <a:t>	- ‘That’ is followed by the effect clause.</a:t>
            </a:r>
          </a:p>
          <a:p>
            <a:endParaRPr lang="en-US" sz="3200" dirty="0"/>
          </a:p>
          <a:p>
            <a:pPr marL="342900" indent="-342900">
              <a:buFont typeface="+mj-lt"/>
              <a:buAutoNum type="arabicParenR" startAt="2"/>
            </a:pPr>
            <a:r>
              <a:rPr lang="en-US" sz="3200" dirty="0"/>
              <a:t> such…that…</a:t>
            </a:r>
          </a:p>
          <a:p>
            <a:r>
              <a:rPr lang="en-US" sz="3200" dirty="0"/>
              <a:t>	- ‘Such’ is followed by a noun phrase (adjective + noun)</a:t>
            </a:r>
          </a:p>
          <a:p>
            <a:r>
              <a:rPr lang="en-US" sz="3200" dirty="0"/>
              <a:t>	- ‘That’ is followed by the effect clause.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982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3A6F649-3577-4727-82A8-10562657431D}"/>
              </a:ext>
            </a:extLst>
          </p:cNvPr>
          <p:cNvSpPr txBox="1"/>
          <p:nvPr/>
        </p:nvSpPr>
        <p:spPr>
          <a:xfrm>
            <a:off x="1759526" y="734291"/>
            <a:ext cx="10002981" cy="4667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n-ID" sz="3200" b="1" i="1" dirty="0" err="1">
                <a:solidFill>
                  <a:schemeClr val="accent1">
                    <a:lumMod val="75000"/>
                  </a:schemeClr>
                </a:solidFill>
              </a:rPr>
              <a:t>omplete</a:t>
            </a:r>
            <a:r>
              <a:rPr lang="en-ID" sz="3200" b="1" i="1" dirty="0">
                <a:solidFill>
                  <a:schemeClr val="accent1">
                    <a:lumMod val="75000"/>
                  </a:schemeClr>
                </a:solidFill>
              </a:rPr>
              <a:t> the following sentences with so or such</a:t>
            </a:r>
          </a:p>
          <a:p>
            <a:pPr algn="ctr"/>
            <a:endParaRPr lang="en-ID" sz="32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rabicParenR"/>
            </a:pPr>
            <a:r>
              <a:rPr lang="en-ID" sz="2400" dirty="0"/>
              <a:t>It was ….. a great show that I will never forget it.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arenR"/>
            </a:pPr>
            <a:r>
              <a:rPr lang="en-ID" sz="2400" dirty="0"/>
              <a:t>It was ….. a fantastic display that I spent almost half an hour enjoying it.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arenR"/>
            </a:pPr>
            <a:r>
              <a:rPr lang="en-ID" sz="2400" dirty="0"/>
              <a:t>His collection is ….. amazing that I couldn’t stop admiring it.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arenR"/>
            </a:pPr>
            <a:r>
              <a:rPr lang="en-ID" sz="2400" dirty="0"/>
              <a:t>I am ….. busy that I can’t take a break nowadays.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arenR"/>
            </a:pPr>
            <a:r>
              <a:rPr lang="en-ID" sz="2400" dirty="0"/>
              <a:t>She is ….. beautiful and elegant that guests took photos with her.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30243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5141CE7-2410-473A-8BC4-F5D871419C0B}"/>
              </a:ext>
            </a:extLst>
          </p:cNvPr>
          <p:cNvSpPr txBox="1"/>
          <p:nvPr/>
        </p:nvSpPr>
        <p:spPr>
          <a:xfrm>
            <a:off x="1787236" y="914399"/>
            <a:ext cx="10072255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The answers keys</a:t>
            </a:r>
            <a:endParaRPr lang="en-US" sz="3600" b="1" i="1" dirty="0"/>
          </a:p>
          <a:p>
            <a:pPr>
              <a:lnSpc>
                <a:spcPct val="200000"/>
              </a:lnSpc>
            </a:pPr>
            <a:endParaRPr lang="en-US" sz="2800" dirty="0"/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sz="2800" dirty="0"/>
              <a:t>Such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sz="2800" dirty="0"/>
              <a:t>Such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sz="2800" dirty="0"/>
              <a:t>So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sz="2800" dirty="0"/>
              <a:t>So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sz="2800" dirty="0"/>
              <a:t>So</a:t>
            </a:r>
          </a:p>
          <a:p>
            <a:pPr>
              <a:lnSpc>
                <a:spcPct val="200000"/>
              </a:lnSpc>
            </a:pPr>
            <a:r>
              <a:rPr lang="en-US" sz="2800" dirty="0"/>
              <a:t>									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-----0000-----</a:t>
            </a:r>
          </a:p>
          <a:p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2282767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355</TotalTime>
  <Words>324</Words>
  <Application>Microsoft Office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Rounded MT Bold</vt:lpstr>
      <vt:lpstr>Corbel</vt:lpstr>
      <vt:lpstr>Forte</vt:lpstr>
      <vt:lpstr>Lucida Handwriting</vt:lpstr>
      <vt:lpstr>Wingdings</vt:lpstr>
      <vt:lpstr>Parallax</vt:lpstr>
      <vt:lpstr>Chapter 1  Is He Such a Hard-Working Animator?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Acer</cp:lastModifiedBy>
  <cp:revision>15</cp:revision>
  <dcterms:created xsi:type="dcterms:W3CDTF">2021-07-17T03:09:56Z</dcterms:created>
  <dcterms:modified xsi:type="dcterms:W3CDTF">2021-07-31T04:16:55Z</dcterms:modified>
</cp:coreProperties>
</file>