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94FC3-FACA-4DA7-9D07-82105729A3FC}" type="datetimeFigureOut">
              <a:rPr lang="en-ID" smtClean="0"/>
              <a:t>31/07/2021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B3912-488D-46B8-A394-670BCBCDACD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7804329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94FC3-FACA-4DA7-9D07-82105729A3FC}" type="datetimeFigureOut">
              <a:rPr lang="en-ID" smtClean="0"/>
              <a:t>31/07/2021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B3912-488D-46B8-A394-670BCBCDACD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0427561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94FC3-FACA-4DA7-9D07-82105729A3FC}" type="datetimeFigureOut">
              <a:rPr lang="en-ID" smtClean="0"/>
              <a:t>31/07/2021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B3912-488D-46B8-A394-670BCBCDACD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5501268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94FC3-FACA-4DA7-9D07-82105729A3FC}" type="datetimeFigureOut">
              <a:rPr lang="en-ID" smtClean="0"/>
              <a:t>31/07/2021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B3912-488D-46B8-A394-670BCBCDACD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7458376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94FC3-FACA-4DA7-9D07-82105729A3FC}" type="datetimeFigureOut">
              <a:rPr lang="en-ID" smtClean="0"/>
              <a:t>31/07/2021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B3912-488D-46B8-A394-670BCBCDACD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0720300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94FC3-FACA-4DA7-9D07-82105729A3FC}" type="datetimeFigureOut">
              <a:rPr lang="en-ID" smtClean="0"/>
              <a:t>31/07/2021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B3912-488D-46B8-A394-670BCBCDACD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2698783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94FC3-FACA-4DA7-9D07-82105729A3FC}" type="datetimeFigureOut">
              <a:rPr lang="en-ID" smtClean="0"/>
              <a:t>31/07/2021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B3912-488D-46B8-A394-670BCBCDACD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19665726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94FC3-FACA-4DA7-9D07-82105729A3FC}" type="datetimeFigureOut">
              <a:rPr lang="en-ID" smtClean="0"/>
              <a:t>31/07/2021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B3912-488D-46B8-A394-670BCBCDACD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39436420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94FC3-FACA-4DA7-9D07-82105729A3FC}" type="datetimeFigureOut">
              <a:rPr lang="en-ID" smtClean="0"/>
              <a:t>31/07/2021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B3912-488D-46B8-A394-670BCBCDACD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703555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94FC3-FACA-4DA7-9D07-82105729A3FC}" type="datetimeFigureOut">
              <a:rPr lang="en-ID" smtClean="0"/>
              <a:t>31/07/2021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7EBB3912-488D-46B8-A394-670BCBCDACD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5360282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94FC3-FACA-4DA7-9D07-82105729A3FC}" type="datetimeFigureOut">
              <a:rPr lang="en-ID" smtClean="0"/>
              <a:t>31/07/2021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B3912-488D-46B8-A394-670BCBCDACD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8422265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94FC3-FACA-4DA7-9D07-82105729A3FC}" type="datetimeFigureOut">
              <a:rPr lang="en-ID" smtClean="0"/>
              <a:t>31/07/2021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B3912-488D-46B8-A394-670BCBCDACD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2246919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94FC3-FACA-4DA7-9D07-82105729A3FC}" type="datetimeFigureOut">
              <a:rPr lang="en-ID" smtClean="0"/>
              <a:t>31/07/2021</a:t>
            </a:fld>
            <a:endParaRPr lang="en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B3912-488D-46B8-A394-670BCBCDACD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965613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94FC3-FACA-4DA7-9D07-82105729A3FC}" type="datetimeFigureOut">
              <a:rPr lang="en-ID" smtClean="0"/>
              <a:t>31/07/2021</a:t>
            </a:fld>
            <a:endParaRPr lang="en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B3912-488D-46B8-A394-670BCBCDACD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1731379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94FC3-FACA-4DA7-9D07-82105729A3FC}" type="datetimeFigureOut">
              <a:rPr lang="en-ID" smtClean="0"/>
              <a:t>31/07/2021</a:t>
            </a:fld>
            <a:endParaRPr lang="en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B3912-488D-46B8-A394-670BCBCDACD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3781252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94FC3-FACA-4DA7-9D07-82105729A3FC}" type="datetimeFigureOut">
              <a:rPr lang="en-ID" smtClean="0"/>
              <a:t>31/07/2021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B3912-488D-46B8-A394-670BCBCDACD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6685384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94FC3-FACA-4DA7-9D07-82105729A3FC}" type="datetimeFigureOut">
              <a:rPr lang="en-ID" smtClean="0"/>
              <a:t>31/07/2021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B3912-488D-46B8-A394-670BCBCDACD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8371305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66894FC3-FACA-4DA7-9D07-82105729A3FC}" type="datetimeFigureOut">
              <a:rPr lang="en-ID" smtClean="0"/>
              <a:t>31/07/2021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7EBB3912-488D-46B8-A394-670BCBCDACD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185021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  <p:sldLayoutId id="2147483707" r:id="rId12"/>
    <p:sldLayoutId id="2147483708" r:id="rId13"/>
    <p:sldLayoutId id="2147483709" r:id="rId14"/>
    <p:sldLayoutId id="2147483710" r:id="rId15"/>
    <p:sldLayoutId id="2147483711" r:id="rId16"/>
    <p:sldLayoutId id="2147483712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5F1B75-4D84-4249-AF2E-293D1C57714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928400" y="1311564"/>
            <a:ext cx="8574622" cy="2616199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Arial Rounded MT Bold" panose="020F0704030504030204" pitchFamily="34" charset="0"/>
              </a:rPr>
              <a:t>Chapter 1</a:t>
            </a:r>
            <a:br>
              <a:rPr lang="en-US" dirty="0">
                <a:solidFill>
                  <a:schemeClr val="accent1">
                    <a:lumMod val="50000"/>
                  </a:schemeClr>
                </a:solidFill>
                <a:latin typeface="Arial Rounded MT Bold" panose="020F0704030504030204" pitchFamily="34" charset="0"/>
              </a:rPr>
            </a:br>
            <a:br>
              <a:rPr lang="en-US" dirty="0">
                <a:solidFill>
                  <a:schemeClr val="accent1">
                    <a:lumMod val="50000"/>
                  </a:schemeClr>
                </a:solidFill>
                <a:latin typeface="Arial Rounded MT Bold" panose="020F0704030504030204" pitchFamily="34" charset="0"/>
              </a:rPr>
            </a:br>
            <a:r>
              <a:rPr lang="en-US" sz="5300" dirty="0">
                <a:solidFill>
                  <a:schemeClr val="accent1">
                    <a:lumMod val="50000"/>
                  </a:schemeClr>
                </a:solidFill>
                <a:latin typeface="Forte" panose="03060902040502070203" pitchFamily="66" charset="0"/>
              </a:rPr>
              <a:t>Is He Such a Hard-Working Animator?</a:t>
            </a:r>
            <a:endParaRPr lang="en-ID" dirty="0">
              <a:solidFill>
                <a:schemeClr val="accent1">
                  <a:lumMod val="50000"/>
                </a:schemeClr>
              </a:solidFill>
              <a:latin typeface="Forte" panose="03060902040502070203" pitchFamily="66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A8A83CF-DFCF-4762-A2A6-94CD01EF18F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986431" y="5852776"/>
            <a:ext cx="6987645" cy="1388534"/>
          </a:xfrm>
        </p:spPr>
        <p:txBody>
          <a:bodyPr/>
          <a:lstStyle/>
          <a:p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Lucida Handwriting" panose="03010101010101010101" pitchFamily="66" charset="0"/>
              </a:rPr>
              <a:t>Teacher : Dra. Farida </a:t>
            </a:r>
            <a:r>
              <a:rPr lang="en-US" dirty="0" err="1">
                <a:solidFill>
                  <a:schemeClr val="accent1">
                    <a:lumMod val="50000"/>
                  </a:schemeClr>
                </a:solidFill>
                <a:latin typeface="Lucida Handwriting" panose="03010101010101010101" pitchFamily="66" charset="0"/>
              </a:rPr>
              <a:t>H.Purba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Lucida Handwriting" panose="03010101010101010101" pitchFamily="66" charset="0"/>
              </a:rPr>
              <a:t>, </a:t>
            </a:r>
            <a:r>
              <a:rPr lang="en-US" dirty="0" err="1">
                <a:solidFill>
                  <a:schemeClr val="accent1">
                    <a:lumMod val="50000"/>
                  </a:schemeClr>
                </a:solidFill>
                <a:latin typeface="Lucida Handwriting" panose="03010101010101010101" pitchFamily="66" charset="0"/>
              </a:rPr>
              <a:t>S.Pd</a:t>
            </a:r>
            <a:endParaRPr lang="en-ID" dirty="0">
              <a:solidFill>
                <a:schemeClr val="accent1">
                  <a:lumMod val="50000"/>
                </a:schemeClr>
              </a:solidFill>
              <a:latin typeface="Lucida Handwriting" panose="030101010101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08552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B867AAF4-1547-4C5F-A0B4-7AC7A38EC2CF}"/>
              </a:ext>
            </a:extLst>
          </p:cNvPr>
          <p:cNvSpPr txBox="1"/>
          <p:nvPr/>
        </p:nvSpPr>
        <p:spPr>
          <a:xfrm>
            <a:off x="1634836" y="290945"/>
            <a:ext cx="10127673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2400" b="1" i="1" dirty="0">
                <a:solidFill>
                  <a:schemeClr val="accent1">
                    <a:lumMod val="75000"/>
                  </a:schemeClr>
                </a:solidFill>
              </a:rPr>
              <a:t>Social Function</a:t>
            </a:r>
          </a:p>
          <a:p>
            <a:r>
              <a:rPr lang="en-US" sz="2400" dirty="0"/>
              <a:t>	To tell cause-and-effect relationships</a:t>
            </a:r>
          </a:p>
          <a:p>
            <a:endParaRPr lang="en-US" sz="2400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2400" b="1" i="1" dirty="0">
                <a:solidFill>
                  <a:schemeClr val="accent1">
                    <a:lumMod val="75000"/>
                  </a:schemeClr>
                </a:solidFill>
              </a:rPr>
              <a:t>Listening</a:t>
            </a:r>
          </a:p>
          <a:p>
            <a:r>
              <a:rPr lang="en-US" sz="2400" dirty="0"/>
              <a:t>	- Listening to information</a:t>
            </a:r>
            <a:endParaRPr lang="en-ID" sz="2400" dirty="0"/>
          </a:p>
          <a:p>
            <a:r>
              <a:rPr lang="en-ID" sz="2400" dirty="0"/>
              <a:t>	- Listening to proper pronunciation and intonation</a:t>
            </a:r>
          </a:p>
          <a:p>
            <a:r>
              <a:rPr lang="en-ID" sz="2400" dirty="0"/>
              <a:t>	- Listening to how to ask for and explain cause and effect relation</a:t>
            </a:r>
          </a:p>
          <a:p>
            <a:endParaRPr lang="en-ID" sz="2400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ID" sz="2400" b="1" i="1" dirty="0">
                <a:solidFill>
                  <a:schemeClr val="accent1">
                    <a:lumMod val="75000"/>
                  </a:schemeClr>
                </a:solidFill>
              </a:rPr>
              <a:t>Speaking</a:t>
            </a:r>
            <a:endParaRPr lang="en-US" sz="2400" b="1" i="1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sz="2400" dirty="0"/>
              <a:t>	Asking for and explaining cause and effect relationships in conversations</a:t>
            </a:r>
          </a:p>
          <a:p>
            <a:endParaRPr lang="en-US" sz="2400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2400" b="1" i="1" dirty="0">
                <a:solidFill>
                  <a:schemeClr val="accent1">
                    <a:lumMod val="75000"/>
                  </a:schemeClr>
                </a:solidFill>
              </a:rPr>
              <a:t>Reading</a:t>
            </a:r>
          </a:p>
          <a:p>
            <a:r>
              <a:rPr lang="en-US" sz="2400" dirty="0"/>
              <a:t>	- Reading for specific information</a:t>
            </a:r>
          </a:p>
          <a:p>
            <a:r>
              <a:rPr lang="en-US" sz="2400" dirty="0"/>
              <a:t>	- Reading for the main ideas of a text</a:t>
            </a:r>
          </a:p>
          <a:p>
            <a:r>
              <a:rPr lang="en-US" sz="2400" dirty="0"/>
              <a:t>	- Reading to guess the meaning of difficult words from the contexts</a:t>
            </a:r>
          </a:p>
          <a:p>
            <a:r>
              <a:rPr lang="en-US" sz="2400" dirty="0"/>
              <a:t>	- Reading for detailed information</a:t>
            </a:r>
          </a:p>
          <a:p>
            <a:endParaRPr lang="en-US" dirty="0"/>
          </a:p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1865833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BBF47A7-C9C7-4B76-970F-5BAE635F5BBE}"/>
              </a:ext>
            </a:extLst>
          </p:cNvPr>
          <p:cNvSpPr txBox="1"/>
          <p:nvPr/>
        </p:nvSpPr>
        <p:spPr>
          <a:xfrm>
            <a:off x="1717963" y="637309"/>
            <a:ext cx="10293928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2400" b="1" i="1" dirty="0">
                <a:solidFill>
                  <a:schemeClr val="accent1">
                    <a:lumMod val="75000"/>
                  </a:schemeClr>
                </a:solidFill>
              </a:rPr>
              <a:t>Writing</a:t>
            </a:r>
          </a:p>
          <a:p>
            <a:r>
              <a:rPr lang="en-US" sz="2400" dirty="0"/>
              <a:t>	- Filling in gaps</a:t>
            </a:r>
          </a:p>
          <a:p>
            <a:r>
              <a:rPr lang="en-US" sz="2400" dirty="0"/>
              <a:t>	- Substitution</a:t>
            </a:r>
          </a:p>
          <a:p>
            <a:r>
              <a:rPr lang="en-US" sz="2400" dirty="0"/>
              <a:t>	- Writing a message</a:t>
            </a:r>
          </a:p>
          <a:p>
            <a:endParaRPr lang="en-US" sz="2400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2400" b="1" i="1" dirty="0">
                <a:solidFill>
                  <a:schemeClr val="accent1">
                    <a:lumMod val="75000"/>
                  </a:schemeClr>
                </a:solidFill>
              </a:rPr>
              <a:t>Language Elements</a:t>
            </a:r>
          </a:p>
          <a:p>
            <a:r>
              <a:rPr lang="en-US" sz="2400" dirty="0"/>
              <a:t>	- so…that…</a:t>
            </a:r>
          </a:p>
          <a:p>
            <a:r>
              <a:rPr lang="en-US" sz="2400" dirty="0"/>
              <a:t>	- such…that…</a:t>
            </a:r>
          </a:p>
          <a:p>
            <a:endParaRPr lang="en-US" sz="2400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2400" b="1" i="1" dirty="0">
                <a:solidFill>
                  <a:schemeClr val="accent1">
                    <a:lumMod val="75000"/>
                  </a:schemeClr>
                </a:solidFill>
              </a:rPr>
              <a:t>Ways to Say It</a:t>
            </a:r>
          </a:p>
          <a:p>
            <a:r>
              <a:rPr lang="en-US" sz="2400" dirty="0"/>
              <a:t>	Connectives to express cause and effect</a:t>
            </a:r>
          </a:p>
          <a:p>
            <a:endParaRPr lang="en-US" sz="2400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2400" b="1" i="1" dirty="0">
                <a:solidFill>
                  <a:schemeClr val="accent1">
                    <a:lumMod val="75000"/>
                  </a:schemeClr>
                </a:solidFill>
              </a:rPr>
              <a:t>Self-reflection</a:t>
            </a:r>
          </a:p>
          <a:p>
            <a:r>
              <a:rPr lang="en-US" sz="2400" dirty="0"/>
              <a:t>	Problems in learning connectives to express cause and effect</a:t>
            </a:r>
            <a:endParaRPr lang="en-ID" sz="2400" dirty="0"/>
          </a:p>
        </p:txBody>
      </p:sp>
    </p:spTree>
    <p:extLst>
      <p:ext uri="{BB962C8B-B14F-4D97-AF65-F5344CB8AC3E}">
        <p14:creationId xmlns:p14="http://schemas.microsoft.com/office/powerpoint/2010/main" val="11196353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FA2BEAE4-C72B-4BEC-AC12-6DAA7C99487E}"/>
              </a:ext>
            </a:extLst>
          </p:cNvPr>
          <p:cNvSpPr txBox="1"/>
          <p:nvPr/>
        </p:nvSpPr>
        <p:spPr>
          <a:xfrm>
            <a:off x="1634836" y="346363"/>
            <a:ext cx="10349346" cy="56630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  <a:p>
            <a:pPr algn="ctr"/>
            <a:r>
              <a:rPr lang="en-ID" sz="4000" b="1" i="1" dirty="0">
                <a:solidFill>
                  <a:schemeClr val="accent1">
                    <a:lumMod val="75000"/>
                  </a:schemeClr>
                </a:solidFill>
              </a:rPr>
              <a:t>Ways to Say it</a:t>
            </a:r>
          </a:p>
          <a:p>
            <a:pPr algn="ctr"/>
            <a:r>
              <a:rPr lang="en-ID" sz="4000" b="1" i="1" dirty="0">
                <a:solidFill>
                  <a:schemeClr val="accent1">
                    <a:lumMod val="75000"/>
                  </a:schemeClr>
                </a:solidFill>
              </a:rPr>
              <a:t>So…That…/Such…That…</a:t>
            </a:r>
          </a:p>
          <a:p>
            <a:pPr algn="ctr"/>
            <a:endParaRPr lang="en-US" sz="4000" b="1" i="1" dirty="0">
              <a:solidFill>
                <a:schemeClr val="accent1">
                  <a:lumMod val="75000"/>
                </a:schemeClr>
              </a:solidFill>
            </a:endParaRPr>
          </a:p>
          <a:p>
            <a:pPr marL="342900" indent="-342900">
              <a:buFont typeface="+mj-lt"/>
              <a:buAutoNum type="arabicParenR"/>
            </a:pPr>
            <a:r>
              <a:rPr lang="en-US" sz="3200" dirty="0"/>
              <a:t> so…that…</a:t>
            </a:r>
          </a:p>
          <a:p>
            <a:r>
              <a:rPr lang="en-US" sz="3200" dirty="0"/>
              <a:t>	- ‘So’ is followed by an adjective.</a:t>
            </a:r>
          </a:p>
          <a:p>
            <a:r>
              <a:rPr lang="en-US" sz="3200" dirty="0"/>
              <a:t>	- ‘That’ is followed by the effect clause.</a:t>
            </a:r>
          </a:p>
          <a:p>
            <a:endParaRPr lang="en-US" sz="3200" dirty="0"/>
          </a:p>
          <a:p>
            <a:pPr marL="342900" indent="-342900">
              <a:buFont typeface="+mj-lt"/>
              <a:buAutoNum type="arabicParenR" startAt="2"/>
            </a:pPr>
            <a:r>
              <a:rPr lang="en-US" sz="3200" dirty="0"/>
              <a:t> such…that…</a:t>
            </a:r>
          </a:p>
          <a:p>
            <a:r>
              <a:rPr lang="en-US" sz="3200" dirty="0"/>
              <a:t>	- ‘Such’ is followed by a noun phrase (adjective + noun)</a:t>
            </a:r>
          </a:p>
          <a:p>
            <a:r>
              <a:rPr lang="en-US" sz="3200" dirty="0"/>
              <a:t>	- ‘That’ is followed by the effect clause.</a:t>
            </a:r>
            <a:endParaRPr lang="en-ID" sz="3200" dirty="0"/>
          </a:p>
        </p:txBody>
      </p:sp>
    </p:spTree>
    <p:extLst>
      <p:ext uri="{BB962C8B-B14F-4D97-AF65-F5344CB8AC3E}">
        <p14:creationId xmlns:p14="http://schemas.microsoft.com/office/powerpoint/2010/main" val="982759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E3A6F649-3577-4727-82A8-10562657431D}"/>
              </a:ext>
            </a:extLst>
          </p:cNvPr>
          <p:cNvSpPr txBox="1"/>
          <p:nvPr/>
        </p:nvSpPr>
        <p:spPr>
          <a:xfrm>
            <a:off x="1759526" y="734291"/>
            <a:ext cx="10002981" cy="46671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i="1" dirty="0">
                <a:solidFill>
                  <a:schemeClr val="accent1">
                    <a:lumMod val="75000"/>
                  </a:schemeClr>
                </a:solidFill>
              </a:rPr>
              <a:t>C</a:t>
            </a:r>
            <a:r>
              <a:rPr lang="en-ID" sz="3200" b="1" i="1" dirty="0" err="1">
                <a:solidFill>
                  <a:schemeClr val="accent1">
                    <a:lumMod val="75000"/>
                  </a:schemeClr>
                </a:solidFill>
              </a:rPr>
              <a:t>omplete</a:t>
            </a:r>
            <a:r>
              <a:rPr lang="en-ID" sz="3200" b="1" i="1" dirty="0">
                <a:solidFill>
                  <a:schemeClr val="accent1">
                    <a:lumMod val="75000"/>
                  </a:schemeClr>
                </a:solidFill>
              </a:rPr>
              <a:t> the following sentences with so or such</a:t>
            </a:r>
          </a:p>
          <a:p>
            <a:pPr algn="ctr"/>
            <a:endParaRPr lang="en-ID" sz="3200" b="1" i="1" dirty="0">
              <a:solidFill>
                <a:schemeClr val="accent1">
                  <a:lumMod val="75000"/>
                </a:schemeClr>
              </a:solidFill>
            </a:endParaRPr>
          </a:p>
          <a:p>
            <a:pPr marL="342900" indent="-342900">
              <a:lnSpc>
                <a:spcPct val="200000"/>
              </a:lnSpc>
              <a:buFont typeface="+mj-lt"/>
              <a:buAutoNum type="arabicParenR"/>
            </a:pPr>
            <a:r>
              <a:rPr lang="en-ID" sz="2400" dirty="0"/>
              <a:t>It was ….. a great show that I will never forget it.</a:t>
            </a:r>
          </a:p>
          <a:p>
            <a:pPr marL="342900" indent="-342900">
              <a:lnSpc>
                <a:spcPct val="200000"/>
              </a:lnSpc>
              <a:buFont typeface="+mj-lt"/>
              <a:buAutoNum type="arabicParenR"/>
            </a:pPr>
            <a:r>
              <a:rPr lang="en-ID" sz="2400" dirty="0"/>
              <a:t>It was ….. a fantastic display that I spent almost half an hour enjoying it.</a:t>
            </a:r>
          </a:p>
          <a:p>
            <a:pPr marL="342900" indent="-342900">
              <a:lnSpc>
                <a:spcPct val="200000"/>
              </a:lnSpc>
              <a:buFont typeface="+mj-lt"/>
              <a:buAutoNum type="arabicParenR"/>
            </a:pPr>
            <a:r>
              <a:rPr lang="en-ID" sz="2400" dirty="0"/>
              <a:t>His collection is ….. amazing that I couldn’t stop admiring it.</a:t>
            </a:r>
          </a:p>
          <a:p>
            <a:pPr marL="342900" indent="-342900">
              <a:lnSpc>
                <a:spcPct val="200000"/>
              </a:lnSpc>
              <a:buFont typeface="+mj-lt"/>
              <a:buAutoNum type="arabicParenR"/>
            </a:pPr>
            <a:r>
              <a:rPr lang="en-ID" sz="2400" dirty="0"/>
              <a:t>I am ….. busy that I can’t take a break nowadays.</a:t>
            </a:r>
          </a:p>
          <a:p>
            <a:pPr marL="342900" indent="-342900">
              <a:lnSpc>
                <a:spcPct val="200000"/>
              </a:lnSpc>
              <a:buFont typeface="+mj-lt"/>
              <a:buAutoNum type="arabicParenR"/>
            </a:pPr>
            <a:r>
              <a:rPr lang="en-ID" sz="2400" dirty="0"/>
              <a:t>She is ….. beautiful and elegant that guests took photos with her.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2302439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D5141CE7-2410-473A-8BC4-F5D871419C0B}"/>
              </a:ext>
            </a:extLst>
          </p:cNvPr>
          <p:cNvSpPr txBox="1"/>
          <p:nvPr/>
        </p:nvSpPr>
        <p:spPr>
          <a:xfrm>
            <a:off x="1787236" y="914399"/>
            <a:ext cx="10072255" cy="71096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i="1" dirty="0">
                <a:solidFill>
                  <a:schemeClr val="accent1">
                    <a:lumMod val="75000"/>
                  </a:schemeClr>
                </a:solidFill>
              </a:rPr>
              <a:t>The answers keys</a:t>
            </a:r>
            <a:endParaRPr lang="en-US" sz="3600" b="1" i="1" dirty="0"/>
          </a:p>
          <a:p>
            <a:pPr>
              <a:lnSpc>
                <a:spcPct val="200000"/>
              </a:lnSpc>
            </a:pPr>
            <a:endParaRPr lang="en-US" sz="2800" dirty="0"/>
          </a:p>
          <a:p>
            <a:pPr marL="514350" indent="-514350">
              <a:lnSpc>
                <a:spcPct val="200000"/>
              </a:lnSpc>
              <a:buFont typeface="+mj-lt"/>
              <a:buAutoNum type="arabicParenR"/>
            </a:pPr>
            <a:r>
              <a:rPr lang="en-US" sz="2800" dirty="0"/>
              <a:t>Such</a:t>
            </a:r>
          </a:p>
          <a:p>
            <a:pPr marL="514350" indent="-514350">
              <a:lnSpc>
                <a:spcPct val="200000"/>
              </a:lnSpc>
              <a:buFont typeface="+mj-lt"/>
              <a:buAutoNum type="arabicParenR"/>
            </a:pPr>
            <a:r>
              <a:rPr lang="en-US" sz="2800" dirty="0"/>
              <a:t>Such</a:t>
            </a:r>
          </a:p>
          <a:p>
            <a:pPr marL="514350" indent="-514350">
              <a:lnSpc>
                <a:spcPct val="200000"/>
              </a:lnSpc>
              <a:buFont typeface="+mj-lt"/>
              <a:buAutoNum type="arabicParenR"/>
            </a:pPr>
            <a:r>
              <a:rPr lang="en-US" sz="2800" dirty="0"/>
              <a:t>So</a:t>
            </a:r>
          </a:p>
          <a:p>
            <a:pPr marL="514350" indent="-514350">
              <a:lnSpc>
                <a:spcPct val="200000"/>
              </a:lnSpc>
              <a:buFont typeface="+mj-lt"/>
              <a:buAutoNum type="arabicParenR"/>
            </a:pPr>
            <a:r>
              <a:rPr lang="en-US" sz="2800" dirty="0"/>
              <a:t>So</a:t>
            </a:r>
          </a:p>
          <a:p>
            <a:pPr marL="514350" indent="-514350">
              <a:lnSpc>
                <a:spcPct val="200000"/>
              </a:lnSpc>
              <a:buFont typeface="+mj-lt"/>
              <a:buAutoNum type="arabicParenR"/>
            </a:pPr>
            <a:r>
              <a:rPr lang="en-US" sz="2800" dirty="0"/>
              <a:t>So</a:t>
            </a:r>
          </a:p>
          <a:p>
            <a:pPr>
              <a:lnSpc>
                <a:spcPct val="200000"/>
              </a:lnSpc>
            </a:pPr>
            <a:r>
              <a:rPr lang="en-US" sz="2800" dirty="0"/>
              <a:t>									</a:t>
            </a:r>
            <a:r>
              <a:rPr lang="en-US" sz="2800" dirty="0">
                <a:solidFill>
                  <a:schemeClr val="accent1">
                    <a:lumMod val="50000"/>
                  </a:schemeClr>
                </a:solidFill>
              </a:rPr>
              <a:t>-----0000-----</a:t>
            </a:r>
          </a:p>
          <a:p>
            <a:endParaRPr lang="en-ID" sz="2800" dirty="0"/>
          </a:p>
        </p:txBody>
      </p:sp>
    </p:spTree>
    <p:extLst>
      <p:ext uri="{BB962C8B-B14F-4D97-AF65-F5344CB8AC3E}">
        <p14:creationId xmlns:p14="http://schemas.microsoft.com/office/powerpoint/2010/main" val="22827679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8BB434"/>
      </a:accent1>
      <a:accent2>
        <a:srgbClr val="33A583"/>
      </a:accent2>
      <a:accent3>
        <a:srgbClr val="3594B4"/>
      </a:accent3>
      <a:accent4>
        <a:srgbClr val="6063B4"/>
      </a:accent4>
      <a:accent5>
        <a:srgbClr val="D35731"/>
      </a:accent5>
      <a:accent6>
        <a:srgbClr val="EBAC4B"/>
      </a:accent6>
      <a:hlink>
        <a:srgbClr val="65AD30"/>
      </a:hlink>
      <a:folHlink>
        <a:srgbClr val="8ED25B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1A9F9826-882C-40B9-8F38-5A3B8CFD19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355</TotalTime>
  <Words>324</Words>
  <Application>Microsoft Office PowerPoint</Application>
  <PresentationFormat>Widescreen</PresentationFormat>
  <Paragraphs>58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Arial Rounded MT Bold</vt:lpstr>
      <vt:lpstr>Corbel</vt:lpstr>
      <vt:lpstr>Forte</vt:lpstr>
      <vt:lpstr>Lucida Handwriting</vt:lpstr>
      <vt:lpstr>Wingdings</vt:lpstr>
      <vt:lpstr>Parallax</vt:lpstr>
      <vt:lpstr>Chapter 1  Is He Such a Hard-Working Animator?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  Is He Such a Hard-Working Animator?</dc:title>
  <dc:creator>Acer</dc:creator>
  <cp:lastModifiedBy>Acer</cp:lastModifiedBy>
  <cp:revision>15</cp:revision>
  <dcterms:created xsi:type="dcterms:W3CDTF">2021-07-17T03:09:56Z</dcterms:created>
  <dcterms:modified xsi:type="dcterms:W3CDTF">2021-07-31T04:16:55Z</dcterms:modified>
</cp:coreProperties>
</file>