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17/07/2021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1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53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Is He Such a Hard-Working Animator?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634836" y="290945"/>
            <a:ext cx="1012767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r>
              <a:rPr lang="en-US" sz="2400" dirty="0"/>
              <a:t>	To tell cause-and-effect relationships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400" dirty="0"/>
              <a:t>	- Listening to information</a:t>
            </a:r>
            <a:endParaRPr lang="en-ID" sz="2400" dirty="0"/>
          </a:p>
          <a:p>
            <a:r>
              <a:rPr lang="en-ID" sz="2400" dirty="0"/>
              <a:t>	- Listening to proper pronunciation and intonation</a:t>
            </a:r>
          </a:p>
          <a:p>
            <a:r>
              <a:rPr lang="en-ID" sz="2400" dirty="0"/>
              <a:t>	- Listening to how to ask for and explain cause and effect relation</a:t>
            </a:r>
          </a:p>
          <a:p>
            <a:endParaRPr lang="en-ID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4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/>
              <a:t>	Asking for and explaining cause and effect relationships in conversations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r>
              <a:rPr lang="en-US" sz="2400" dirty="0"/>
              <a:t>	- Reading for specific information</a:t>
            </a:r>
          </a:p>
          <a:p>
            <a:r>
              <a:rPr lang="en-US" sz="2400" dirty="0"/>
              <a:t>	- Reading for the main ideas of a text</a:t>
            </a:r>
          </a:p>
          <a:p>
            <a:r>
              <a:rPr lang="en-US" sz="2400" dirty="0"/>
              <a:t>	- Reading to guess the meaning of difficult words from the contexts</a:t>
            </a:r>
          </a:p>
          <a:p>
            <a:r>
              <a:rPr lang="en-US" sz="2400" dirty="0"/>
              <a:t>	- Reading for detailed information</a:t>
            </a:r>
          </a:p>
          <a:p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17963" y="637309"/>
            <a:ext cx="10293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r>
              <a:rPr lang="en-US" sz="2400" dirty="0"/>
              <a:t>	- Filling in gaps</a:t>
            </a:r>
          </a:p>
          <a:p>
            <a:r>
              <a:rPr lang="en-US" sz="2400" dirty="0"/>
              <a:t>	- Substitution</a:t>
            </a:r>
          </a:p>
          <a:p>
            <a:r>
              <a:rPr lang="en-US" sz="2400" dirty="0"/>
              <a:t>	- Writing a message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Language Elements</a:t>
            </a:r>
          </a:p>
          <a:p>
            <a:r>
              <a:rPr lang="en-US" sz="2400" dirty="0"/>
              <a:t>	- so…that…</a:t>
            </a:r>
          </a:p>
          <a:p>
            <a:r>
              <a:rPr lang="en-US" sz="2400" dirty="0"/>
              <a:t>	- such…that…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Ways to Say It</a:t>
            </a:r>
          </a:p>
          <a:p>
            <a:r>
              <a:rPr lang="en-US" sz="2400" dirty="0"/>
              <a:t>	Connectives to express cause and effect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Self-reflection</a:t>
            </a:r>
          </a:p>
          <a:p>
            <a:r>
              <a:rPr lang="en-US" sz="2400" dirty="0"/>
              <a:t>	Problems in learning connectives to express cause and effect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634836" y="346363"/>
            <a:ext cx="1034934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ID" sz="4000" b="1" i="1" dirty="0">
                <a:solidFill>
                  <a:schemeClr val="accent1">
                    <a:lumMod val="75000"/>
                  </a:schemeClr>
                </a:solidFill>
              </a:rPr>
              <a:t>Ways to Say it</a:t>
            </a:r>
          </a:p>
          <a:p>
            <a:pPr algn="ctr"/>
            <a:r>
              <a:rPr lang="en-ID" sz="4000" b="1" i="1" dirty="0">
                <a:solidFill>
                  <a:schemeClr val="accent1">
                    <a:lumMod val="75000"/>
                  </a:schemeClr>
                </a:solidFill>
              </a:rPr>
              <a:t>So…That…/Such…That…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en-US" sz="3200" dirty="0"/>
              <a:t> so…that…</a:t>
            </a:r>
          </a:p>
          <a:p>
            <a:r>
              <a:rPr lang="en-US" sz="3200" dirty="0"/>
              <a:t>	- ‘So’ is followed by an adjective.</a:t>
            </a:r>
          </a:p>
          <a:p>
            <a:r>
              <a:rPr lang="en-US" sz="3200" dirty="0"/>
              <a:t>	- ‘That’ is followed by the effect clause.</a:t>
            </a:r>
          </a:p>
          <a:p>
            <a:endParaRPr lang="en-US" sz="3200" dirty="0"/>
          </a:p>
          <a:p>
            <a:pPr marL="342900" indent="-342900">
              <a:buFont typeface="+mj-lt"/>
              <a:buAutoNum type="arabicParenR" startAt="2"/>
            </a:pPr>
            <a:r>
              <a:rPr lang="en-US" sz="3200" dirty="0"/>
              <a:t> such…that…</a:t>
            </a:r>
          </a:p>
          <a:p>
            <a:r>
              <a:rPr lang="en-US" sz="3200" dirty="0"/>
              <a:t>	- ‘Such’ is followed by a noun phrase (adjective + noun)</a:t>
            </a:r>
          </a:p>
          <a:p>
            <a:r>
              <a:rPr lang="en-US" sz="3200" dirty="0"/>
              <a:t>	- ‘That’ is followed by the effect clause.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BF86E4E-565E-47A0-B001-B1A57DF6D3A6}"/>
              </a:ext>
            </a:extLst>
          </p:cNvPr>
          <p:cNvSpPr txBox="1"/>
          <p:nvPr/>
        </p:nvSpPr>
        <p:spPr>
          <a:xfrm>
            <a:off x="1634836" y="166255"/>
            <a:ext cx="102108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000" b="1" dirty="0"/>
              <a:t>Read the text about creative industries in Jakarta</a:t>
            </a:r>
          </a:p>
          <a:p>
            <a:endParaRPr lang="en-ID" dirty="0"/>
          </a:p>
          <a:p>
            <a:pPr algn="ctr"/>
            <a:r>
              <a:rPr lang="en-ID" sz="3200" b="1" i="1" dirty="0">
                <a:solidFill>
                  <a:schemeClr val="accent1">
                    <a:lumMod val="75000"/>
                  </a:schemeClr>
                </a:solidFill>
              </a:rPr>
              <a:t>Jakarta’s Creative Industries</a:t>
            </a:r>
          </a:p>
          <a:p>
            <a:pPr algn="ctr"/>
            <a:endParaRPr lang="en-ID" sz="3200" b="1" i="1" dirty="0"/>
          </a:p>
          <a:p>
            <a:r>
              <a:rPr lang="en-ID" dirty="0"/>
              <a:t>	</a:t>
            </a:r>
            <a:r>
              <a:rPr lang="en-ID" sz="2800" dirty="0"/>
              <a:t>I read </a:t>
            </a:r>
            <a:r>
              <a:rPr lang="en-ID" sz="2800" b="1" dirty="0"/>
              <a:t>such an interesting article </a:t>
            </a:r>
            <a:r>
              <a:rPr lang="en-ID" sz="2800" dirty="0"/>
              <a:t>about the ‘beauty and diversity’ of Jakarta’s museums in The Jakarta Post Magazine’s The Museum Week edition. I think that Jakarta’s art and creative scene is </a:t>
            </a:r>
            <a:r>
              <a:rPr lang="en-ID" sz="2800" b="1" dirty="0"/>
              <a:t>so slim </a:t>
            </a:r>
            <a:r>
              <a:rPr lang="en-ID" sz="2800" dirty="0"/>
              <a:t>that a proposal to UNESCO excluded Jakarta from its list of creative cities.</a:t>
            </a:r>
          </a:p>
          <a:p>
            <a:r>
              <a:rPr lang="en-ID" sz="2800" dirty="0"/>
              <a:t>	A friend advised me to visit Taman Mini Indonesia Indah. I was </a:t>
            </a:r>
            <a:r>
              <a:rPr lang="en-ID" sz="2800" b="1" dirty="0"/>
              <a:t>so surprised </a:t>
            </a:r>
            <a:r>
              <a:rPr lang="en-ID" sz="2800" dirty="0"/>
              <a:t>that I could not speak a word. I was </a:t>
            </a:r>
            <a:r>
              <a:rPr lang="en-ID" sz="2800" b="1" dirty="0"/>
              <a:t>so impressed </a:t>
            </a:r>
            <a:r>
              <a:rPr lang="en-ID" sz="2800" dirty="0"/>
              <a:t>that  I plan to buy more books about this country. I think Indonesia is </a:t>
            </a:r>
            <a:r>
              <a:rPr lang="en-ID" sz="2800" b="1" dirty="0"/>
              <a:t>such a potential country</a:t>
            </a:r>
            <a:r>
              <a:rPr lang="en-ID" sz="2800" dirty="0"/>
              <a:t> that creative industries develop well.</a:t>
            </a:r>
          </a:p>
          <a:p>
            <a:endParaRPr lang="en-ID" sz="2800" dirty="0"/>
          </a:p>
          <a:p>
            <a:r>
              <a:rPr lang="en-ID" sz="2800" dirty="0"/>
              <a:t>									</a:t>
            </a:r>
            <a:r>
              <a:rPr lang="en-ID" sz="2800" dirty="0">
                <a:solidFill>
                  <a:schemeClr val="accent1">
                    <a:lumMod val="50000"/>
                  </a:schemeClr>
                </a:solidFill>
              </a:rPr>
              <a:t>-----000-----</a:t>
            </a:r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929516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78</TotalTime>
  <Words>357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1  Is He Such a Hard-Working Animator?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10</cp:revision>
  <dcterms:created xsi:type="dcterms:W3CDTF">2021-07-17T03:09:56Z</dcterms:created>
  <dcterms:modified xsi:type="dcterms:W3CDTF">2021-07-17T04:33:42Z</dcterms:modified>
</cp:coreProperties>
</file>