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Is He Such a Hard-Working Animator?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634836" y="290945"/>
            <a:ext cx="101276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400" dirty="0"/>
              <a:t>	To tell cause-and-effect relationships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400" dirty="0"/>
              <a:t>	- Listening to information</a:t>
            </a:r>
            <a:endParaRPr lang="en-ID" sz="2400" dirty="0"/>
          </a:p>
          <a:p>
            <a:r>
              <a:rPr lang="en-ID" sz="2400" dirty="0"/>
              <a:t>	- Listening to proper pronunciation and intonation</a:t>
            </a:r>
          </a:p>
          <a:p>
            <a:r>
              <a:rPr lang="en-ID" sz="2400" dirty="0"/>
              <a:t>	- Listening to how to ask for and explain cause and effect relation</a:t>
            </a:r>
          </a:p>
          <a:p>
            <a:endParaRPr lang="en-ID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4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	Asking for and explaining cause and effect relationships in conversations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400" dirty="0"/>
              <a:t>	- Reading for specific information</a:t>
            </a:r>
          </a:p>
          <a:p>
            <a:r>
              <a:rPr lang="en-US" sz="2400" dirty="0"/>
              <a:t>	- Reading for the main ideas of a text</a:t>
            </a:r>
          </a:p>
          <a:p>
            <a:r>
              <a:rPr lang="en-US" sz="2400" dirty="0"/>
              <a:t>	- Reading to guess the meaning of difficult words from the contexts</a:t>
            </a:r>
          </a:p>
          <a:p>
            <a:r>
              <a:rPr lang="en-US" sz="2400" dirty="0"/>
              <a:t>	- Reading for detailed information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400" dirty="0"/>
              <a:t>	- Filling in gaps</a:t>
            </a:r>
          </a:p>
          <a:p>
            <a:r>
              <a:rPr lang="en-US" sz="2400" dirty="0"/>
              <a:t>	- Substitution</a:t>
            </a:r>
          </a:p>
          <a:p>
            <a:r>
              <a:rPr lang="en-US" sz="2400" dirty="0"/>
              <a:t>	- Writing a message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Language Elements</a:t>
            </a:r>
          </a:p>
          <a:p>
            <a:r>
              <a:rPr lang="en-US" sz="2400" dirty="0"/>
              <a:t>	- so…that…</a:t>
            </a:r>
          </a:p>
          <a:p>
            <a:r>
              <a:rPr lang="en-US" sz="2400" dirty="0"/>
              <a:t>	- such…that…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r>
              <a:rPr lang="en-US" sz="2400" dirty="0"/>
              <a:t>	Connectives to express cause and effect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Self-reflection</a:t>
            </a:r>
          </a:p>
          <a:p>
            <a:r>
              <a:rPr lang="en-US" sz="2400" dirty="0"/>
              <a:t>	Problems in learning connectives to express cause and effect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634836" y="346363"/>
            <a:ext cx="1034934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So…That…/Such…That…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so…that…</a:t>
            </a:r>
          </a:p>
          <a:p>
            <a:r>
              <a:rPr lang="en-US" sz="3200" dirty="0"/>
              <a:t>	- ‘So’ is followed by an adjective.</a:t>
            </a:r>
          </a:p>
          <a:p>
            <a:r>
              <a:rPr lang="en-US" sz="3200" dirty="0"/>
              <a:t>	- ‘That’ is followed by the effect clause.</a:t>
            </a:r>
          </a:p>
          <a:p>
            <a:endParaRPr lang="en-US" sz="3200" dirty="0"/>
          </a:p>
          <a:p>
            <a:pPr marL="342900" indent="-342900">
              <a:buFont typeface="+mj-lt"/>
              <a:buAutoNum type="arabicParenR" startAt="2"/>
            </a:pPr>
            <a:r>
              <a:rPr lang="en-US" sz="3200" dirty="0"/>
              <a:t> such…that…</a:t>
            </a:r>
          </a:p>
          <a:p>
            <a:r>
              <a:rPr lang="en-US" sz="3200" dirty="0"/>
              <a:t>	- ‘Such’ is followed by a noun phrase (adjective + noun)</a:t>
            </a:r>
          </a:p>
          <a:p>
            <a:r>
              <a:rPr lang="en-US" sz="3200" dirty="0"/>
              <a:t>	- ‘That’ is followed by the effect clause.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353F42-FB47-4715-A65C-93BD5DE11646}"/>
              </a:ext>
            </a:extLst>
          </p:cNvPr>
          <p:cNvSpPr txBox="1"/>
          <p:nvPr/>
        </p:nvSpPr>
        <p:spPr>
          <a:xfrm>
            <a:off x="1496291" y="-110835"/>
            <a:ext cx="10390909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3600" b="1" i="1" dirty="0">
                <a:solidFill>
                  <a:schemeClr val="accent1">
                    <a:lumMod val="75000"/>
                  </a:schemeClr>
                </a:solidFill>
              </a:rPr>
              <a:t>The Dialogue</a:t>
            </a:r>
          </a:p>
          <a:p>
            <a:endParaRPr lang="en-ID" sz="2400" i="1" dirty="0"/>
          </a:p>
          <a:p>
            <a:r>
              <a:rPr lang="en-ID" sz="3200" dirty="0"/>
              <a:t>Nancy		: Guess who he is!</a:t>
            </a:r>
          </a:p>
          <a:p>
            <a:r>
              <a:rPr lang="en-ID" sz="3200" dirty="0"/>
              <a:t>Ronaldo	: It looks like </a:t>
            </a:r>
            <a:r>
              <a:rPr lang="en-ID" sz="3200" b="1" dirty="0"/>
              <a:t>a famous presenter</a:t>
            </a:r>
            <a:r>
              <a:rPr lang="en-ID" sz="3200" dirty="0"/>
              <a:t>.</a:t>
            </a:r>
          </a:p>
          <a:p>
            <a:r>
              <a:rPr lang="en-ID" sz="3200" dirty="0"/>
              <a:t>Nancy		: That’s right. He’s </a:t>
            </a:r>
            <a:r>
              <a:rPr lang="en-ID" sz="3200" b="1" dirty="0"/>
              <a:t>so popular </a:t>
            </a:r>
            <a:r>
              <a:rPr lang="en-ID" sz="3200" dirty="0"/>
              <a:t>that he </a:t>
            </a:r>
            <a:r>
              <a:rPr lang="en-ID" sz="3200" b="1" dirty="0"/>
              <a:t>appears</a:t>
            </a:r>
            <a:br>
              <a:rPr lang="en-ID" sz="3200" b="1" dirty="0"/>
            </a:br>
            <a:r>
              <a:rPr lang="en-ID" sz="3200" b="1" dirty="0"/>
              <a:t>				  </a:t>
            </a:r>
            <a:r>
              <a:rPr lang="en-ID" sz="3200" dirty="0"/>
              <a:t>almost </a:t>
            </a:r>
            <a:r>
              <a:rPr lang="en-ID" sz="3200" b="1" dirty="0"/>
              <a:t>every day </a:t>
            </a:r>
            <a:r>
              <a:rPr lang="en-ID" sz="3200" dirty="0"/>
              <a:t>on TV.</a:t>
            </a:r>
          </a:p>
          <a:p>
            <a:r>
              <a:rPr lang="en-ID" sz="3200" dirty="0"/>
              <a:t>Ronaldo	: He is also a very famous designer, isn’t he?</a:t>
            </a:r>
          </a:p>
          <a:p>
            <a:r>
              <a:rPr lang="en-ID" sz="3200" dirty="0"/>
              <a:t>Nancy		: Exactly! He’s </a:t>
            </a:r>
            <a:r>
              <a:rPr lang="en-ID" sz="3200" b="1" dirty="0"/>
              <a:t>such a good designer </a:t>
            </a:r>
            <a:r>
              <a:rPr lang="en-ID" sz="3200" dirty="0"/>
              <a:t>that many</a:t>
            </a:r>
            <a:br>
              <a:rPr lang="en-ID" sz="3200" dirty="0"/>
            </a:br>
            <a:r>
              <a:rPr lang="en-ID" sz="3200" dirty="0"/>
              <a:t>				  well-known Indonesia are </a:t>
            </a:r>
            <a:r>
              <a:rPr lang="en-ID" sz="3200" b="1" dirty="0"/>
              <a:t>proud</a:t>
            </a:r>
            <a:r>
              <a:rPr lang="en-ID" sz="3200" dirty="0"/>
              <a:t> to wear his 						  designs.</a:t>
            </a:r>
          </a:p>
          <a:p>
            <a:r>
              <a:rPr lang="en-ID" sz="3200" dirty="0"/>
              <a:t>Ronaldo	: People say that </a:t>
            </a:r>
            <a:r>
              <a:rPr lang="en-ID" sz="3200" b="1" dirty="0"/>
              <a:t>his career </a:t>
            </a:r>
            <a:r>
              <a:rPr lang="en-ID" sz="3200" dirty="0"/>
              <a:t>began as an assistant</a:t>
            </a:r>
            <a:br>
              <a:rPr lang="en-ID" sz="3200" dirty="0"/>
            </a:br>
            <a:r>
              <a:rPr lang="en-ID" sz="3200" dirty="0"/>
              <a:t>				  designer.</a:t>
            </a:r>
          </a:p>
          <a:p>
            <a:r>
              <a:rPr lang="en-ID" sz="3200" dirty="0"/>
              <a:t>									</a:t>
            </a:r>
            <a:r>
              <a:rPr lang="en-ID" sz="3200" dirty="0">
                <a:solidFill>
                  <a:schemeClr val="accent1">
                    <a:lumMod val="50000"/>
                  </a:schemeClr>
                </a:solidFill>
              </a:rPr>
              <a:t>-----00-----</a:t>
            </a:r>
          </a:p>
        </p:txBody>
      </p:sp>
    </p:spTree>
    <p:extLst>
      <p:ext uri="{BB962C8B-B14F-4D97-AF65-F5344CB8AC3E}">
        <p14:creationId xmlns:p14="http://schemas.microsoft.com/office/powerpoint/2010/main" val="1250616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65</TotalTime>
  <Words>356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1  Is He Such a Hard-Working Animator?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8</cp:revision>
  <dcterms:created xsi:type="dcterms:W3CDTF">2021-07-17T03:09:56Z</dcterms:created>
  <dcterms:modified xsi:type="dcterms:W3CDTF">2021-07-17T04:19:29Z</dcterms:modified>
</cp:coreProperties>
</file>