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20/07/2021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Is He Such a Hard-Working Animator?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6541890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634836" y="290945"/>
            <a:ext cx="1012767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400" dirty="0"/>
              <a:t>	To tell cause-and-effect relationships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400" dirty="0"/>
              <a:t>	- Listening to information</a:t>
            </a:r>
            <a:endParaRPr lang="en-ID" sz="2400" dirty="0"/>
          </a:p>
          <a:p>
            <a:r>
              <a:rPr lang="en-ID" sz="2400" dirty="0"/>
              <a:t>	- Listening to proper pronunciation and intonation</a:t>
            </a:r>
          </a:p>
          <a:p>
            <a:r>
              <a:rPr lang="en-ID" sz="2400" dirty="0"/>
              <a:t>	- Listening to how to ask for and explain cause and effect relation</a:t>
            </a:r>
          </a:p>
          <a:p>
            <a:endParaRPr lang="en-ID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4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	Asking for and explaining cause and effect relationships in conversations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400" dirty="0"/>
              <a:t>	- Reading for specific information</a:t>
            </a:r>
          </a:p>
          <a:p>
            <a:r>
              <a:rPr lang="en-US" sz="2400" dirty="0"/>
              <a:t>	- Reading for the main ideas of a text</a:t>
            </a:r>
          </a:p>
          <a:p>
            <a:r>
              <a:rPr lang="en-US" sz="2400" dirty="0"/>
              <a:t>	- Reading to guess the meaning of difficult words from the contexts</a:t>
            </a:r>
          </a:p>
          <a:p>
            <a:r>
              <a:rPr lang="en-US" sz="2400" dirty="0"/>
              <a:t>	- Reading for detailed information</a:t>
            </a:r>
          </a:p>
          <a:p>
            <a:endParaRPr lang="en-US" dirty="0"/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400" dirty="0"/>
              <a:t>	- Filling in gaps</a:t>
            </a:r>
          </a:p>
          <a:p>
            <a:r>
              <a:rPr lang="en-US" sz="2400" dirty="0"/>
              <a:t>	- Substitution</a:t>
            </a:r>
          </a:p>
          <a:p>
            <a:r>
              <a:rPr lang="en-US" sz="2400" dirty="0"/>
              <a:t>	- Writing a message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Language Elements</a:t>
            </a:r>
          </a:p>
          <a:p>
            <a:r>
              <a:rPr lang="en-US" sz="2400" dirty="0"/>
              <a:t>	- so…that…</a:t>
            </a:r>
          </a:p>
          <a:p>
            <a:r>
              <a:rPr lang="en-US" sz="2400" dirty="0"/>
              <a:t>	- such…that…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r>
              <a:rPr lang="en-US" sz="2400" dirty="0"/>
              <a:t>	Connectives to express cause and effect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Self-reflection</a:t>
            </a:r>
          </a:p>
          <a:p>
            <a:r>
              <a:rPr lang="en-US" sz="2400" dirty="0"/>
              <a:t>	Problems in learning connectives to express cause and effect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634836" y="346363"/>
            <a:ext cx="1034934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So…That…/Such…That…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so…that…</a:t>
            </a:r>
          </a:p>
          <a:p>
            <a:r>
              <a:rPr lang="en-US" sz="3200" dirty="0"/>
              <a:t>	- ‘So’ is followed by an adjective.</a:t>
            </a:r>
          </a:p>
          <a:p>
            <a:r>
              <a:rPr lang="en-US" sz="3200" dirty="0"/>
              <a:t>	- ‘That’ is followed by the effect clause.</a:t>
            </a:r>
          </a:p>
          <a:p>
            <a:endParaRPr lang="en-US" sz="3200" dirty="0"/>
          </a:p>
          <a:p>
            <a:pPr marL="342900" indent="-342900">
              <a:buFont typeface="+mj-lt"/>
              <a:buAutoNum type="arabicParenR" startAt="2"/>
            </a:pPr>
            <a:r>
              <a:rPr lang="en-US" sz="3200" dirty="0"/>
              <a:t> such…that…</a:t>
            </a:r>
          </a:p>
          <a:p>
            <a:r>
              <a:rPr lang="en-US" sz="3200" dirty="0"/>
              <a:t>	- ‘Such’ is followed by a noun phrase (adjective + noun)</a:t>
            </a:r>
          </a:p>
          <a:p>
            <a:r>
              <a:rPr lang="en-US" sz="3200" dirty="0"/>
              <a:t>	- ‘That’ is followed by the effect clause.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DFB16C-FE8A-47BF-9F50-A33E118658C7}"/>
              </a:ext>
            </a:extLst>
          </p:cNvPr>
          <p:cNvSpPr txBox="1"/>
          <p:nvPr/>
        </p:nvSpPr>
        <p:spPr>
          <a:xfrm>
            <a:off x="1676400" y="637309"/>
            <a:ext cx="99060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pPr algn="ctr"/>
            <a:endParaRPr lang="en-ID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dirty="0"/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Ivan Gunawan is </a:t>
            </a:r>
            <a:r>
              <a:rPr lang="id-ID" sz="2400" b="1" u="sng" dirty="0"/>
              <a:t>so talented that </a:t>
            </a:r>
            <a:r>
              <a:rPr lang="id-ID" sz="2400" dirty="0"/>
              <a:t>he has become a presenter, movie actor, and fashion designer.</a:t>
            </a:r>
          </a:p>
          <a:p>
            <a:pPr marL="514350" indent="-514350">
              <a:buFont typeface="+mj-lt"/>
              <a:buAutoNum type="arabicPeriod"/>
            </a:pP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Christiawan lie is </a:t>
            </a:r>
            <a:r>
              <a:rPr lang="id-ID" sz="2400" b="1" u="sng" dirty="0"/>
              <a:t>so brilliant that </a:t>
            </a:r>
            <a:r>
              <a:rPr lang="id-ID" sz="2400" dirty="0"/>
              <a:t>he received a Fulbright Schlolarship to further his study in Sequential Art at the Savannah college of art and Design.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Ida </a:t>
            </a:r>
            <a:r>
              <a:rPr lang="en-US" sz="2400" dirty="0" err="1"/>
              <a:t>Bagus</a:t>
            </a:r>
            <a:r>
              <a:rPr lang="en-US" sz="2400" dirty="0"/>
              <a:t> Made is </a:t>
            </a:r>
            <a:r>
              <a:rPr lang="en-US" sz="2400" b="1" u="sng" dirty="0"/>
              <a:t>so popular that </a:t>
            </a:r>
            <a:r>
              <a:rPr lang="en-US" sz="2400" dirty="0"/>
              <a:t>his work continues to inspire thousand of people all over the world.</a:t>
            </a:r>
          </a:p>
          <a:p>
            <a:endParaRPr lang="id-ID" sz="2400" dirty="0"/>
          </a:p>
          <a:p>
            <a:endParaRPr lang="en-ID" sz="2400" dirty="0"/>
          </a:p>
          <a:p>
            <a:pPr marL="514350" indent="-514350">
              <a:buFont typeface="+mj-lt"/>
              <a:buAutoNum type="arabicPeriod"/>
            </a:pPr>
            <a:endParaRPr lang="en-ID" sz="2400" dirty="0"/>
          </a:p>
          <a:p>
            <a:endParaRPr lang="en-ID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3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2F0870-0DC0-4F57-9583-AE8278DDD372}"/>
              </a:ext>
            </a:extLst>
          </p:cNvPr>
          <p:cNvSpPr txBox="1"/>
          <p:nvPr/>
        </p:nvSpPr>
        <p:spPr>
          <a:xfrm>
            <a:off x="1634836" y="517803"/>
            <a:ext cx="9906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pPr algn="ctr"/>
            <a:endParaRPr lang="en-ID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dirty="0"/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Rini Triyani Sugiyanto is </a:t>
            </a:r>
            <a:r>
              <a:rPr lang="id-ID" sz="2400" b="1" u="sng" dirty="0"/>
              <a:t>such a hard-working animator that </a:t>
            </a:r>
            <a:r>
              <a:rPr lang="id-ID" sz="2400" dirty="0"/>
              <a:t>she never gives up improving her skill and always asks for critiques.</a:t>
            </a:r>
          </a:p>
          <a:p>
            <a:pPr marL="514350" indent="-514350">
              <a:buFont typeface="+mj-lt"/>
              <a:buAutoNum type="arabicPeriod"/>
            </a:pPr>
            <a:endParaRPr lang="en-ID" sz="2400" dirty="0"/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William Wirjaatmadja Wongso is </a:t>
            </a:r>
            <a:r>
              <a:rPr lang="id-ID" sz="2400" b="1" u="sng" dirty="0"/>
              <a:t>such a well-known culinary expert in Indonesia that</a:t>
            </a:r>
            <a:r>
              <a:rPr lang="id-ID" sz="2400" dirty="0"/>
              <a:t> many chefs want to learn the art of European and </a:t>
            </a:r>
            <a:r>
              <a:rPr lang="en-US" sz="2400" dirty="0"/>
              <a:t>A</a:t>
            </a:r>
            <a:r>
              <a:rPr lang="id-ID" sz="2400"/>
              <a:t>sian </a:t>
            </a:r>
            <a:r>
              <a:rPr lang="id-ID" sz="2400" dirty="0"/>
              <a:t>cuisine from him.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ID" sz="2400" dirty="0" err="1"/>
              <a:t>Hardinata</a:t>
            </a:r>
            <a:r>
              <a:rPr lang="en-ID" sz="2400" dirty="0"/>
              <a:t> </a:t>
            </a:r>
            <a:r>
              <a:rPr lang="en-ID" sz="2400" dirty="0" err="1"/>
              <a:t>Tjoa</a:t>
            </a:r>
            <a:r>
              <a:rPr lang="en-ID" sz="2400" dirty="0"/>
              <a:t> is </a:t>
            </a:r>
            <a:r>
              <a:rPr lang="en-ID" sz="2400" b="1" u="sng" dirty="0"/>
              <a:t>such a talented fashion designer that </a:t>
            </a:r>
            <a:r>
              <a:rPr lang="en-ID" sz="2400" dirty="0"/>
              <a:t>he won the annual Wonders of Indonesian Fashion Design Competition in 2012.</a:t>
            </a:r>
          </a:p>
          <a:p>
            <a:endParaRPr lang="en-ID" sz="2400" dirty="0"/>
          </a:p>
          <a:p>
            <a:endParaRPr lang="en-US" dirty="0"/>
          </a:p>
          <a:p>
            <a:r>
              <a:rPr lang="en-US" dirty="0"/>
              <a:t>										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-----0-----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534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101</TotalTime>
  <Words>382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1  Is He Such a Hard-Working Animator?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12</cp:revision>
  <dcterms:created xsi:type="dcterms:W3CDTF">2021-07-17T03:09:56Z</dcterms:created>
  <dcterms:modified xsi:type="dcterms:W3CDTF">2021-07-20T03:44:08Z</dcterms:modified>
</cp:coreProperties>
</file>