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5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3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9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6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42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5778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18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93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7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5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1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4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9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8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1AA19-45BC-47B3-A4F8-63F6D9D1001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2FA714-4B0B-4436-AED3-99AFC745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9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CHAPTER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855" y="2627290"/>
            <a:ext cx="10645463" cy="33902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i="1" dirty="0">
                <a:solidFill>
                  <a:schemeClr val="accent1">
                    <a:lumMod val="75000"/>
                  </a:schemeClr>
                </a:solidFill>
              </a:rPr>
              <a:t>Cause and Effect</a:t>
            </a:r>
          </a:p>
          <a:p>
            <a:pPr marL="0" indent="0" algn="ctr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Script MT Bold" panose="03040602040607080904" pitchFamily="66" charset="0"/>
                <a:ea typeface="Cambria Math" panose="02040503050406030204" pitchFamily="18" charset="0"/>
              </a:rPr>
              <a:t>Teacher:</a:t>
            </a:r>
          </a:p>
          <a:p>
            <a:pPr marL="0" indent="0">
              <a:buNone/>
            </a:pPr>
            <a:r>
              <a:rPr lang="id-ID" sz="2000" b="1" i="1" dirty="0" smtClean="0">
                <a:solidFill>
                  <a:schemeClr val="accent1">
                    <a:lumMod val="75000"/>
                  </a:schemeClr>
                </a:solidFill>
                <a:latin typeface="Script MT Bold" panose="03040602040607080904" pitchFamily="66" charset="0"/>
                <a:ea typeface="Cambria Math" panose="02040503050406030204" pitchFamily="18" charset="0"/>
              </a:rPr>
              <a:t>Anna E. Sipayung, S.Pd, M.S.</a:t>
            </a:r>
          </a:p>
          <a:p>
            <a:pPr marL="0" indent="0">
              <a:buNone/>
            </a:pPr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Script MT Bold" panose="03040602040607080904" pitchFamily="66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1302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71" y="73839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EXAMPLES :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24" y="2329646"/>
            <a:ext cx="9445460" cy="4276957"/>
          </a:xfrm>
        </p:spPr>
        <p:txBody>
          <a:bodyPr>
            <a:norm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r>
              <a:rPr lang="en-US" sz="2800" dirty="0">
                <a:solidFill>
                  <a:schemeClr val="tx1"/>
                </a:solidFill>
              </a:rPr>
              <a:t>Because of his hard work, he managed to get the best student award.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r>
              <a:rPr lang="en-US" sz="2800" dirty="0">
                <a:solidFill>
                  <a:schemeClr val="tx1"/>
                </a:solidFill>
              </a:rPr>
              <a:t>I have a stomachache because I ate too much food.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 startAt="3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Clr>
                <a:schemeClr val="accent1">
                  <a:lumMod val="50000"/>
                </a:schemeClr>
              </a:buClr>
              <a:buSzPct val="85000"/>
              <a:buNone/>
            </a:pPr>
            <a:r>
              <a:rPr lang="en-US" sz="2800" dirty="0">
                <a:solidFill>
                  <a:schemeClr val="tx1"/>
                </a:solidFill>
              </a:rPr>
              <a:t>								00</a:t>
            </a:r>
          </a:p>
        </p:txBody>
      </p:sp>
    </p:spTree>
    <p:extLst>
      <p:ext uri="{BB962C8B-B14F-4D97-AF65-F5344CB8AC3E}">
        <p14:creationId xmlns:p14="http://schemas.microsoft.com/office/powerpoint/2010/main" val="294752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42" y="679478"/>
            <a:ext cx="9601196" cy="1303867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Building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69" y="1983345"/>
            <a:ext cx="9697792" cy="37091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Cause 		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The reason or motive, for an action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Why something happens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Happens first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Example 	: It rained</a:t>
            </a:r>
          </a:p>
        </p:txBody>
      </p:sp>
    </p:spTree>
    <p:extLst>
      <p:ext uri="{BB962C8B-B14F-4D97-AF65-F5344CB8AC3E}">
        <p14:creationId xmlns:p14="http://schemas.microsoft.com/office/powerpoint/2010/main" val="329321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514" y="596721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Building Blocks</a:t>
            </a:r>
            <a:endParaRPr 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038" y="2079937"/>
            <a:ext cx="10098108" cy="3934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Effect		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Result or conclusion of an action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What happened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    Happens due to a cause</a:t>
            </a:r>
          </a:p>
          <a:p>
            <a:pPr marL="0" indent="0">
              <a:buNone/>
            </a:pPr>
            <a:endParaRPr lang="en-US" sz="32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Example : I got wet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73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120" y="648237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Building Blocks</a:t>
            </a:r>
            <a:endParaRPr 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370" y="2305319"/>
            <a:ext cx="9601194" cy="37219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To find a cause, ask, why did this happen ?</a:t>
            </a:r>
          </a:p>
          <a:p>
            <a:pPr marL="0" indent="0">
              <a:buNone/>
            </a:pPr>
            <a:endParaRPr lang="en-US" sz="32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To find an effect, ask, what happened ?</a:t>
            </a:r>
          </a:p>
          <a:p>
            <a:pPr marL="0" indent="0">
              <a:buNone/>
            </a:pPr>
            <a:endParaRPr lang="en-US" sz="32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Example :</a:t>
            </a:r>
            <a:br>
              <a:rPr lang="en-US" sz="3200" dirty="0">
                <a:latin typeface="Arial Rounded MT Bold" panose="020F0704030504030204" pitchFamily="34" charset="0"/>
              </a:rPr>
            </a:br>
            <a:r>
              <a:rPr lang="en-US" sz="3200" dirty="0">
                <a:latin typeface="Arial Rounded MT Bold" panose="020F0704030504030204" pitchFamily="34" charset="0"/>
              </a:rPr>
              <a:t>It rained, so I got wet.</a:t>
            </a:r>
          </a:p>
        </p:txBody>
      </p:sp>
    </p:spTree>
    <p:extLst>
      <p:ext uri="{BB962C8B-B14F-4D97-AF65-F5344CB8AC3E}">
        <p14:creationId xmlns:p14="http://schemas.microsoft.com/office/powerpoint/2010/main" val="140730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26" y="456484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Signal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6" y="1687132"/>
            <a:ext cx="9827652" cy="4816699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When we talk about cause, we use the following signal words :</a:t>
            </a:r>
          </a:p>
          <a:p>
            <a:pPr marL="0" indent="0">
              <a:buNone/>
            </a:pPr>
            <a:endParaRPr lang="en-US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Because							Contributed to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The reason for					Led to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On account of					Due to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Bring about						For the reason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Give rise to						Unless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Created by</a:t>
            </a:r>
          </a:p>
        </p:txBody>
      </p:sp>
    </p:spTree>
    <p:extLst>
      <p:ext uri="{BB962C8B-B14F-4D97-AF65-F5344CB8AC3E}">
        <p14:creationId xmlns:p14="http://schemas.microsoft.com/office/powerpoint/2010/main" val="183364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35" y="738389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Signal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790" y="2059189"/>
            <a:ext cx="9368186" cy="4893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When we talk about an effect resulting from a certain cause, we use the following signal words:</a:t>
            </a:r>
          </a:p>
          <a:p>
            <a:pPr marL="0" indent="0">
              <a:buNone/>
            </a:pPr>
            <a:endParaRPr lang="en-US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As a result						Outcome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Then 								So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Hence							Consequently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For the reason					Finally</a:t>
            </a:r>
          </a:p>
          <a:p>
            <a:pPr marL="0" indent="0">
              <a:buNone/>
            </a:pPr>
            <a:r>
              <a:rPr lang="en-US" sz="2400" dirty="0">
                <a:latin typeface="Arial Rounded MT Bold" panose="020F0704030504030204" pitchFamily="34" charset="0"/>
              </a:rPr>
              <a:t>Therefore						In order to</a:t>
            </a:r>
          </a:p>
        </p:txBody>
      </p:sp>
    </p:spTree>
    <p:extLst>
      <p:ext uri="{BB962C8B-B14F-4D97-AF65-F5344CB8AC3E}">
        <p14:creationId xmlns:p14="http://schemas.microsoft.com/office/powerpoint/2010/main" val="3318374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7096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Let’s take a look at the sentence structure of cause and effect.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2366650"/>
            <a:ext cx="10019764" cy="4150059"/>
          </a:xfrm>
        </p:spPr>
        <p:txBody>
          <a:bodyPr/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lphaLcPeriod"/>
            </a:pPr>
            <a:r>
              <a:rPr lang="en-US" sz="2800" dirty="0">
                <a:solidFill>
                  <a:schemeClr val="tx1"/>
                </a:solidFill>
              </a:rPr>
              <a:t>Due to,  because of,  owing to  and  thanks to are followed by a noun.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Due to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Because of                           +  Noun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Owing to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	Thanks to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6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7096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Let’s take a look at the sentence structure of cause and effect.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3" y="2356835"/>
            <a:ext cx="10212946" cy="4122410"/>
          </a:xfrm>
        </p:spPr>
        <p:txBody>
          <a:bodyPr/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lphaLcPeriod" startAt="2"/>
            </a:pPr>
            <a:r>
              <a:rPr lang="en-US" sz="2800" dirty="0">
                <a:solidFill>
                  <a:schemeClr val="tx1"/>
                </a:solidFill>
              </a:rPr>
              <a:t>Because,  since,  as,  for  are followed  by a verb.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Because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Since                                       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As                                        Subject  +  verb                                           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For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As a result of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EXAMPLES :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29" y="2289378"/>
            <a:ext cx="9612886" cy="3880773"/>
          </a:xfrm>
        </p:spPr>
        <p:txBody>
          <a:bodyPr>
            <a:norm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Owing to her hard work and intelligence, we won the trophy.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85000"/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Thanks to </a:t>
            </a:r>
            <a:r>
              <a:rPr lang="en-US" sz="2800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Siti</a:t>
            </a: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and John’s effective planning, the event went well.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145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211</Words>
  <Application>Microsoft Office PowerPoint</Application>
  <PresentationFormat>Custom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CHAPTER 6</vt:lpstr>
      <vt:lpstr>Building Blocks</vt:lpstr>
      <vt:lpstr>Building Blocks</vt:lpstr>
      <vt:lpstr>Building Blocks</vt:lpstr>
      <vt:lpstr>Signal words</vt:lpstr>
      <vt:lpstr>Signal words</vt:lpstr>
      <vt:lpstr>Let’s take a look at the sentence structure of cause and effect.</vt:lpstr>
      <vt:lpstr>Let’s take a look at the sentence structure of cause and effect.</vt:lpstr>
      <vt:lpstr>EXAMPLES :</vt:lpstr>
      <vt:lpstr>EXAMPLES 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AnnAArmyOffice</cp:lastModifiedBy>
  <cp:revision>6</cp:revision>
  <dcterms:created xsi:type="dcterms:W3CDTF">2021-01-11T03:42:55Z</dcterms:created>
  <dcterms:modified xsi:type="dcterms:W3CDTF">2022-05-17T04:09:09Z</dcterms:modified>
</cp:coreProperties>
</file>