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3" r:id="rId3"/>
    <p:sldId id="264" r:id="rId4"/>
    <p:sldId id="265" r:id="rId5"/>
    <p:sldId id="266" r:id="rId6"/>
    <p:sldId id="267" r:id="rId7"/>
    <p:sldId id="257" r:id="rId8"/>
    <p:sldId id="258" r:id="rId9"/>
    <p:sldId id="259" r:id="rId10"/>
    <p:sldId id="26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9350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591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066340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423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057788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318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5931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82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77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821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57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97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510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749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896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AA19-45BC-47B3-A4F8-63F6D9D1001F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781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1AA19-45BC-47B3-A4F8-63F6D9D1001F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22FA714-4B0B-4436-AED3-99AFC7456D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690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CHAPTER 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3855" y="2627290"/>
            <a:ext cx="10645463" cy="33902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b="1" i="1" dirty="0">
                <a:solidFill>
                  <a:schemeClr val="accent1">
                    <a:lumMod val="75000"/>
                  </a:schemeClr>
                </a:solidFill>
              </a:rPr>
              <a:t>Cause and Effect</a:t>
            </a:r>
          </a:p>
          <a:p>
            <a:pPr marL="0" indent="0" algn="ctr">
              <a:buNone/>
            </a:pPr>
            <a:endParaRPr lang="en-US" sz="4400" b="1" dirty="0"/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r>
              <a:rPr lang="en-US" sz="2000" b="1" i="1" dirty="0">
                <a:solidFill>
                  <a:schemeClr val="accent1">
                    <a:lumMod val="75000"/>
                  </a:schemeClr>
                </a:solidFill>
                <a:latin typeface="Script MT Bold" panose="03040602040607080904" pitchFamily="66" charset="0"/>
                <a:ea typeface="Cambria Math" panose="02040503050406030204" pitchFamily="18" charset="0"/>
              </a:rPr>
              <a:t>Teacher:</a:t>
            </a:r>
          </a:p>
          <a:p>
            <a:pPr marL="0" indent="0">
              <a:buNone/>
            </a:pPr>
            <a:r>
              <a:rPr lang="id-ID" sz="2000" b="1" i="1" dirty="0" smtClean="0">
                <a:solidFill>
                  <a:schemeClr val="accent1">
                    <a:lumMod val="75000"/>
                  </a:schemeClr>
                </a:solidFill>
                <a:latin typeface="Script MT Bold" panose="03040602040607080904" pitchFamily="66" charset="0"/>
                <a:ea typeface="Cambria Math" panose="02040503050406030204" pitchFamily="18" charset="0"/>
              </a:rPr>
              <a:t>Anna E. Sipayung, S.Pd, M.S.</a:t>
            </a:r>
            <a:endParaRPr lang="en-US" sz="2000" b="1" i="1" dirty="0">
              <a:solidFill>
                <a:schemeClr val="accent1">
                  <a:lumMod val="75000"/>
                </a:schemeClr>
              </a:solidFill>
              <a:latin typeface="Script MT Bold" panose="03040602040607080904" pitchFamily="66" charset="0"/>
              <a:ea typeface="Cambria Math" panose="02040503050406030204" pitchFamily="18" charset="0"/>
            </a:endParaRPr>
          </a:p>
          <a:p>
            <a:pPr marL="0" indent="0" algn="ctr">
              <a:buNone/>
            </a:pPr>
            <a:endParaRPr lang="en-US" sz="4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endParaRPr lang="en-US" sz="4400" b="1" dirty="0"/>
          </a:p>
          <a:p>
            <a:pPr marL="0" indent="0">
              <a:buNone/>
            </a:pPr>
            <a:endParaRPr lang="en-US" sz="1800" b="1" dirty="0"/>
          </a:p>
        </p:txBody>
      </p:sp>
    </p:spTree>
    <p:extLst>
      <p:ext uri="{BB962C8B-B14F-4D97-AF65-F5344CB8AC3E}">
        <p14:creationId xmlns:p14="http://schemas.microsoft.com/office/powerpoint/2010/main" val="3013021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5971" y="73839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EXAMPLES :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1424" y="2329646"/>
            <a:ext cx="9445460" cy="4276957"/>
          </a:xfrm>
        </p:spPr>
        <p:txBody>
          <a:bodyPr>
            <a:normAutofit/>
          </a:bodyPr>
          <a:lstStyle/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rabicPeriod" startAt="3"/>
            </a:pPr>
            <a:r>
              <a:rPr lang="en-US" sz="2800" dirty="0">
                <a:solidFill>
                  <a:schemeClr val="tx1"/>
                </a:solidFill>
              </a:rPr>
              <a:t>Because of his hard work, he managed to get the best student award.</a:t>
            </a:r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rabicPeriod" startAt="3"/>
            </a:pPr>
            <a:endParaRPr lang="en-US" sz="2800" dirty="0">
              <a:solidFill>
                <a:schemeClr val="tx1"/>
              </a:solidFill>
            </a:endParaRPr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rabicPeriod" startAt="3"/>
            </a:pPr>
            <a:r>
              <a:rPr lang="en-US" sz="2800" dirty="0">
                <a:solidFill>
                  <a:schemeClr val="tx1"/>
                </a:solidFill>
              </a:rPr>
              <a:t>I have a stomachache because I ate too much food.</a:t>
            </a:r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rabicPeriod" startAt="3"/>
            </a:pPr>
            <a:endParaRPr lang="en-US" sz="2800" dirty="0">
              <a:solidFill>
                <a:schemeClr val="tx1"/>
              </a:solidFill>
            </a:endParaRPr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rabicPeriod" startAt="3"/>
            </a:pPr>
            <a:endParaRPr lang="en-US" sz="2800" dirty="0">
              <a:solidFill>
                <a:schemeClr val="tx1"/>
              </a:solidFill>
            </a:endParaRPr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rabicPeriod" startAt="3"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Clr>
                <a:schemeClr val="accent1">
                  <a:lumMod val="50000"/>
                </a:schemeClr>
              </a:buClr>
              <a:buSzPct val="85000"/>
              <a:buNone/>
            </a:pPr>
            <a:r>
              <a:rPr lang="en-US" sz="2800" dirty="0">
                <a:solidFill>
                  <a:schemeClr val="tx1"/>
                </a:solidFill>
              </a:rPr>
              <a:t>								00</a:t>
            </a:r>
          </a:p>
        </p:txBody>
      </p:sp>
    </p:spTree>
    <p:extLst>
      <p:ext uri="{BB962C8B-B14F-4D97-AF65-F5344CB8AC3E}">
        <p14:creationId xmlns:p14="http://schemas.microsoft.com/office/powerpoint/2010/main" val="2947523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9942" y="679478"/>
            <a:ext cx="9601196" cy="1303867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Building Blocks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1069" y="1983345"/>
            <a:ext cx="9697792" cy="370911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Cause 		: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    The reason or motive, for an action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     Why something happens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     Happens first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     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Example 	: It rained</a:t>
            </a:r>
          </a:p>
        </p:txBody>
      </p:sp>
    </p:spTree>
    <p:extLst>
      <p:ext uri="{BB962C8B-B14F-4D97-AF65-F5344CB8AC3E}">
        <p14:creationId xmlns:p14="http://schemas.microsoft.com/office/powerpoint/2010/main" val="32932185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5514" y="596721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Building Blocks</a:t>
            </a:r>
            <a:endParaRPr 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8038" y="2079937"/>
            <a:ext cx="10098108" cy="39344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Effect		: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     Result or conclusion of an action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     What happened</a:t>
            </a: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     Happens due to a cause</a:t>
            </a:r>
          </a:p>
          <a:p>
            <a:pPr marL="0" indent="0">
              <a:buNone/>
            </a:pPr>
            <a:endParaRPr lang="en-US" sz="32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Example : I got wet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73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120" y="648237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Building Blocks</a:t>
            </a:r>
            <a:endParaRPr lang="en-US" sz="5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2370" y="2305319"/>
            <a:ext cx="9601194" cy="372199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To find a cause, ask, why did this happen ?</a:t>
            </a:r>
          </a:p>
          <a:p>
            <a:pPr marL="0" indent="0">
              <a:buNone/>
            </a:pPr>
            <a:endParaRPr lang="en-US" sz="32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To find an effect, ask, what happened ?</a:t>
            </a:r>
          </a:p>
          <a:p>
            <a:pPr marL="0" indent="0">
              <a:buNone/>
            </a:pPr>
            <a:endParaRPr lang="en-US" sz="32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3200" dirty="0">
                <a:latin typeface="Arial Rounded MT Bold" panose="020F0704030504030204" pitchFamily="34" charset="0"/>
              </a:rPr>
              <a:t>Example :</a:t>
            </a:r>
            <a:br>
              <a:rPr lang="en-US" sz="3200" dirty="0">
                <a:latin typeface="Arial Rounded MT Bold" panose="020F0704030504030204" pitchFamily="34" charset="0"/>
              </a:rPr>
            </a:br>
            <a:r>
              <a:rPr lang="en-US" sz="3200" dirty="0">
                <a:latin typeface="Arial Rounded MT Bold" panose="020F0704030504030204" pitchFamily="34" charset="0"/>
              </a:rPr>
              <a:t>It rained, so I got wet.</a:t>
            </a:r>
          </a:p>
        </p:txBody>
      </p:sp>
    </p:spTree>
    <p:extLst>
      <p:ext uri="{BB962C8B-B14F-4D97-AF65-F5344CB8AC3E}">
        <p14:creationId xmlns:p14="http://schemas.microsoft.com/office/powerpoint/2010/main" val="14073035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6726" y="456484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Signal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6976" y="1687132"/>
            <a:ext cx="9827652" cy="4816699"/>
          </a:xfrm>
        </p:spPr>
        <p:txBody>
          <a:bodyPr numCol="1"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When we talk about cause, we use the following signal words :</a:t>
            </a:r>
          </a:p>
          <a:p>
            <a:pPr marL="0" indent="0">
              <a:buNone/>
            </a:pPr>
            <a:endParaRPr lang="en-US" sz="24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Because							Contributed to</a:t>
            </a: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The reason for					Led to</a:t>
            </a: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On account of					Due to</a:t>
            </a: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Bring about						For the reason</a:t>
            </a: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Give rise to						Unless</a:t>
            </a: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Created by</a:t>
            </a:r>
          </a:p>
        </p:txBody>
      </p:sp>
    </p:spTree>
    <p:extLst>
      <p:ext uri="{BB962C8B-B14F-4D97-AF65-F5344CB8AC3E}">
        <p14:creationId xmlns:p14="http://schemas.microsoft.com/office/powerpoint/2010/main" val="18336411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35" y="738389"/>
            <a:ext cx="8596668" cy="1320800"/>
          </a:xfrm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chemeClr val="accent1">
                    <a:lumMod val="75000"/>
                  </a:schemeClr>
                </a:solidFill>
              </a:rPr>
              <a:t>Signal 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790" y="2059189"/>
            <a:ext cx="9368186" cy="48939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When we talk about an effect resulting from a certain cause, we use the following signal words:</a:t>
            </a:r>
          </a:p>
          <a:p>
            <a:pPr marL="0" indent="0">
              <a:buNone/>
            </a:pPr>
            <a:endParaRPr lang="en-US" sz="2400" dirty="0"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As a result						Outcome</a:t>
            </a: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Then 								So</a:t>
            </a: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Hence							Consequently</a:t>
            </a: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For the reason					Finally</a:t>
            </a:r>
          </a:p>
          <a:p>
            <a:pPr marL="0" indent="0">
              <a:buNone/>
            </a:pPr>
            <a:r>
              <a:rPr lang="en-US" sz="2400" dirty="0">
                <a:latin typeface="Arial Rounded MT Bold" panose="020F0704030504030204" pitchFamily="34" charset="0"/>
              </a:rPr>
              <a:t>Therefore						In order to</a:t>
            </a:r>
          </a:p>
        </p:txBody>
      </p:sp>
    </p:spTree>
    <p:extLst>
      <p:ext uri="{BB962C8B-B14F-4D97-AF65-F5344CB8AC3E}">
        <p14:creationId xmlns:p14="http://schemas.microsoft.com/office/powerpoint/2010/main" val="3318374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7096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Let’s take a look at the sentence structure of cause and effect.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487" y="2366650"/>
            <a:ext cx="10019764" cy="4150059"/>
          </a:xfrm>
        </p:spPr>
        <p:txBody>
          <a:bodyPr/>
          <a:lstStyle/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lphaLcPeriod"/>
            </a:pPr>
            <a:r>
              <a:rPr lang="en-US" sz="2800" dirty="0">
                <a:solidFill>
                  <a:schemeClr val="tx1"/>
                </a:solidFill>
              </a:rPr>
              <a:t>Due to,  because of,  owing to  and  thanks to are followed by a noun.</a:t>
            </a:r>
          </a:p>
          <a:p>
            <a:pPr marL="0" indent="0" algn="just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	Due to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	Because of                           +  Noun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	Owing to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	Thanks to 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7623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570963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Let’s take a look at the sentence structure of cause and effect.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3" y="2356835"/>
            <a:ext cx="10212946" cy="4122410"/>
          </a:xfrm>
        </p:spPr>
        <p:txBody>
          <a:bodyPr/>
          <a:lstStyle/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lphaLcPeriod" startAt="2"/>
            </a:pPr>
            <a:r>
              <a:rPr lang="en-US" sz="2800" dirty="0">
                <a:solidFill>
                  <a:schemeClr val="tx1"/>
                </a:solidFill>
              </a:rPr>
              <a:t>Because,  since,  as,  for  are followed  by a verb.</a:t>
            </a:r>
          </a:p>
          <a:p>
            <a:pPr marL="0" indent="0" algn="just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Because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Since                                       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As                                        Subject  +  verb                                            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For</a:t>
            </a:r>
          </a:p>
          <a:p>
            <a:pPr marL="0" indent="0" algn="just">
              <a:buNone/>
            </a:pPr>
            <a:r>
              <a:rPr lang="en-US" sz="2800" dirty="0">
                <a:solidFill>
                  <a:schemeClr val="tx1"/>
                </a:solidFill>
              </a:rPr>
              <a:t>As a result of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28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rPr>
              <a:t>EXAMPLES :</a:t>
            </a:r>
            <a:endParaRPr lang="en-US" sz="4000" dirty="0">
              <a:solidFill>
                <a:schemeClr val="accent1">
                  <a:lumMod val="75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029" y="2289378"/>
            <a:ext cx="9612886" cy="3880773"/>
          </a:xfrm>
        </p:spPr>
        <p:txBody>
          <a:bodyPr>
            <a:normAutofit/>
          </a:bodyPr>
          <a:lstStyle/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Owing to her hard work and intelligence, we won the trophy.</a:t>
            </a:r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rabicPeriod"/>
            </a:pPr>
            <a:endParaRPr lang="en-US" sz="28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  <a:p>
            <a:pPr marL="514350" indent="-514350" algn="just">
              <a:buClr>
                <a:schemeClr val="accent1">
                  <a:lumMod val="50000"/>
                </a:schemeClr>
              </a:buClr>
              <a:buSzPct val="85000"/>
              <a:buFont typeface="+mj-lt"/>
              <a:buAutoNum type="arabicPeriod"/>
            </a:pPr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Thanks to </a:t>
            </a:r>
            <a:r>
              <a:rPr lang="en-US" sz="2800" dirty="0" err="1">
                <a:solidFill>
                  <a:schemeClr val="tx1"/>
                </a:solidFill>
                <a:latin typeface="Arial Rounded MT Bold" panose="020F0704030504030204" pitchFamily="34" charset="0"/>
              </a:rPr>
              <a:t>Siti</a:t>
            </a:r>
            <a:r>
              <a:rPr lang="en-US" sz="28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 and John’s effective planning, the event went well.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71451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29</TotalTime>
  <Words>211</Words>
  <Application>Microsoft Office PowerPoint</Application>
  <PresentationFormat>Custom</PresentationFormat>
  <Paragraphs>72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Facet</vt:lpstr>
      <vt:lpstr>CHAPTER 6</vt:lpstr>
      <vt:lpstr>Building Blocks</vt:lpstr>
      <vt:lpstr>Building Blocks</vt:lpstr>
      <vt:lpstr>Building Blocks</vt:lpstr>
      <vt:lpstr>Signal words</vt:lpstr>
      <vt:lpstr>Signal words</vt:lpstr>
      <vt:lpstr>Let’s take a look at the sentence structure of cause and effect.</vt:lpstr>
      <vt:lpstr>Let’s take a look at the sentence structure of cause and effect.</vt:lpstr>
      <vt:lpstr>EXAMPLES :</vt:lpstr>
      <vt:lpstr>EXAMPLES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AnnAArmyOffice</cp:lastModifiedBy>
  <cp:revision>6</cp:revision>
  <dcterms:created xsi:type="dcterms:W3CDTF">2021-01-11T03:42:55Z</dcterms:created>
  <dcterms:modified xsi:type="dcterms:W3CDTF">2022-02-22T04:14:43Z</dcterms:modified>
</cp:coreProperties>
</file>