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72" r:id="rId7"/>
    <p:sldId id="27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77321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2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55" name="Google Shape;55;p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6" name="Google Shape;56;p2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7" name="Google Shape;57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" name="Google Shape;58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" name="Google Shape;59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0" name="Google Shape;60;p2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61" name="Google Shape;61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" name="Google Shape;62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" name="Google Shape;63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4" name="Google Shape;64;p2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65" name="Google Shape;65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" name="Google Shape;66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" name="Google Shape;67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8" name="Google Shape;68;p2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1" name="Google Shape;71;p2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3" name="Google Shape;93;p2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 txBox="1"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424242"/>
                </a:solidFill>
              </a:defRPr>
            </a:lvl1pPr>
            <a:lvl2pPr lvl="1" algn="ctr">
              <a:spcBef>
                <a:spcPts val="440"/>
              </a:spcBef>
              <a:spcAft>
                <a:spcPts val="0"/>
              </a:spcAft>
              <a:buSzPts val="16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SzPts val="15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368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SzPts val="1216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dt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"/>
          <p:cNvSpPr txBox="1">
            <a:spLocks noGrp="1"/>
          </p:cNvSpPr>
          <p:nvPr>
            <p:ph type="sldNum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p2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11"/>
          <p:cNvSpPr txBox="1">
            <a:spLocks noGrp="1"/>
          </p:cNvSpPr>
          <p:nvPr>
            <p:ph type="body" idx="1"/>
          </p:nvPr>
        </p:nvSpPr>
        <p:spPr>
          <a:xfrm rot="5400000">
            <a:off x="2677662" y="689482"/>
            <a:ext cx="3508977" cy="677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  <p:sp>
        <p:nvSpPr>
          <p:cNvPr id="242" name="Google Shape;242;p11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1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1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2"/>
          <p:cNvSpPr txBox="1">
            <a:spLocks noGrp="1"/>
          </p:cNvSpPr>
          <p:nvPr>
            <p:ph type="title"/>
          </p:nvPr>
        </p:nvSpPr>
        <p:spPr>
          <a:xfrm rot="5400000">
            <a:off x="4981455" y="2678093"/>
            <a:ext cx="4780344" cy="1484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2"/>
          <p:cNvSpPr txBox="1">
            <a:spLocks noGrp="1"/>
          </p:cNvSpPr>
          <p:nvPr>
            <p:ph type="body" idx="1"/>
          </p:nvPr>
        </p:nvSpPr>
        <p:spPr>
          <a:xfrm rot="5400000">
            <a:off x="1374976" y="708467"/>
            <a:ext cx="4780344" cy="5423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  <p:sp>
        <p:nvSpPr>
          <p:cNvPr id="248" name="Google Shape;248;p12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12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12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3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5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  <p:sp>
        <p:nvSpPr>
          <p:cNvPr id="114" name="Google Shape;114;p5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5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6"/>
          <p:cNvSpPr txBox="1"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2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0" name="Google Shape;120;p6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6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6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7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7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8" name="Google Shape;128;p7"/>
          <p:cNvSpPr txBox="1">
            <a:spLocks noGrp="1"/>
          </p:cNvSpPr>
          <p:nvPr>
            <p:ph type="body" idx="1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  <p:sp>
        <p:nvSpPr>
          <p:cNvPr id="129" name="Google Shape;129;p7"/>
          <p:cNvSpPr txBox="1">
            <a:spLocks noGrp="1"/>
          </p:cNvSpPr>
          <p:nvPr>
            <p:ph type="body" idx="2"/>
          </p:nvPr>
        </p:nvSpPr>
        <p:spPr>
          <a:xfrm>
            <a:off x="4645152" y="2313431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8"/>
          <p:cNvSpPr txBox="1"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24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2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9pPr>
          </a:lstStyle>
          <a:p>
            <a:endParaRPr/>
          </a:p>
        </p:txBody>
      </p:sp>
      <p:sp>
        <p:nvSpPr>
          <p:cNvPr id="133" name="Google Shape;133;p8"/>
          <p:cNvSpPr txBox="1">
            <a:spLocks noGrp="1"/>
          </p:cNvSpPr>
          <p:nvPr>
            <p:ph type="body" idx="2"/>
          </p:nvPr>
        </p:nvSpPr>
        <p:spPr>
          <a:xfrm>
            <a:off x="1041721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4424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marL="914400" lvl="1" indent="-325119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3pPr>
            <a:lvl4pPr marL="1828800" lvl="3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4pPr>
            <a:lvl5pPr marL="2286000" lvl="4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marL="2743200" lvl="5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6pPr>
            <a:lvl7pPr marL="3200400" lvl="6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7pPr>
            <a:lvl8pPr marL="3657600" lvl="7" indent="-305815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8pPr>
            <a:lvl9pPr marL="4114800" lvl="8" indent="-305815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9pPr>
          </a:lstStyle>
          <a:p>
            <a:endParaRPr/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3"/>
          </p:nvPr>
        </p:nvSpPr>
        <p:spPr>
          <a:xfrm>
            <a:off x="5011837" y="2316010"/>
            <a:ext cx="30557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24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2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9pPr>
          </a:lstStyle>
          <a:p>
            <a:endParaRPr/>
          </a:p>
        </p:txBody>
      </p:sp>
      <p:sp>
        <p:nvSpPr>
          <p:cNvPr id="135" name="Google Shape;135;p8"/>
          <p:cNvSpPr txBox="1">
            <a:spLocks noGrp="1"/>
          </p:cNvSpPr>
          <p:nvPr>
            <p:ph type="body" idx="4"/>
          </p:nvPr>
        </p:nvSpPr>
        <p:spPr>
          <a:xfrm>
            <a:off x="4645152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4424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marL="914400" lvl="1" indent="-325119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3pPr>
            <a:lvl4pPr marL="1828800" lvl="3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4pPr>
            <a:lvl5pPr marL="2286000" lvl="4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marL="2743200" lvl="5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6pPr>
            <a:lvl7pPr marL="3200400" lvl="6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7pPr>
            <a:lvl8pPr marL="3657600" lvl="7" indent="-305815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8pPr>
            <a:lvl9pPr marL="4114800" lvl="8" indent="-305815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9pPr>
          </a:lstStyle>
          <a:p>
            <a:endParaRPr/>
          </a:p>
        </p:txBody>
      </p:sp>
      <p:sp>
        <p:nvSpPr>
          <p:cNvPr id="136" name="Google Shape;136;p8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8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8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9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41" name="Google Shape;141;p9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2" name="Google Shape;142;p9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43" name="Google Shape;143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" name="Google Shape;144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" name="Google Shape;145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6" name="Google Shape;146;p9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47" name="Google Shape;147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" name="Google Shape;148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" name="Google Shape;149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50" name="Google Shape;150;p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1" name="Google Shape;151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" name="Google Shape;152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" name="Google Shape;153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54" name="Google Shape;154;p9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9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7" name="Google Shape;157;p9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9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9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9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9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9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9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9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9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9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" name="Google Shape;179;p9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9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9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9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3" name="Google Shape;183;p9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9"/>
          <p:cNvSpPr txBox="1">
            <a:spLocks noGrp="1"/>
          </p:cNvSpPr>
          <p:nvPr>
            <p:ph type="body" idx="1"/>
          </p:nvPr>
        </p:nvSpPr>
        <p:spPr>
          <a:xfrm>
            <a:off x="1145894" y="856527"/>
            <a:ext cx="3090440" cy="5150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4424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marL="914400" lvl="1" indent="-334772" algn="l">
              <a:spcBef>
                <a:spcPts val="440"/>
              </a:spcBef>
              <a:spcAft>
                <a:spcPts val="0"/>
              </a:spcAft>
              <a:buSzPts val="1672"/>
              <a:buChar char="🞇"/>
              <a:defRPr sz="2200"/>
            </a:lvl2pPr>
            <a:lvl3pPr marL="1371600" lvl="2" indent="-325119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4pPr>
            <a:lvl5pPr marL="2286000" lvl="4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marL="2743200" lvl="5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6pPr>
            <a:lvl7pPr marL="3200400" lvl="6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7pPr>
            <a:lvl8pPr marL="3657600" lvl="7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8pPr>
            <a:lvl9pPr marL="4114800" lvl="8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9pPr>
          </a:lstStyle>
          <a:p>
            <a:endParaRPr/>
          </a:p>
        </p:txBody>
      </p:sp>
      <p:sp>
        <p:nvSpPr>
          <p:cNvPr id="185" name="Google Shape;185;p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9"/>
          <p:cNvSpPr txBox="1">
            <a:spLocks noGrp="1"/>
          </p:cNvSpPr>
          <p:nvPr>
            <p:ph type="ft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9"/>
          <p:cNvSpPr txBox="1"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9"/>
          <p:cNvSpPr txBox="1">
            <a:spLocks noGrp="1"/>
          </p:cNvSpPr>
          <p:nvPr>
            <p:ph type="body" idx="2"/>
          </p:nvPr>
        </p:nvSpPr>
        <p:spPr>
          <a:xfrm>
            <a:off x="4736592" y="4136994"/>
            <a:ext cx="3298784" cy="151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0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91" name="Google Shape;191;p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92" name="Google Shape;192;p10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93" name="Google Shape;193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4" name="Google Shape;194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5" name="Google Shape;195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96" name="Google Shape;196;p10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97" name="Google Shape;197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8" name="Google Shape;198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9" name="Google Shape;199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00" name="Google Shape;200;p10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201" name="Google Shape;201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2" name="Google Shape;202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3" name="Google Shape;203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04" name="Google Shape;204;p10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10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10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7" name="Google Shape;207;p10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0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0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0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0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0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0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0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10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10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0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0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10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9" name="Google Shape;229;p10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0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1E1E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10"/>
          <p:cNvSpPr txBox="1"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0"/>
          <p:cNvSpPr>
            <a:spLocks noGrp="1"/>
          </p:cNvSpPr>
          <p:nvPr>
            <p:ph type="pic" idx="2"/>
          </p:nvPr>
        </p:nvSpPr>
        <p:spPr>
          <a:xfrm>
            <a:off x="1005208" y="693795"/>
            <a:ext cx="3359623" cy="546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5" name="Google Shape;235;p10"/>
          <p:cNvSpPr txBox="1">
            <a:spLocks noGrp="1"/>
          </p:cNvSpPr>
          <p:nvPr>
            <p:ph type="body" idx="1"/>
          </p:nvPr>
        </p:nvSpPr>
        <p:spPr>
          <a:xfrm>
            <a:off x="4734630" y="4133088"/>
            <a:ext cx="3300573" cy="1519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  <p:sp>
        <p:nvSpPr>
          <p:cNvPr id="236" name="Google Shape;236;p10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0"/>
          <p:cNvSpPr txBox="1">
            <a:spLocks noGrp="1"/>
          </p:cNvSpPr>
          <p:nvPr>
            <p:ph type="ft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0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1F15E"/>
            </a:gs>
            <a:gs pos="62000">
              <a:srgbClr val="90BA3F"/>
            </a:gs>
            <a:gs pos="100000">
              <a:srgbClr val="7FA03E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567355" y="0"/>
            <a:ext cx="10458653" cy="7117071"/>
            <a:chOff x="-644959" y="0"/>
            <a:chExt cx="10458653" cy="7117071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" name="Google Shape;8;p1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9" name="Google Shape;9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" name="Google Shape;10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" name="Google Shape;11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" name="Google Shape;12;p1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3" name="Google Shape;13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" name="Google Shape;14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" name="Google Shape;15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" name="Google Shape;16;p1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7" name="Google Shape;17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" name="Google Shape;18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" name="Google Shape;19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0" name="Google Shape;20;p1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1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" name="Google Shape;23;p1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" name="Google Shape;45;p1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🞇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🞇"/>
              <a:defRPr sz="2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🞇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🞇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🞇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jakartapost.com/news/2019/04/25/indias-sanitation-market-to-reach-60-billion-usd-by-2021-official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"/>
          <p:cNvSpPr txBox="1"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B1AA9B"/>
              </a:buClr>
              <a:buSzPts val="3600"/>
              <a:buFont typeface="Arial"/>
              <a:buNone/>
            </a:pPr>
            <a:r>
              <a:rPr lang="en-US" b="1">
                <a:solidFill>
                  <a:srgbClr val="B1AA9B"/>
                </a:solidFill>
              </a:rPr>
              <a:t>CAPTION TEXT</a:t>
            </a:r>
            <a:br>
              <a:rPr lang="en-US" b="1">
                <a:solidFill>
                  <a:srgbClr val="B1AA9B"/>
                </a:solidFill>
              </a:rPr>
            </a:br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rPr lang="en-US"/>
              <a:t>BY LIYAMNAH MUNTE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Google Shape;314;p23" descr="https://freeenglishcourse.info/wp-content/uploads/2014/10/motivational-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" y="1828800"/>
            <a:ext cx="6629400" cy="3495675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23"/>
          <p:cNvSpPr/>
          <p:nvPr/>
        </p:nvSpPr>
        <p:spPr>
          <a:xfrm>
            <a:off x="350874" y="304800"/>
            <a:ext cx="4114800" cy="838200"/>
          </a:xfrm>
          <a:prstGeom prst="rect">
            <a:avLst/>
          </a:prstGeom>
          <a:solidFill>
            <a:schemeClr val="accent1"/>
          </a:solidFill>
          <a:ln w="15875" cap="flat" cmpd="sng">
            <a:solidFill>
              <a:srgbClr val="6C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 sz="4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3"/>
          <p:cNvSpPr/>
          <p:nvPr/>
        </p:nvSpPr>
        <p:spPr>
          <a:xfrm>
            <a:off x="990600" y="5562600"/>
            <a:ext cx="6858000" cy="762000"/>
          </a:xfrm>
          <a:prstGeom prst="rect">
            <a:avLst/>
          </a:prstGeom>
          <a:solidFill>
            <a:schemeClr val="accent1"/>
          </a:solidFill>
          <a:ln w="15875" cap="flat" cmpd="sng">
            <a:solidFill>
              <a:srgbClr val="6C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Tidak ada kata sudah tua untuk menetapkan tujuan lainnya lagi atau untuk mengimpikan mimpi yang baru.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 yang diambil dari </a:t>
            </a:r>
            <a:r>
              <a:rPr lang="en-US" sz="18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thejakartapost.com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juga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200"/>
              <a:buFont typeface="Arial"/>
              <a:buNone/>
            </a:pPr>
            <a:endParaRPr sz="3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2" name="Google Shape;322;p24" descr="caption 3 summary indian worker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" y="990600"/>
            <a:ext cx="6838950" cy="5562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Google Shape;327;p25" descr="gambar kata bijak motivasi bahasa Inggris dan arti 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400" y="838200"/>
            <a:ext cx="6858000" cy="487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p26" descr="gambar kata bijak motivasi bahasa Inggris dan arti 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762000"/>
            <a:ext cx="784860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p26"/>
          <p:cNvSpPr/>
          <p:nvPr/>
        </p:nvSpPr>
        <p:spPr>
          <a:xfrm>
            <a:off x="540488" y="5105400"/>
            <a:ext cx="6393712" cy="914400"/>
          </a:xfrm>
          <a:prstGeom prst="rect">
            <a:avLst/>
          </a:prstGeom>
          <a:solidFill>
            <a:schemeClr val="accent1"/>
          </a:solidFill>
          <a:ln w="15875" cap="flat" cmpd="sng">
            <a:solidFill>
              <a:srgbClr val="6C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Semua impian akan menjadi nyata jika kita mempunyai keberanian untuk mengejarnya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" name="Google Shape;338;p27" descr="caption instagram tentang ala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990600"/>
            <a:ext cx="6858000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8"/>
          <p:cNvSpPr txBox="1"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 b="1"/>
              <a:t>THANK YOU </a:t>
            </a:r>
            <a:endParaRPr b="1"/>
          </a:p>
        </p:txBody>
      </p:sp>
      <p:sp>
        <p:nvSpPr>
          <p:cNvPr id="344" name="Google Shape;344;p28"/>
          <p:cNvSpPr txBox="1">
            <a:spLocks noGrp="1"/>
          </p:cNvSpPr>
          <p:nvPr>
            <p:ph type="body" idx="1"/>
          </p:nvPr>
        </p:nvSpPr>
        <p:spPr>
          <a:xfrm>
            <a:off x="1258645" y="5562600"/>
            <a:ext cx="6637467" cy="22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760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/>
              <a:t>WHAT IS CAPTION TEXT?</a:t>
            </a:r>
            <a:endParaRPr/>
          </a:p>
        </p:txBody>
      </p:sp>
      <p:sp>
        <p:nvSpPr>
          <p:cNvPr id="262" name="Google Shape;262;p14"/>
          <p:cNvSpPr/>
          <p:nvPr/>
        </p:nvSpPr>
        <p:spPr>
          <a:xfrm>
            <a:off x="838200" y="2590800"/>
            <a:ext cx="7543800" cy="2667000"/>
          </a:xfrm>
          <a:prstGeom prst="rect">
            <a:avLst/>
          </a:prstGeom>
          <a:gradFill>
            <a:gsLst>
              <a:gs pos="0">
                <a:srgbClr val="FEE7D3"/>
              </a:gs>
              <a:gs pos="40000">
                <a:srgbClr val="FFBE73"/>
              </a:gs>
              <a:gs pos="100000">
                <a:srgbClr val="FFA115"/>
              </a:gs>
            </a:gsLst>
            <a:lin ang="5040000" scaled="0"/>
          </a:gra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CAPTION TEXT IS  BRIEF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HEADING , OR TITLE THAT IDENTIFIES OR INTRODUCES A DOCUMENT, GRAPHIC, PHOTOGRAPH, OR TABLE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5"/>
          <p:cNvSpPr/>
          <p:nvPr/>
        </p:nvSpPr>
        <p:spPr>
          <a:xfrm>
            <a:off x="1828800" y="228600"/>
            <a:ext cx="5638800" cy="838200"/>
          </a:xfrm>
          <a:prstGeom prst="rect">
            <a:avLst/>
          </a:prstGeom>
          <a:solidFill>
            <a:schemeClr val="accent2"/>
          </a:solidFill>
          <a:ln w="15875" cap="flat" cmpd="sng">
            <a:solidFill>
              <a:srgbClr val="524B4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solidFill>
                  <a:srgbClr val="DAFF7C"/>
                </a:solidFill>
                <a:latin typeface="Arial"/>
                <a:ea typeface="Arial"/>
                <a:cs typeface="Arial"/>
                <a:sym typeface="Arial"/>
              </a:rPr>
              <a:t>Social Function </a:t>
            </a:r>
            <a:endParaRPr sz="4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5"/>
          <p:cNvSpPr/>
          <p:nvPr/>
        </p:nvSpPr>
        <p:spPr>
          <a:xfrm>
            <a:off x="838200" y="1600200"/>
            <a:ext cx="7696200" cy="4419600"/>
          </a:xfrm>
          <a:prstGeom prst="rect">
            <a:avLst/>
          </a:prstGeom>
          <a:solidFill>
            <a:schemeClr val="accent1"/>
          </a:solidFill>
          <a:ln w="15875" cap="flat" cmpd="sng">
            <a:solidFill>
              <a:srgbClr val="6C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Noto Sans Symbols"/>
              <a:buChar char="▪"/>
            </a:pPr>
            <a:r>
              <a:rPr lang="en-US" sz="2000" b="1" dirty="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A</a:t>
            </a:r>
            <a:r>
              <a:rPr lang="en-US" sz="2000" b="1" i="0" u="none" strike="noStrike" cap="none" dirty="0" smtClean="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US" sz="2000" b="1" i="0" u="none" strike="noStrike" cap="none" dirty="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good caption is a caption that is positive, it means should provide moral lessons or motivation to readers.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FF0000"/>
              </a:solidFill>
              <a:latin typeface="Aharoni"/>
              <a:ea typeface="Aharoni"/>
              <a:cs typeface="Aharoni"/>
              <a:sym typeface="Aharon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Noto Sans Symbols"/>
              <a:buChar char="▪"/>
            </a:pPr>
            <a:r>
              <a:rPr lang="en-US" sz="2000" b="1" dirty="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Caption included into the text type or genre, so writing captions should also be criteria. </a:t>
            </a:r>
            <a:r>
              <a:rPr lang="en-US" sz="2000" b="1" u="sng" dirty="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Caption great clearly identifies the subject of the image clearly, although not too detailed, because of limited space to write. </a:t>
            </a:r>
            <a:r>
              <a:rPr lang="en-US" sz="2000" b="1" dirty="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Not only good writing. It turned out that the selection of picture quality has also become one of the conditions that we make an interesting caption. Caption can be a word, sentence or phrase.</a:t>
            </a:r>
            <a:endParaRPr sz="2000" b="1" dirty="0">
              <a:solidFill>
                <a:srgbClr val="FF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6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/>
              <a:t>GENERIC STRUCTURE</a:t>
            </a:r>
            <a:endParaRPr/>
          </a:p>
        </p:txBody>
      </p:sp>
      <p:sp>
        <p:nvSpPr>
          <p:cNvPr id="274" name="Google Shape;274;p16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74319" algn="l" rtl="0"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orientation of the (initial): introduces the main characters, setting, and time</a:t>
            </a:r>
            <a:endParaRPr dirty="0"/>
          </a:p>
          <a:p>
            <a:pPr marL="342900" lvl="0" indent="-274319" algn="l" rtl="0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 dirty="0"/>
              <a:t>C</a:t>
            </a:r>
            <a:r>
              <a:rPr lang="en-US" dirty="0" smtClean="0"/>
              <a:t>omplication </a:t>
            </a:r>
            <a:r>
              <a:rPr lang="en-US" dirty="0"/>
              <a:t>(middle): a problem that occurs in between the character .</a:t>
            </a:r>
            <a:endParaRPr dirty="0"/>
          </a:p>
          <a:p>
            <a:pPr marL="342900" lvl="0" indent="-274319" algn="l" rtl="0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 dirty="0"/>
              <a:t>R</a:t>
            </a:r>
            <a:r>
              <a:rPr lang="en-US" dirty="0" smtClean="0"/>
              <a:t>esolution </a:t>
            </a:r>
            <a:r>
              <a:rPr lang="en-US" dirty="0"/>
              <a:t>(ending): narrative text issue is resolved usually have moral values. 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7"/>
          <p:cNvSpPr/>
          <p:nvPr/>
        </p:nvSpPr>
        <p:spPr>
          <a:xfrm>
            <a:off x="1066800" y="914400"/>
            <a:ext cx="6934200" cy="1219200"/>
          </a:xfrm>
          <a:prstGeom prst="rect">
            <a:avLst/>
          </a:prstGeom>
          <a:solidFill>
            <a:schemeClr val="accent1"/>
          </a:solidFill>
          <a:ln w="15875" cap="flat" cmpd="sng">
            <a:solidFill>
              <a:srgbClr val="6C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FUCTION OF CAPTION </a:t>
            </a:r>
            <a:endParaRPr sz="40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7"/>
          <p:cNvSpPr/>
          <p:nvPr/>
        </p:nvSpPr>
        <p:spPr>
          <a:xfrm>
            <a:off x="1676400" y="3048000"/>
            <a:ext cx="6019800" cy="2362200"/>
          </a:xfrm>
          <a:prstGeom prst="rect">
            <a:avLst/>
          </a:prstGeom>
          <a:solidFill>
            <a:schemeClr val="accent3"/>
          </a:solidFill>
          <a:ln w="15875" cap="flat" cmpd="sng">
            <a:solidFill>
              <a:srgbClr val="BA4B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inform the basic information of some object</a:t>
            </a:r>
            <a:endParaRPr sz="3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8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 b="1" dirty="0"/>
              <a:t>How to Write a </a:t>
            </a:r>
            <a:r>
              <a:rPr lang="en-US" b="1" dirty="0" smtClean="0"/>
              <a:t>Caption ?</a:t>
            </a:r>
            <a:endParaRPr b="1" dirty="0"/>
          </a:p>
        </p:txBody>
      </p:sp>
      <p:sp>
        <p:nvSpPr>
          <p:cNvPr id="286" name="Google Shape;286;p18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632918" lvl="0" indent="-457200" algn="l" rtl="0">
              <a:spcBef>
                <a:spcPts val="444"/>
              </a:spcBef>
              <a:spcAft>
                <a:spcPts val="0"/>
              </a:spcAft>
              <a:buSzPct val="76000"/>
              <a:buFont typeface="+mj-lt"/>
              <a:buAutoNum type="arabicPeriod"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The caption must describe the image or picture  by using a word or sentence, or phase</a:t>
            </a:r>
            <a:endParaRPr lang="en-US" dirty="0"/>
          </a:p>
          <a:p>
            <a:pPr marL="632918" lvl="0" indent="-457200" algn="l" rtl="0">
              <a:spcBef>
                <a:spcPts val="444"/>
              </a:spcBef>
              <a:spcAft>
                <a:spcPts val="0"/>
              </a:spcAft>
              <a:buSzPct val="76000"/>
              <a:buFont typeface="+mj-lt"/>
              <a:buAutoNum type="arabicPeriod"/>
            </a:pPr>
            <a:r>
              <a:rPr lang="en-US" dirty="0" smtClean="0"/>
              <a:t>Pay attention to the quality of image so the caption is more attractive</a:t>
            </a:r>
          </a:p>
          <a:p>
            <a:pPr marL="632918" lvl="0" indent="-457200" algn="l" rtl="0">
              <a:spcBef>
                <a:spcPts val="444"/>
              </a:spcBef>
              <a:spcAft>
                <a:spcPts val="0"/>
              </a:spcAft>
              <a:buSzPct val="76000"/>
              <a:buFont typeface="+mj-lt"/>
              <a:buAutoNum type="arabicPeriod"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Make sure the caption provides, accurat</a:t>
            </a:r>
            <a:r>
              <a:rPr lang="en-US" dirty="0" smtClean="0"/>
              <a:t>e, and useful information</a:t>
            </a:r>
          </a:p>
          <a:p>
            <a:pPr marL="632918" lvl="0" indent="-457200" algn="l" rtl="0">
              <a:spcBef>
                <a:spcPts val="444"/>
              </a:spcBef>
              <a:spcAft>
                <a:spcPts val="0"/>
              </a:spcAft>
              <a:buSzPct val="76000"/>
              <a:buFont typeface="+mj-lt"/>
              <a:buAutoNum type="arabicPeriod"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Describe something that is not visible in this photo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68580" lvl="0" indent="0" algn="l" rtl="0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144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8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 b="1" dirty="0"/>
              <a:t>How to Write a </a:t>
            </a:r>
            <a:r>
              <a:rPr lang="en-US" b="1" dirty="0" smtClean="0"/>
              <a:t>Caption ?</a:t>
            </a:r>
            <a:endParaRPr b="1" dirty="0"/>
          </a:p>
        </p:txBody>
      </p:sp>
      <p:sp>
        <p:nvSpPr>
          <p:cNvPr id="286" name="Google Shape;286;p18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5780" lvl="0" indent="-457200" algn="l" rtl="0">
              <a:spcBef>
                <a:spcPts val="444"/>
              </a:spcBef>
              <a:spcAft>
                <a:spcPts val="0"/>
              </a:spcAft>
              <a:buSzPct val="76000"/>
              <a:buFont typeface="+mj-lt"/>
              <a:buAutoNum type="arabicPeriod" startAt="5"/>
            </a:pPr>
            <a:r>
              <a:rPr lang="en-US" dirty="0" smtClean="0"/>
              <a:t>Avoid using the words showing, describe or looked, below</a:t>
            </a:r>
          </a:p>
          <a:p>
            <a:pPr marL="525780" lvl="0" indent="-457200" algn="l" rtl="0">
              <a:spcBef>
                <a:spcPts val="444"/>
              </a:spcBef>
              <a:spcAft>
                <a:spcPts val="0"/>
              </a:spcAft>
              <a:buSzPct val="76000"/>
              <a:buFont typeface="+mj-lt"/>
              <a:buAutoNum type="arabicPeriod" startAt="5"/>
            </a:pPr>
            <a:r>
              <a:rPr lang="en-US" dirty="0" smtClean="0"/>
              <a:t>Don’t usually  start with article, (a, an, the)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7572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1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/>
              <a:t>Bagaimana Menulis Caption</a:t>
            </a:r>
            <a:endParaRPr/>
          </a:p>
        </p:txBody>
      </p:sp>
      <p:sp>
        <p:nvSpPr>
          <p:cNvPr id="303" name="Google Shape;303;p21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74320" algn="l" rtl="0">
              <a:spcBef>
                <a:spcPts val="0"/>
              </a:spcBef>
              <a:spcAft>
                <a:spcPts val="0"/>
              </a:spcAft>
              <a:buSzPts val="1368"/>
              <a:buChar char="🞇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Jangan menggunkan kata kata articles seperti a, an, atau the</a:t>
            </a:r>
            <a:endParaRPr/>
          </a:p>
          <a:p>
            <a:pPr marL="342900" lvl="0" indent="-274320" algn="l" rtl="0">
              <a:spcBef>
                <a:spcPts val="360"/>
              </a:spcBef>
              <a:spcAft>
                <a:spcPts val="0"/>
              </a:spcAft>
              <a:buSzPts val="1368"/>
              <a:buChar char="🞇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Sebisa mungkin memakai  Present Tenses agar gambar bisa terdeskripsikan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74320" algn="l" rtl="0">
              <a:spcBef>
                <a:spcPts val="360"/>
              </a:spcBef>
              <a:spcAft>
                <a:spcPts val="0"/>
              </a:spcAft>
              <a:buSzPts val="1368"/>
              <a:buChar char="🞇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Berikan pembaca  informasi yang tidak didapatkan dari hanya melihat gambarnya saja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74320" algn="l" rtl="0">
              <a:spcBef>
                <a:spcPts val="360"/>
              </a:spcBef>
              <a:spcAft>
                <a:spcPts val="0"/>
              </a:spcAft>
              <a:buSzPts val="1368"/>
              <a:buChar char="🞇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Keberadaan caption itu untuk melengkapi foto bukan pengganti foto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74320" algn="l" rtl="0">
              <a:spcBef>
                <a:spcPts val="360"/>
              </a:spcBef>
              <a:spcAft>
                <a:spcPts val="0"/>
              </a:spcAft>
              <a:buSzPts val="1368"/>
              <a:buChar char="🞇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Penulisan caption tidak perlu diawali dengan nama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74320" algn="l" rtl="0">
              <a:spcBef>
                <a:spcPts val="360"/>
              </a:spcBef>
              <a:spcAft>
                <a:spcPts val="0"/>
              </a:spcAft>
              <a:buSzPts val="1368"/>
              <a:buChar char="🞇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Penulisan caption untuk menunjukkan suatu individu, bisa gunakan kata “from left,” BUKAN “from left to right.”</a:t>
            </a:r>
            <a:endParaRPr/>
          </a:p>
          <a:p>
            <a:pPr marL="342900" lvl="0" indent="-274320" algn="l" rtl="0">
              <a:spcBef>
                <a:spcPts val="360"/>
              </a:spcBef>
              <a:spcAft>
                <a:spcPts val="0"/>
              </a:spcAft>
              <a:buSzPts val="1368"/>
              <a:buChar char="🞇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Tidak perlu menulisakan kata kata yang sudah jelas seperti “Above” dan “pictured here”</a:t>
            </a:r>
            <a:endParaRPr/>
          </a:p>
          <a:p>
            <a:pPr marL="342900" lvl="0" indent="-274320" algn="l" rtl="0">
              <a:spcBef>
                <a:spcPts val="360"/>
              </a:spcBef>
              <a:spcAft>
                <a:spcPts val="0"/>
              </a:spcAft>
              <a:buSzPts val="1368"/>
              <a:buChar char="🞇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Penyebutan nama dalam caption hanya jika nama itu benar-beanr penting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2"/>
          <p:cNvSpPr/>
          <p:nvPr/>
        </p:nvSpPr>
        <p:spPr>
          <a:xfrm>
            <a:off x="685800" y="533400"/>
            <a:ext cx="4724400" cy="838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15875" cap="flat" cmpd="sng">
            <a:solidFill>
              <a:srgbClr val="6C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Kinds of caption</a:t>
            </a:r>
            <a:endParaRPr sz="3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2"/>
          <p:cNvSpPr/>
          <p:nvPr/>
        </p:nvSpPr>
        <p:spPr>
          <a:xfrm>
            <a:off x="914400" y="1447800"/>
            <a:ext cx="7239000" cy="4724400"/>
          </a:xfrm>
          <a:prstGeom prst="rect">
            <a:avLst/>
          </a:prstGeom>
          <a:gradFill>
            <a:gsLst>
              <a:gs pos="0">
                <a:srgbClr val="E9F9D6"/>
              </a:gs>
              <a:gs pos="40000">
                <a:srgbClr val="C3FE7D"/>
              </a:gs>
              <a:gs pos="100000">
                <a:srgbClr val="98CF00"/>
              </a:gs>
            </a:gsLst>
            <a:lin ang="504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Identification bar</a:t>
            </a: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Jenis caption ini hanya menyebutkan siapa yang berada di gambar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Cutline</a:t>
            </a: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Jenis caption ini menyebutkan siapa yang berada digambar dan apa yang dilakukannya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Summary</a:t>
            </a: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Berisi penjelasan lengkap tentang siapa yang berada digambar, apa yang dilakukan, kapan kejadiannya, dimana tempat terjadinya, dan kenapa hal tersebut dilakukan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Expanded</a:t>
            </a: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Bentuk lebih lengkap dari summary, jenis caption ini juga memuat bagaimana kejadiannya dan kutipan.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Group identification</a:t>
            </a: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Sama seperti jenis caption identification bar, hanya saja jenis ini digunakan apabila gambar memuat lebih dari satu orang.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Quote</a:t>
            </a: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Berisi kutipan perkataan seseorang yang berhubungan dengan gambar.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442</Words>
  <Application>Microsoft Office PowerPoint</Application>
  <PresentationFormat>On-screen Show (4:3)</PresentationFormat>
  <Paragraphs>44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CAPTION TEXT </vt:lpstr>
      <vt:lpstr>WHAT IS CAPTION TEXT?</vt:lpstr>
      <vt:lpstr>PowerPoint Presentation</vt:lpstr>
      <vt:lpstr>GENERIC STRUCTURE</vt:lpstr>
      <vt:lpstr>PowerPoint Presentation</vt:lpstr>
      <vt:lpstr>How to Write a Caption ?</vt:lpstr>
      <vt:lpstr>How to Write a Caption ?</vt:lpstr>
      <vt:lpstr>Bagaimana Menulis Caption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CAPTION TEXT</dc:title>
  <dc:creator>USER</dc:creator>
  <cp:lastModifiedBy>USER</cp:lastModifiedBy>
  <cp:revision>4</cp:revision>
  <dcterms:modified xsi:type="dcterms:W3CDTF">2021-08-11T03:19:12Z</dcterms:modified>
</cp:coreProperties>
</file>