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83" r:id="rId3"/>
    <p:sldId id="306" r:id="rId4"/>
    <p:sldId id="287" r:id="rId5"/>
    <p:sldId id="288" r:id="rId6"/>
    <p:sldId id="300" r:id="rId7"/>
    <p:sldId id="301" r:id="rId8"/>
    <p:sldId id="302" r:id="rId9"/>
    <p:sldId id="303" r:id="rId10"/>
    <p:sldId id="304" r:id="rId11"/>
    <p:sldId id="305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>
    <p:restoredLeft sz="5501" autoAdjust="0"/>
    <p:restoredTop sz="94660"/>
  </p:normalViewPr>
  <p:slideViewPr>
    <p:cSldViewPr>
      <p:cViewPr varScale="1">
        <p:scale>
          <a:sx n="69" d="100"/>
          <a:sy n="69" d="100"/>
        </p:scale>
        <p:origin x="-8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7BC6F-C213-4DCC-9621-7A5D97F41407}" type="datetimeFigureOut">
              <a:rPr lang="en-US" smtClean="0"/>
              <a:pPr/>
              <a:t>5/21/2021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2AC5C-EB3A-4B43-A088-F7748A525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2AC5C-EB3A-4B43-A088-F7748A525DF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75077" y="110292"/>
            <a:ext cx="492723" cy="365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ound Single Corner Rectangle 10"/>
          <p:cNvSpPr/>
          <p:nvPr userDrawn="1"/>
        </p:nvSpPr>
        <p:spPr>
          <a:xfrm>
            <a:off x="228600" y="228600"/>
            <a:ext cx="8686800" cy="6400800"/>
          </a:xfrm>
          <a:prstGeom prst="round1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9.png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4419600" y="0"/>
              <a:ext cx="47244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44196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" name="Rectangle 10"/>
            <p:cNvSpPr/>
            <p:nvPr/>
          </p:nvSpPr>
          <p:spPr>
            <a:xfrm>
              <a:off x="4267200" y="609600"/>
              <a:ext cx="4572000" cy="178510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339966"/>
                  </a:solidFill>
                </a:rPr>
                <a:t>	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Kemampuan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dasar</a:t>
              </a:r>
              <a:r>
                <a:rPr lang="en-US" sz="2000" dirty="0" smtClean="0">
                  <a:solidFill>
                    <a:srgbClr val="339966"/>
                  </a:solidFill>
                </a:rPr>
                <a:t> yang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akan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anda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miliki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setekah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mempelajari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bab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ini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adalah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sebagai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berikut</a:t>
              </a:r>
              <a:r>
                <a:rPr lang="en-US" sz="2000" dirty="0" smtClean="0">
                  <a:solidFill>
                    <a:srgbClr val="339966"/>
                  </a:solidFill>
                </a:rPr>
                <a:t>.</a:t>
              </a:r>
            </a:p>
            <a:p>
              <a:pPr marL="800100" lvl="1" indent="-342900">
                <a:spcBef>
                  <a:spcPct val="50000"/>
                </a:spcBef>
                <a:buFontTx/>
                <a:buChar char="•"/>
              </a:pPr>
              <a:r>
                <a:rPr lang="en-US" sz="2000" dirty="0" err="1" smtClean="0">
                  <a:solidFill>
                    <a:srgbClr val="339966"/>
                  </a:solidFill>
                </a:rPr>
                <a:t>Dapat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mendeskripsikan</a:t>
              </a:r>
              <a:r>
                <a:rPr lang="en-US" sz="2000" dirty="0" smtClean="0">
                  <a:solidFill>
                    <a:srgbClr val="339966"/>
                  </a:solidFill>
                </a:rPr>
                <a:t>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sifat-sifat</a:t>
              </a:r>
              <a:r>
                <a:rPr lang="en-US" sz="2000" dirty="0" smtClean="0">
                  <a:solidFill>
                    <a:srgbClr val="339966"/>
                  </a:solidFill>
                </a:rPr>
                <a:t> gas ideal </a:t>
              </a:r>
              <a:r>
                <a:rPr lang="en-US" sz="2000" dirty="0" err="1" smtClean="0">
                  <a:solidFill>
                    <a:srgbClr val="339966"/>
                  </a:solidFill>
                </a:rPr>
                <a:t>monoatomik</a:t>
              </a:r>
              <a:r>
                <a:rPr lang="en-US" sz="2000" dirty="0" smtClean="0">
                  <a:solidFill>
                    <a:srgbClr val="339966"/>
                  </a:solidFill>
                </a:rPr>
                <a:t>.</a:t>
              </a:r>
              <a:endParaRPr lang="en-US" sz="2000" dirty="0">
                <a:solidFill>
                  <a:srgbClr val="339966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572000" y="4572000"/>
              <a:ext cx="4572000" cy="116955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342900" indent="-342900">
                <a:spcBef>
                  <a:spcPct val="50000"/>
                </a:spcBef>
                <a:buFontTx/>
                <a:buAutoNum type="alphaUcPeriod"/>
              </a:pPr>
              <a:r>
                <a:rPr lang="en-US" sz="2000" b="1" dirty="0" err="1" smtClean="0">
                  <a:solidFill>
                    <a:srgbClr val="339966"/>
                  </a:solidFill>
                </a:rPr>
                <a:t>Persamaan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keadaan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Gas Ideal </a:t>
              </a:r>
            </a:p>
            <a:p>
              <a:pPr marL="342900" indent="-342900">
                <a:spcBef>
                  <a:spcPct val="50000"/>
                </a:spcBef>
                <a:buFontTx/>
                <a:buAutoNum type="alphaUcPeriod"/>
              </a:pPr>
              <a:r>
                <a:rPr lang="en-US" sz="2000" b="1" dirty="0" err="1" smtClean="0">
                  <a:solidFill>
                    <a:srgbClr val="339966"/>
                  </a:solidFill>
                </a:rPr>
                <a:t>Tekanan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dam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Energi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Kinetik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menurut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Teori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Kinetik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Gas</a:t>
              </a:r>
              <a:endParaRPr lang="en-US" sz="2000" b="1" dirty="0">
                <a:solidFill>
                  <a:srgbClr val="3399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0"/>
            <a:ext cx="7162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752600"/>
            <a:ext cx="6553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"/>
            <a:ext cx="6781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828800"/>
            <a:ext cx="6705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3048000"/>
            <a:ext cx="6781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4038600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33800" y="4114800"/>
            <a:ext cx="3581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62000" y="249865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Aplikasi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Persamaan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Keadaan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Gas Ideal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Pernapasan</a:t>
            </a:r>
            <a:endParaRPr lang="en-US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524000"/>
            <a:ext cx="7315200" cy="5034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62000" y="249865"/>
            <a:ext cx="7162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Tekanan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Energi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Kinetik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menurut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Teori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Kinetik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Gas</a:t>
            </a:r>
            <a:endParaRPr lang="en-US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83" y="1524000"/>
            <a:ext cx="329401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691270" y="2036135"/>
            <a:ext cx="52578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arenBoth"/>
            </a:pP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Gas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terdiri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dari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molekul-molekul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sangat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banyak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jarak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misah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antar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molekul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jauh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lebih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besar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dari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ukurannya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marL="342900" indent="-342900">
              <a:spcBef>
                <a:spcPct val="50000"/>
              </a:spcBef>
              <a:buFontTx/>
              <a:buAutoNum type="arabicParenBoth"/>
            </a:pP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Molekul-molekul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memenuhi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hukum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gerak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Newton,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tetapi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secara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keseluruhan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mereka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bergerak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lurus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secara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acak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dengan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kecepatan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tetap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733800" y="1447800"/>
            <a:ext cx="4876800" cy="5334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Bef>
                <a:spcPct val="50000"/>
              </a:spcBef>
            </a:pPr>
            <a:r>
              <a:rPr lang="en-US" sz="2400" b="1" dirty="0" err="1" smtClean="0">
                <a:solidFill>
                  <a:schemeClr val="bg1"/>
                </a:solidFill>
              </a:rPr>
              <a:t>Beberapa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asumsi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tentang</a:t>
            </a:r>
            <a:r>
              <a:rPr lang="en-US" sz="2400" b="1" dirty="0" smtClean="0">
                <a:solidFill>
                  <a:schemeClr val="bg1"/>
                </a:solidFill>
              </a:rPr>
              <a:t> gas ideal: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4382631"/>
            <a:ext cx="8229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(3)	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Molekul-molekul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mengalami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tumbukan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lenting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sempurna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satu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sama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lain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dengan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dinding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wadahnya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(4) Gaya-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gaya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antar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molekul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dapat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diabaikan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kecuali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selama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satu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tumbukan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  yang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berlangsung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sangat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singkat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(5) Gas yang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dipertimbangkan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adalah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suatu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zat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tunggal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sehingga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semua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molekul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adalah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identik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500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80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490870"/>
            <a:ext cx="845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Formulasi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Tekanan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Gas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dalam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Wadah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Tertutup</a:t>
            </a:r>
            <a:endParaRPr lang="en-US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295400"/>
            <a:ext cx="3429000" cy="2551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3" y="1143000"/>
            <a:ext cx="457199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41137" y="1981200"/>
            <a:ext cx="2798061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31268" y="2712971"/>
            <a:ext cx="2950532" cy="716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4535" y="3851462"/>
            <a:ext cx="990600" cy="631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7065" y="4419600"/>
            <a:ext cx="3352800" cy="7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2773" y="5207000"/>
            <a:ext cx="224169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57201" y="5867400"/>
            <a:ext cx="5791200" cy="585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/>
          <p:cNvSpPr/>
          <p:nvPr/>
        </p:nvSpPr>
        <p:spPr>
          <a:xfrm>
            <a:off x="4495800" y="3810000"/>
            <a:ext cx="25964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L³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adalah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volum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gas V. </a:t>
            </a:r>
            <a:endParaRPr lang="en-US" sz="2000" b="1" dirty="0">
              <a:solidFill>
                <a:schemeClr val="accent4">
                  <a:lumMod val="50000"/>
                </a:schemeClr>
              </a:solidFill>
              <a:cs typeface="Arial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495800" y="4343400"/>
            <a:ext cx="3921369" cy="838200"/>
            <a:chOff x="4495800" y="4343400"/>
            <a:chExt cx="3921369" cy="838200"/>
          </a:xfrm>
        </p:grpSpPr>
        <p:sp>
          <p:nvSpPr>
            <p:cNvPr id="16" name="Rectangle 15"/>
            <p:cNvSpPr/>
            <p:nvPr/>
          </p:nvSpPr>
          <p:spPr>
            <a:xfrm>
              <a:off x="4495800" y="4552890"/>
              <a:ext cx="147264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  <a:cs typeface="Arial" pitchFamily="34" charset="0"/>
                </a:rPr>
                <a:t>Tekanan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  <a:cs typeface="Arial" pitchFamily="34" charset="0"/>
                </a:rPr>
                <a:t> gas</a:t>
              </a:r>
              <a:endParaRPr lang="en-US" sz="2000" b="1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endParaRPr>
            </a:p>
          </p:txBody>
        </p:sp>
        <p:pic>
          <p:nvPicPr>
            <p:cNvPr id="7178" name="Picture 10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6096000" y="4343400"/>
              <a:ext cx="2321169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5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65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3500"/>
                            </p:stCondLst>
                            <p:childTnLst>
                              <p:par>
                                <p:cTn id="46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7000"/>
                            </p:stCondLst>
                            <p:childTnLst>
                              <p:par>
                                <p:cTn id="51" presetID="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500"/>
                            </p:stCondLst>
                            <p:childTnLst>
                              <p:par>
                                <p:cTn id="56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249865"/>
            <a:ext cx="845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Energi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Kinetik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Rata-rata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Molekul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Gas</a:t>
            </a:r>
            <a:endParaRPr lang="en-US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065" y="914400"/>
            <a:ext cx="13716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0859" y="1719263"/>
            <a:ext cx="3036741" cy="79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2130" y="2506824"/>
            <a:ext cx="2057400" cy="769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2" name="Group 21"/>
          <p:cNvGrpSpPr/>
          <p:nvPr/>
        </p:nvGrpSpPr>
        <p:grpSpPr>
          <a:xfrm>
            <a:off x="4211978" y="1295400"/>
            <a:ext cx="3103222" cy="1371600"/>
            <a:chOff x="4211978" y="1295400"/>
            <a:chExt cx="3103222" cy="1371600"/>
          </a:xfrm>
        </p:grpSpPr>
        <p:sp>
          <p:nvSpPr>
            <p:cNvPr id="16" name="Rectangle 15"/>
            <p:cNvSpPr/>
            <p:nvPr/>
          </p:nvSpPr>
          <p:spPr>
            <a:xfrm>
              <a:off x="4211978" y="1295400"/>
              <a:ext cx="310322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  <a:cs typeface="Arial" pitchFamily="34" charset="0"/>
                </a:rPr>
                <a:t>Energi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  <a:cs typeface="Arial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  <a:cs typeface="Arial" pitchFamily="34" charset="0"/>
                </a:rPr>
                <a:t>kinetik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  <a:cs typeface="Arial" pitchFamily="34" charset="0"/>
                </a:rPr>
                <a:t> rata-rata</a:t>
              </a:r>
              <a:endParaRPr lang="en-US" sz="2400" b="1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endParaRPr>
            </a:p>
          </p:txBody>
        </p:sp>
        <p:pic>
          <p:nvPicPr>
            <p:cNvPr id="8198" name="Picture 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669178" y="1828800"/>
              <a:ext cx="2086948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9632" y="3352800"/>
            <a:ext cx="4152368" cy="322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Rectangle 20"/>
          <p:cNvSpPr/>
          <p:nvPr/>
        </p:nvSpPr>
        <p:spPr>
          <a:xfrm>
            <a:off x="4800600" y="3810000"/>
            <a:ext cx="38862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arenBoth"/>
            </a:pP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Suhu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gas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tidak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mengandung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besaran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N/V</a:t>
            </a:r>
          </a:p>
          <a:p>
            <a:pPr marL="342900" indent="-342900">
              <a:spcBef>
                <a:spcPct val="50000"/>
              </a:spcBef>
              <a:buFontTx/>
              <a:buAutoNum type="arabicParenBoth"/>
            </a:pP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Suhu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gas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hanya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berhubungan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dengan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gerak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molekul</a:t>
            </a:r>
            <a:endParaRPr lang="en-US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50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329625"/>
            <a:ext cx="845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Kelajuan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Efektif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Gas</a:t>
            </a:r>
            <a:endParaRPr lang="en-US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19200"/>
            <a:ext cx="3506396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1523999"/>
            <a:ext cx="4734426" cy="1681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3352800"/>
            <a:ext cx="3657600" cy="49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4967826"/>
            <a:ext cx="5867400" cy="4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43199" y="5495364"/>
            <a:ext cx="1905001" cy="829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8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5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133600"/>
            <a:ext cx="2514600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153544"/>
            <a:ext cx="3276600" cy="73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" name="Group 12"/>
          <p:cNvGrpSpPr/>
          <p:nvPr/>
        </p:nvGrpSpPr>
        <p:grpSpPr>
          <a:xfrm>
            <a:off x="1219200" y="4419600"/>
            <a:ext cx="5486400" cy="1464624"/>
            <a:chOff x="1219200" y="4419600"/>
            <a:chExt cx="5486400" cy="1464624"/>
          </a:xfrm>
        </p:grpSpPr>
        <p:sp>
          <p:nvSpPr>
            <p:cNvPr id="11" name="Rectangle 10"/>
            <p:cNvSpPr/>
            <p:nvPr/>
          </p:nvSpPr>
          <p:spPr>
            <a:xfrm>
              <a:off x="1219200" y="4810780"/>
              <a:ext cx="252396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Kelajuan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efektif</a:t>
              </a:r>
              <a:endParaRPr lang="en-US" sz="28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0244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86200" y="4419600"/>
              <a:ext cx="2819400" cy="1464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2" name="Round Single Corner Rectangle 11"/>
          <p:cNvSpPr/>
          <p:nvPr/>
        </p:nvSpPr>
        <p:spPr>
          <a:xfrm>
            <a:off x="762000" y="609600"/>
            <a:ext cx="7391400" cy="1066800"/>
          </a:xfrm>
          <a:prstGeom prst="round1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</a:rPr>
              <a:t>Hubungan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Kelajuan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Efektif</a:t>
            </a:r>
            <a:r>
              <a:rPr lang="en-US" sz="3600" b="1" dirty="0" smtClean="0">
                <a:solidFill>
                  <a:schemeClr val="bg1"/>
                </a:solidFill>
              </a:rPr>
              <a:t> Gas</a:t>
            </a:r>
          </a:p>
          <a:p>
            <a:pPr algn="ctr"/>
            <a:r>
              <a:rPr lang="en-US" sz="3600" b="1" dirty="0" err="1" smtClean="0">
                <a:solidFill>
                  <a:schemeClr val="bg1"/>
                </a:solidFill>
              </a:rPr>
              <a:t>dengan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Suhu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Mutlaknya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ingle Corner Rectangle 11"/>
          <p:cNvSpPr/>
          <p:nvPr/>
        </p:nvSpPr>
        <p:spPr>
          <a:xfrm>
            <a:off x="533400" y="457200"/>
            <a:ext cx="7696200" cy="762000"/>
          </a:xfrm>
          <a:prstGeom prst="round1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Perbandingan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Kelajuan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Efektif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Berbagai</a:t>
            </a:r>
            <a:r>
              <a:rPr lang="en-US" sz="3200" b="1" dirty="0" smtClean="0"/>
              <a:t> Gas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447800"/>
            <a:ext cx="4191000" cy="997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" name="Group 12"/>
          <p:cNvGrpSpPr/>
          <p:nvPr/>
        </p:nvGrpSpPr>
        <p:grpSpPr>
          <a:xfrm>
            <a:off x="576263" y="2466340"/>
            <a:ext cx="4833937" cy="1115060"/>
            <a:chOff x="609600" y="2438400"/>
            <a:chExt cx="4833937" cy="1115060"/>
          </a:xfrm>
        </p:grpSpPr>
        <p:sp>
          <p:nvSpPr>
            <p:cNvPr id="9" name="Rectangle 8"/>
            <p:cNvSpPr/>
            <p:nvPr/>
          </p:nvSpPr>
          <p:spPr>
            <a:xfrm>
              <a:off x="609600" y="2743200"/>
              <a:ext cx="252396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Kelajuan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efektif</a:t>
              </a:r>
              <a:endParaRPr lang="en-US" sz="28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1267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52800" y="2438400"/>
              <a:ext cx="2090737" cy="1115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4" name="Rectangle 13"/>
          <p:cNvSpPr/>
          <p:nvPr/>
        </p:nvSpPr>
        <p:spPr>
          <a:xfrm>
            <a:off x="533400" y="3733800"/>
            <a:ext cx="80010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Contoh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>
              <a:spcBef>
                <a:spcPts val="600"/>
              </a:spcBef>
            </a:pP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suatu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suhu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20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°C (T = 293 K)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kelajuan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efektif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gas nitrogen N</a:t>
            </a:r>
            <a:r>
              <a:rPr lang="en-US" sz="16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2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 (M = 28 kg/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kmol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)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adalah</a:t>
            </a:r>
            <a:endParaRPr lang="en-US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1" y="5334000"/>
            <a:ext cx="6858000" cy="90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ingle Corner Rectangle 11"/>
          <p:cNvSpPr/>
          <p:nvPr/>
        </p:nvSpPr>
        <p:spPr>
          <a:xfrm>
            <a:off x="533400" y="457200"/>
            <a:ext cx="7696200" cy="914400"/>
          </a:xfrm>
          <a:prstGeom prst="round1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Menghitung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Kelajuan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Efektif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dari</a:t>
            </a:r>
            <a:r>
              <a:rPr lang="en-US" sz="3200" b="1" dirty="0" smtClean="0"/>
              <a:t> </a:t>
            </a:r>
          </a:p>
          <a:p>
            <a:pPr algn="ctr"/>
            <a:r>
              <a:rPr lang="en-US" sz="3200" b="1" dirty="0" smtClean="0"/>
              <a:t>Data </a:t>
            </a:r>
            <a:r>
              <a:rPr lang="en-US" sz="3200" b="1" dirty="0" err="1" smtClean="0"/>
              <a:t>Tekanan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1524000"/>
            <a:ext cx="2040253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21665" y="2057399"/>
            <a:ext cx="1828800" cy="870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2971800"/>
            <a:ext cx="3429000" cy="222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00400" y="5441430"/>
            <a:ext cx="1828800" cy="959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9600" y="344269"/>
            <a:ext cx="7467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Persamaan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Keadaan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Gas Ideal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81000" y="1143000"/>
            <a:ext cx="4800600" cy="6096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bg1"/>
                </a:solidFill>
              </a:rPr>
              <a:t>Pengertian</a:t>
            </a:r>
            <a:r>
              <a:rPr lang="en-US" sz="2400" b="1" dirty="0" smtClean="0">
                <a:solidFill>
                  <a:schemeClr val="bg1"/>
                </a:solidFill>
              </a:rPr>
              <a:t> Mol </a:t>
            </a:r>
            <a:r>
              <a:rPr lang="en-US" sz="2400" b="1" dirty="0" err="1" smtClean="0">
                <a:solidFill>
                  <a:schemeClr val="bg1"/>
                </a:solidFill>
              </a:rPr>
              <a:t>dan</a:t>
            </a:r>
            <a:r>
              <a:rPr lang="en-US" sz="2400" b="1" dirty="0" smtClean="0">
                <a:solidFill>
                  <a:schemeClr val="bg1"/>
                </a:solidFill>
              </a:rPr>
              <a:t> Massa </a:t>
            </a:r>
            <a:r>
              <a:rPr lang="en-US" sz="2400" b="1" dirty="0" err="1" smtClean="0">
                <a:solidFill>
                  <a:schemeClr val="bg1"/>
                </a:solidFill>
              </a:rPr>
              <a:t>Molekul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905000"/>
            <a:ext cx="784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590800"/>
            <a:ext cx="6248400" cy="580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1905000" y="3276600"/>
            <a:ext cx="533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Massa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molekul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(M)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suatu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zat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adalah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massa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dalam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kilogram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dari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satu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kilomol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zat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09600" y="4343400"/>
            <a:ext cx="5486400" cy="960782"/>
            <a:chOff x="609600" y="4343400"/>
            <a:chExt cx="5486400" cy="960782"/>
          </a:xfrm>
        </p:grpSpPr>
        <p:sp>
          <p:nvSpPr>
            <p:cNvPr id="15" name="Rectangle 14"/>
            <p:cNvSpPr/>
            <p:nvPr/>
          </p:nvSpPr>
          <p:spPr>
            <a:xfrm>
              <a:off x="609600" y="4572000"/>
              <a:ext cx="376090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Massa </a:t>
              </a: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sebuah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 atom </a:t>
              </a: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atau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molekul</a:t>
              </a:r>
              <a:endParaRPr lang="en-US" sz="20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572000" y="4343400"/>
              <a:ext cx="1524000" cy="960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0" name="Group 19"/>
          <p:cNvGrpSpPr/>
          <p:nvPr/>
        </p:nvGrpSpPr>
        <p:grpSpPr>
          <a:xfrm>
            <a:off x="609600" y="5605130"/>
            <a:ext cx="6353175" cy="685800"/>
            <a:chOff x="609600" y="5605130"/>
            <a:chExt cx="6353175" cy="685800"/>
          </a:xfrm>
        </p:grpSpPr>
        <p:sp>
          <p:nvSpPr>
            <p:cNvPr id="17" name="Rectangle 16"/>
            <p:cNvSpPr/>
            <p:nvPr/>
          </p:nvSpPr>
          <p:spPr>
            <a:xfrm>
              <a:off x="609600" y="5772090"/>
              <a:ext cx="293105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Hubungan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massa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dan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 mol</a:t>
              </a:r>
              <a:endParaRPr lang="en-US" sz="20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733800" y="5605130"/>
              <a:ext cx="3228975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6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animBg="1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ingle Corner Rectangle 11"/>
          <p:cNvSpPr/>
          <p:nvPr/>
        </p:nvSpPr>
        <p:spPr>
          <a:xfrm>
            <a:off x="533400" y="457200"/>
            <a:ext cx="7696200" cy="685800"/>
          </a:xfrm>
          <a:prstGeom prst="round1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Teorema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Ekipartisi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Energi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185529"/>
            <a:ext cx="4339987" cy="73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981199"/>
            <a:ext cx="3611868" cy="6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2667000"/>
            <a:ext cx="4728411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4" name="Group 13"/>
          <p:cNvGrpSpPr/>
          <p:nvPr/>
        </p:nvGrpSpPr>
        <p:grpSpPr>
          <a:xfrm>
            <a:off x="710047" y="3448050"/>
            <a:ext cx="6833753" cy="819150"/>
            <a:chOff x="533400" y="3448050"/>
            <a:chExt cx="6833753" cy="819150"/>
          </a:xfrm>
        </p:grpSpPr>
        <p:sp>
          <p:nvSpPr>
            <p:cNvPr id="10" name="Rectangle 9"/>
            <p:cNvSpPr/>
            <p:nvPr/>
          </p:nvSpPr>
          <p:spPr>
            <a:xfrm>
              <a:off x="533400" y="3576935"/>
              <a:ext cx="362913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Energi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kinetik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monoatomik</a:t>
              </a:r>
              <a:endParaRPr lang="en-US" sz="24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3317" name="Picture 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220873" y="3448050"/>
              <a:ext cx="3146280" cy="819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3" name="Rectangle 12"/>
          <p:cNvSpPr/>
          <p:nvPr/>
        </p:nvSpPr>
        <p:spPr>
          <a:xfrm>
            <a:off x="762000" y="4362271"/>
            <a:ext cx="75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Untuk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suatu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sistem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molekul-molekul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gas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suhu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mutlak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T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dengan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tiap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molekul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memiliki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f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derajat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kebebasan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, rata-rata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energi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kinetik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per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molekul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Ek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adalah</a:t>
            </a:r>
            <a:endParaRPr lang="en-US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43200" y="5655635"/>
            <a:ext cx="32004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35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90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3000"/>
                            </p:stCondLst>
                            <p:childTnLst>
                              <p:par>
                                <p:cTn id="36" presetID="1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ingle Corner Rectangle 11"/>
          <p:cNvSpPr/>
          <p:nvPr/>
        </p:nvSpPr>
        <p:spPr>
          <a:xfrm>
            <a:off x="533400" y="381000"/>
            <a:ext cx="7696200" cy="685800"/>
          </a:xfrm>
          <a:prstGeom prst="round1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cs typeface="Arial" pitchFamily="34" charset="0"/>
              </a:rPr>
              <a:t>Derajat</a:t>
            </a:r>
            <a:r>
              <a:rPr lang="en-US" sz="3200" b="1" dirty="0" smtClean="0">
                <a:cs typeface="Arial" pitchFamily="34" charset="0"/>
              </a:rPr>
              <a:t> </a:t>
            </a:r>
            <a:r>
              <a:rPr lang="en-US" sz="3200" b="1" dirty="0" err="1" smtClean="0">
                <a:cs typeface="Arial" pitchFamily="34" charset="0"/>
              </a:rPr>
              <a:t>Kebebasan</a:t>
            </a:r>
            <a:r>
              <a:rPr lang="en-US" sz="3200" b="1" dirty="0" smtClean="0">
                <a:cs typeface="Arial" pitchFamily="34" charset="0"/>
              </a:rPr>
              <a:t> </a:t>
            </a:r>
            <a:r>
              <a:rPr lang="en-US" sz="3200" b="1" dirty="0" err="1" smtClean="0">
                <a:cs typeface="Arial" pitchFamily="34" charset="0"/>
              </a:rPr>
              <a:t>Molekul</a:t>
            </a:r>
            <a:r>
              <a:rPr lang="en-US" sz="3200" b="1" dirty="0" smtClean="0">
                <a:cs typeface="Arial" pitchFamily="34" charset="0"/>
              </a:rPr>
              <a:t> Gas </a:t>
            </a:r>
            <a:r>
              <a:rPr lang="en-US" sz="3200" b="1" dirty="0" err="1" smtClean="0">
                <a:cs typeface="Arial" pitchFamily="34" charset="0"/>
              </a:rPr>
              <a:t>Diatomik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2135" y="1109329"/>
            <a:ext cx="8109836" cy="3331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4" name="Group 13"/>
          <p:cNvGrpSpPr/>
          <p:nvPr/>
        </p:nvGrpSpPr>
        <p:grpSpPr>
          <a:xfrm>
            <a:off x="740735" y="4525992"/>
            <a:ext cx="5181600" cy="579408"/>
            <a:chOff x="762000" y="4445030"/>
            <a:chExt cx="5181600" cy="579408"/>
          </a:xfrm>
        </p:grpSpPr>
        <p:sp>
          <p:nvSpPr>
            <p:cNvPr id="10" name="Rectangle 9"/>
            <p:cNvSpPr/>
            <p:nvPr/>
          </p:nvSpPr>
          <p:spPr>
            <a:xfrm>
              <a:off x="762000" y="4495800"/>
              <a:ext cx="303846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Energi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kinetik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 gas </a:t>
              </a: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diatomik</a:t>
              </a:r>
              <a:endParaRPr lang="en-US" sz="20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4339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62400" y="4445030"/>
              <a:ext cx="1981200" cy="579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5" name="Rectangle 14"/>
          <p:cNvSpPr/>
          <p:nvPr/>
        </p:nvSpPr>
        <p:spPr>
          <a:xfrm>
            <a:off x="685800" y="5308937"/>
            <a:ext cx="7924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Gas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diatomik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dapat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memiliki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sampai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tujuh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derajat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kebebasan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</a:p>
          <a:p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Gas yang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memiliki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lebih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dari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dua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atom (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poliatomik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)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memiliki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derajat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kebebasan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lebih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banyak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getarannya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juga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lebih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kompleks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ingle Corner Rectangle 11"/>
          <p:cNvSpPr/>
          <p:nvPr/>
        </p:nvSpPr>
        <p:spPr>
          <a:xfrm>
            <a:off x="533400" y="381000"/>
            <a:ext cx="7696200" cy="685800"/>
          </a:xfrm>
          <a:prstGeom prst="round1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Energi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Dalam</a:t>
            </a:r>
            <a:r>
              <a:rPr lang="en-US" sz="3200" b="1" dirty="0" smtClean="0"/>
              <a:t> Gas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1219200"/>
            <a:ext cx="7772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Energi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dalam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suatu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gas ideal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didefinisikan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sebagai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jumlah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energi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kinetik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seluruh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molekul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gas yang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terdapat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di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dalam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wadah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</a:rPr>
              <a:t>tertutup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2819400"/>
            <a:ext cx="47352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" name="Group 12"/>
          <p:cNvGrpSpPr/>
          <p:nvPr/>
        </p:nvGrpSpPr>
        <p:grpSpPr>
          <a:xfrm>
            <a:off x="457200" y="4038601"/>
            <a:ext cx="7843284" cy="762000"/>
            <a:chOff x="457200" y="4038601"/>
            <a:chExt cx="7843284" cy="762000"/>
          </a:xfrm>
        </p:grpSpPr>
        <p:sp>
          <p:nvSpPr>
            <p:cNvPr id="10" name="Rectangle 9"/>
            <p:cNvSpPr/>
            <p:nvPr/>
          </p:nvSpPr>
          <p:spPr>
            <a:xfrm>
              <a:off x="457200" y="4191000"/>
              <a:ext cx="312611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 smtClean="0">
                  <a:solidFill>
                    <a:schemeClr val="accent4">
                      <a:lumMod val="50000"/>
                    </a:schemeClr>
                  </a:solidFill>
                </a:rPr>
                <a:t>Untuk</a:t>
              </a:r>
              <a:r>
                <a:rPr lang="en-US" sz="2400" dirty="0" smtClean="0">
                  <a:solidFill>
                    <a:schemeClr val="accent4">
                      <a:lumMod val="50000"/>
                    </a:schemeClr>
                  </a:solidFill>
                </a:rPr>
                <a:t> gas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monoatomik</a:t>
              </a:r>
              <a:endParaRPr lang="en-US" sz="24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5363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57600" y="4038601"/>
              <a:ext cx="4642884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4" name="Group 13"/>
          <p:cNvGrpSpPr/>
          <p:nvPr/>
        </p:nvGrpSpPr>
        <p:grpSpPr>
          <a:xfrm>
            <a:off x="457200" y="5181600"/>
            <a:ext cx="8143540" cy="814387"/>
            <a:chOff x="457200" y="5181600"/>
            <a:chExt cx="8143540" cy="814387"/>
          </a:xfrm>
        </p:grpSpPr>
        <p:sp>
          <p:nvSpPr>
            <p:cNvPr id="11" name="Rectangle 10"/>
            <p:cNvSpPr/>
            <p:nvPr/>
          </p:nvSpPr>
          <p:spPr>
            <a:xfrm>
              <a:off x="457200" y="5405735"/>
              <a:ext cx="262116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 smtClean="0">
                  <a:solidFill>
                    <a:schemeClr val="accent4">
                      <a:lumMod val="50000"/>
                    </a:schemeClr>
                  </a:solidFill>
                </a:rPr>
                <a:t>Untuk</a:t>
              </a:r>
              <a:r>
                <a:rPr lang="en-US" sz="2400" dirty="0" smtClean="0">
                  <a:solidFill>
                    <a:schemeClr val="accent4">
                      <a:lumMod val="50000"/>
                    </a:schemeClr>
                  </a:solidFill>
                </a:rPr>
                <a:t> gas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diatomik</a:t>
              </a:r>
              <a:endParaRPr lang="en-US" sz="24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5364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657600" y="5181600"/>
              <a:ext cx="4943140" cy="814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5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14400" y="420469"/>
            <a:ext cx="72362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Penurunan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Persamaan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Keadaan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Gas Ideal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143000"/>
            <a:ext cx="2362200" cy="4735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ounded Rectangle 8"/>
          <p:cNvSpPr/>
          <p:nvPr/>
        </p:nvSpPr>
        <p:spPr>
          <a:xfrm>
            <a:off x="1926265" y="1066800"/>
            <a:ext cx="6934200" cy="9144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suhu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berada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bejana</a:t>
            </a:r>
            <a:r>
              <a:rPr lang="en-US" sz="2000" dirty="0" smtClean="0"/>
              <a:t> </a:t>
            </a:r>
            <a:r>
              <a:rPr lang="en-US" sz="2000" dirty="0" err="1" smtClean="0"/>
              <a:t>tertutup</a:t>
            </a:r>
            <a:r>
              <a:rPr lang="en-US" sz="2000" dirty="0" smtClean="0"/>
              <a:t> (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bocor</a:t>
            </a:r>
            <a:r>
              <a:rPr lang="en-US" sz="2000" dirty="0" smtClean="0"/>
              <a:t>) </a:t>
            </a:r>
            <a:r>
              <a:rPr lang="en-US" sz="2000" dirty="0" err="1" smtClean="0"/>
              <a:t>dijaga</a:t>
            </a:r>
            <a:r>
              <a:rPr lang="en-US" sz="2000" dirty="0" smtClean="0"/>
              <a:t> </a:t>
            </a:r>
            <a:r>
              <a:rPr lang="en-US" sz="2000" dirty="0" err="1" smtClean="0"/>
              <a:t>tetap</a:t>
            </a:r>
            <a:r>
              <a:rPr lang="en-US" sz="2000" dirty="0" smtClean="0"/>
              <a:t>, </a:t>
            </a:r>
            <a:r>
              <a:rPr lang="en-US" sz="2000" dirty="0" err="1" smtClean="0"/>
              <a:t>tekanan</a:t>
            </a:r>
            <a:r>
              <a:rPr lang="en-US" sz="2000" dirty="0" smtClean="0"/>
              <a:t> gas </a:t>
            </a:r>
            <a:r>
              <a:rPr lang="en-US" sz="2000" dirty="0" err="1" smtClean="0"/>
              <a:t>berbanding</a:t>
            </a:r>
            <a:r>
              <a:rPr lang="en-US" sz="2000" dirty="0" smtClean="0"/>
              <a:t> </a:t>
            </a:r>
            <a:r>
              <a:rPr lang="en-US" sz="2000" dirty="0" err="1" smtClean="0"/>
              <a:t>terbalik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volumnya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2688265" y="2353340"/>
            <a:ext cx="16035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Hukum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Boyle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64665" y="2124740"/>
            <a:ext cx="1614487" cy="768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ounded Rectangle 10"/>
          <p:cNvSpPr/>
          <p:nvPr/>
        </p:nvSpPr>
        <p:spPr>
          <a:xfrm>
            <a:off x="2764465" y="3124200"/>
            <a:ext cx="5943600" cy="9144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tekanan</a:t>
            </a:r>
            <a:r>
              <a:rPr lang="en-US" sz="2000" dirty="0" smtClean="0"/>
              <a:t> gas yang </a:t>
            </a:r>
            <a:r>
              <a:rPr lang="en-US" sz="2000" dirty="0" err="1" smtClean="0"/>
              <a:t>berada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bejana</a:t>
            </a:r>
            <a:r>
              <a:rPr lang="en-US" sz="2000" dirty="0" smtClean="0"/>
              <a:t> </a:t>
            </a:r>
            <a:r>
              <a:rPr lang="en-US" sz="2000" dirty="0" err="1" smtClean="0"/>
              <a:t>tertutup</a:t>
            </a:r>
            <a:r>
              <a:rPr lang="en-US" sz="2000" dirty="0" smtClean="0"/>
              <a:t> (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bocor</a:t>
            </a:r>
            <a:r>
              <a:rPr lang="en-US" sz="2000" dirty="0" smtClean="0"/>
              <a:t>) </a:t>
            </a:r>
            <a:r>
              <a:rPr lang="en-US" sz="2000" dirty="0" err="1" smtClean="0"/>
              <a:t>diajaga</a:t>
            </a:r>
            <a:r>
              <a:rPr lang="en-US" sz="2000" dirty="0" smtClean="0"/>
              <a:t> </a:t>
            </a:r>
            <a:r>
              <a:rPr lang="en-US" sz="2000" dirty="0" err="1" smtClean="0"/>
              <a:t>tetap</a:t>
            </a:r>
            <a:r>
              <a:rPr lang="en-US" sz="2000" dirty="0" smtClean="0"/>
              <a:t>, </a:t>
            </a:r>
            <a:r>
              <a:rPr lang="en-US" sz="2000" dirty="0" err="1" smtClean="0"/>
              <a:t>volum</a:t>
            </a:r>
            <a:r>
              <a:rPr lang="en-US" sz="2000" dirty="0" smtClean="0"/>
              <a:t> gas </a:t>
            </a:r>
            <a:r>
              <a:rPr lang="en-US" sz="2000" dirty="0" err="1" smtClean="0"/>
              <a:t>sebanding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suhu</a:t>
            </a:r>
            <a:r>
              <a:rPr lang="en-US" sz="2000" dirty="0" smtClean="0"/>
              <a:t> </a:t>
            </a:r>
            <a:r>
              <a:rPr lang="en-US" sz="2000" dirty="0" err="1" smtClean="0"/>
              <a:t>mutlaknya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2840665" y="4169735"/>
            <a:ext cx="22893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Hukum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Charles-Gay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Lussac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42930" y="4953000"/>
            <a:ext cx="1524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5583865" y="4419600"/>
            <a:ext cx="32458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Persamaan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Boyle-Gay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Lussac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93465" y="4953000"/>
            <a:ext cx="2057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81000" y="381000"/>
            <a:ext cx="45556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Persamaan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keadaan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gas ideal</a:t>
            </a: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" y="2057400"/>
            <a:ext cx="449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Massa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jenis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gas, </a:t>
            </a:r>
            <a:r>
              <a:rPr lang="el-GR" sz="2800" b="1" dirty="0" smtClean="0">
                <a:solidFill>
                  <a:schemeClr val="accent4">
                    <a:lumMod val="50000"/>
                  </a:schemeClr>
                </a:solidFill>
              </a:rPr>
              <a:t>ρ</a:t>
            </a: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1000" y="4114800"/>
            <a:ext cx="45556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Persamaan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keadaan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gas ideal</a:t>
            </a: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066800"/>
            <a:ext cx="1905000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199" y="1045535"/>
            <a:ext cx="4518991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2667000"/>
            <a:ext cx="2209800" cy="100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2645735"/>
            <a:ext cx="3124200" cy="1032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48400" y="2743200"/>
            <a:ext cx="2201334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29200" y="3886200"/>
            <a:ext cx="2043112" cy="8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381000" y="4876800"/>
            <a:ext cx="30587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Tetapan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Boltzmann</a:t>
            </a: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12135" y="5486399"/>
            <a:ext cx="7239000" cy="1000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5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4000"/>
                            </p:stCondLst>
                            <p:childTnLst>
                              <p:par>
                                <p:cTn id="31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000"/>
                            </p:stCondLst>
                            <p:childTnLst>
                              <p:par>
                                <p:cTn id="4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2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6000"/>
                            </p:stCondLst>
                            <p:childTnLst>
                              <p:par>
                                <p:cTn id="4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6781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981200"/>
            <a:ext cx="5638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533400"/>
            <a:ext cx="6477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752600"/>
            <a:ext cx="6858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0"/>
            <a:ext cx="6858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981200"/>
            <a:ext cx="5715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6553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752600"/>
            <a:ext cx="4876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2590800"/>
            <a:ext cx="5562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2264</TotalTime>
  <Words>362</Words>
  <Application>Microsoft Office PowerPoint</Application>
  <PresentationFormat>On-screen Show (4:3)</PresentationFormat>
  <Paragraphs>56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aprizal</cp:lastModifiedBy>
  <cp:revision>387</cp:revision>
  <dcterms:created xsi:type="dcterms:W3CDTF">2012-01-30T07:22:06Z</dcterms:created>
  <dcterms:modified xsi:type="dcterms:W3CDTF">2021-05-21T03:56:25Z</dcterms:modified>
</cp:coreProperties>
</file>