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3" r:id="rId3"/>
    <p:sldId id="287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08" r:id="rId22"/>
    <p:sldId id="309" r:id="rId23"/>
    <p:sldId id="31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5501" autoAdjust="0"/>
    <p:restoredTop sz="94660"/>
  </p:normalViewPr>
  <p:slideViewPr>
    <p:cSldViewPr>
      <p:cViewPr varScale="1">
        <p:scale>
          <a:sx n="45" d="100"/>
          <a:sy n="45" d="100"/>
        </p:scale>
        <p:origin x="-8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575077" y="110292"/>
            <a:ext cx="492723" cy="365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ound Single Corner Rectangle 10"/>
          <p:cNvSpPr/>
          <p:nvPr userDrawn="1"/>
        </p:nvSpPr>
        <p:spPr>
          <a:xfrm>
            <a:off x="228600" y="228600"/>
            <a:ext cx="8686800" cy="6400800"/>
          </a:xfrm>
          <a:prstGeom prst="round1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-1"/>
            <a:ext cx="9144000" cy="6858001"/>
            <a:chOff x="0" y="-1"/>
            <a:chExt cx="9144000" cy="6858001"/>
          </a:xfrm>
        </p:grpSpPr>
        <p:sp>
          <p:nvSpPr>
            <p:cNvPr id="12" name="Rectangle 11"/>
            <p:cNvSpPr/>
            <p:nvPr/>
          </p:nvSpPr>
          <p:spPr>
            <a:xfrm>
              <a:off x="4419600" y="0"/>
              <a:ext cx="47244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"/>
              <a:ext cx="4419600" cy="6843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7" name="Rectangle 16"/>
            <p:cNvSpPr/>
            <p:nvPr/>
          </p:nvSpPr>
          <p:spPr>
            <a:xfrm>
              <a:off x="4343400" y="664535"/>
              <a:ext cx="4572000" cy="301621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	</a:t>
              </a:r>
              <a:r>
                <a:rPr lang="en-US" sz="2000" dirty="0" err="1" smtClean="0">
                  <a:solidFill>
                    <a:schemeClr val="accent4">
                      <a:lumMod val="50000"/>
                    </a:schemeClr>
                  </a:solidFill>
                </a:rPr>
                <a:t>Kemampuan</a:t>
              </a:r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dirty="0" err="1" smtClean="0">
                  <a:solidFill>
                    <a:schemeClr val="accent4">
                      <a:lumMod val="50000"/>
                    </a:schemeClr>
                  </a:solidFill>
                </a:rPr>
                <a:t>dasaryang</a:t>
              </a:r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dirty="0" err="1" smtClean="0">
                  <a:solidFill>
                    <a:schemeClr val="accent4">
                      <a:lumMod val="50000"/>
                    </a:schemeClr>
                  </a:solidFill>
                </a:rPr>
                <a:t>akan</a:t>
              </a:r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dirty="0" err="1" smtClean="0">
                  <a:solidFill>
                    <a:schemeClr val="accent4">
                      <a:lumMod val="50000"/>
                    </a:schemeClr>
                  </a:solidFill>
                </a:rPr>
                <a:t>anda</a:t>
              </a:r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dirty="0" err="1" smtClean="0">
                  <a:solidFill>
                    <a:schemeClr val="accent4">
                      <a:lumMod val="50000"/>
                    </a:schemeClr>
                  </a:solidFill>
                </a:rPr>
                <a:t>miliki</a:t>
              </a:r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dirty="0" err="1" smtClean="0">
                  <a:solidFill>
                    <a:schemeClr val="accent4">
                      <a:lumMod val="50000"/>
                    </a:schemeClr>
                  </a:solidFill>
                </a:rPr>
                <a:t>setelah</a:t>
              </a:r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dirty="0" err="1" smtClean="0">
                  <a:solidFill>
                    <a:schemeClr val="accent4">
                      <a:lumMod val="50000"/>
                    </a:schemeClr>
                  </a:solidFill>
                </a:rPr>
                <a:t>mempelajari</a:t>
              </a:r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dirty="0" err="1" smtClean="0">
                  <a:solidFill>
                    <a:schemeClr val="accent4">
                      <a:lumMod val="50000"/>
                    </a:schemeClr>
                  </a:solidFill>
                </a:rPr>
                <a:t>bab</a:t>
              </a:r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dirty="0" err="1" smtClean="0">
                  <a:solidFill>
                    <a:schemeClr val="accent4">
                      <a:lumMod val="50000"/>
                    </a:schemeClr>
                  </a:solidFill>
                </a:rPr>
                <a:t>ini</a:t>
              </a:r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dirty="0" err="1" smtClean="0">
                  <a:solidFill>
                    <a:schemeClr val="accent4">
                      <a:lumMod val="50000"/>
                    </a:schemeClr>
                  </a:solidFill>
                </a:rPr>
                <a:t>adalah</a:t>
              </a:r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dirty="0" err="1" smtClean="0">
                  <a:solidFill>
                    <a:schemeClr val="accent4">
                      <a:lumMod val="50000"/>
                    </a:schemeClr>
                  </a:solidFill>
                </a:rPr>
                <a:t>sebagai</a:t>
              </a:r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dirty="0" err="1" smtClean="0">
                  <a:solidFill>
                    <a:schemeClr val="accent4">
                      <a:lumMod val="50000"/>
                    </a:schemeClr>
                  </a:solidFill>
                </a:rPr>
                <a:t>berikut</a:t>
              </a:r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.</a:t>
              </a:r>
            </a:p>
            <a:p>
              <a:pPr marL="800100" lvl="1" indent="-342900">
                <a:spcBef>
                  <a:spcPct val="50000"/>
                </a:spcBef>
                <a:buFontTx/>
                <a:buChar char="•"/>
              </a:pPr>
              <a:r>
                <a:rPr lang="en-US" sz="2000" dirty="0" err="1" smtClean="0">
                  <a:solidFill>
                    <a:schemeClr val="accent4">
                      <a:lumMod val="50000"/>
                    </a:schemeClr>
                  </a:solidFill>
                </a:rPr>
                <a:t>Dapat</a:t>
              </a:r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dirty="0" err="1" smtClean="0">
                  <a:solidFill>
                    <a:schemeClr val="accent4">
                      <a:lumMod val="50000"/>
                    </a:schemeClr>
                  </a:solidFill>
                </a:rPr>
                <a:t>memformulasikan</a:t>
              </a:r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dirty="0" err="1" smtClean="0">
                  <a:solidFill>
                    <a:schemeClr val="accent4">
                      <a:lumMod val="50000"/>
                    </a:schemeClr>
                  </a:solidFill>
                </a:rPr>
                <a:t>hubungan</a:t>
              </a:r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dirty="0" err="1" smtClean="0">
                  <a:solidFill>
                    <a:schemeClr val="accent4">
                      <a:lumMod val="50000"/>
                    </a:schemeClr>
                  </a:solidFill>
                </a:rPr>
                <a:t>antara</a:t>
              </a:r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dirty="0" err="1" smtClean="0">
                  <a:solidFill>
                    <a:schemeClr val="accent4">
                      <a:lumMod val="50000"/>
                    </a:schemeClr>
                  </a:solidFill>
                </a:rPr>
                <a:t>konsep</a:t>
              </a:r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 torsi, momentum </a:t>
              </a:r>
              <a:r>
                <a:rPr lang="en-US" sz="2000" dirty="0" err="1" smtClean="0">
                  <a:solidFill>
                    <a:schemeClr val="accent4">
                      <a:lumMod val="50000"/>
                    </a:schemeClr>
                  </a:solidFill>
                </a:rPr>
                <a:t>sudut</a:t>
              </a:r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, </a:t>
              </a:r>
              <a:r>
                <a:rPr lang="en-US" sz="2000" dirty="0" err="1" smtClean="0">
                  <a:solidFill>
                    <a:schemeClr val="accent4">
                      <a:lumMod val="50000"/>
                    </a:schemeClr>
                  </a:solidFill>
                </a:rPr>
                <a:t>dan</a:t>
              </a:r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dirty="0" err="1" smtClean="0">
                  <a:solidFill>
                    <a:schemeClr val="accent4">
                      <a:lumMod val="50000"/>
                    </a:schemeClr>
                  </a:solidFill>
                </a:rPr>
                <a:t>momen</a:t>
              </a:r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dirty="0" err="1" smtClean="0">
                  <a:solidFill>
                    <a:schemeClr val="accent4">
                      <a:lumMod val="50000"/>
                    </a:schemeClr>
                  </a:solidFill>
                </a:rPr>
                <a:t>inersia</a:t>
              </a:r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dirty="0" err="1" smtClean="0">
                  <a:solidFill>
                    <a:schemeClr val="accent4">
                      <a:lumMod val="50000"/>
                    </a:schemeClr>
                  </a:solidFill>
                </a:rPr>
                <a:t>berdasarkan</a:t>
              </a:r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dirty="0" err="1" smtClean="0">
                  <a:solidFill>
                    <a:schemeClr val="accent4">
                      <a:lumMod val="50000"/>
                    </a:schemeClr>
                  </a:solidFill>
                </a:rPr>
                <a:t>hukum</a:t>
              </a:r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 II Newton </a:t>
              </a:r>
              <a:r>
                <a:rPr lang="en-US" sz="2000" dirty="0" err="1" smtClean="0">
                  <a:solidFill>
                    <a:schemeClr val="accent4">
                      <a:lumMod val="50000"/>
                    </a:schemeClr>
                  </a:solidFill>
                </a:rPr>
                <a:t>serta</a:t>
              </a:r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dirty="0" err="1" smtClean="0">
                  <a:solidFill>
                    <a:schemeClr val="accent4">
                      <a:lumMod val="50000"/>
                    </a:schemeClr>
                  </a:solidFill>
                </a:rPr>
                <a:t>penerapannya</a:t>
              </a:r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dirty="0" err="1" smtClean="0">
                  <a:solidFill>
                    <a:schemeClr val="accent4">
                      <a:lumMod val="50000"/>
                    </a:schemeClr>
                  </a:solidFill>
                </a:rPr>
                <a:t>dalam</a:t>
              </a:r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dirty="0" err="1" smtClean="0">
                  <a:solidFill>
                    <a:schemeClr val="accent4">
                      <a:lumMod val="50000"/>
                    </a:schemeClr>
                  </a:solidFill>
                </a:rPr>
                <a:t>masalah</a:t>
              </a:r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dirty="0" err="1" smtClean="0">
                  <a:solidFill>
                    <a:schemeClr val="accent4">
                      <a:lumMod val="50000"/>
                    </a:schemeClr>
                  </a:solidFill>
                </a:rPr>
                <a:t>benda</a:t>
              </a:r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dirty="0" err="1" smtClean="0">
                  <a:solidFill>
                    <a:schemeClr val="accent4">
                      <a:lumMod val="50000"/>
                    </a:schemeClr>
                  </a:solidFill>
                </a:rPr>
                <a:t>tegar</a:t>
              </a:r>
              <a:r>
                <a:rPr lang="en-US" sz="2000" dirty="0" smtClean="0">
                  <a:solidFill>
                    <a:schemeClr val="accent4">
                      <a:lumMod val="50000"/>
                    </a:schemeClr>
                  </a:solidFill>
                </a:rPr>
                <a:t>.</a:t>
              </a:r>
              <a:endParaRPr lang="en-US" sz="20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766930" y="4164449"/>
              <a:ext cx="3505200" cy="11695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spcBef>
                  <a:spcPts val="600"/>
                </a:spcBef>
                <a:buFontTx/>
                <a:buAutoNum type="alphaUcPeriod"/>
              </a:pPr>
              <a:r>
                <a:rPr lang="en-US" sz="2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Dinamika</a:t>
              </a:r>
              <a:r>
                <a:rPr lang="en-US" sz="20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Rotasi</a:t>
              </a:r>
              <a:endParaRPr lang="en-US" sz="2000" b="1" dirty="0" smtClean="0">
                <a:solidFill>
                  <a:schemeClr val="accent4">
                    <a:lumMod val="50000"/>
                  </a:schemeClr>
                </a:solidFill>
              </a:endParaRPr>
            </a:p>
            <a:p>
              <a:pPr marL="342900" indent="-342900">
                <a:spcBef>
                  <a:spcPts val="600"/>
                </a:spcBef>
                <a:buFontTx/>
                <a:buAutoNum type="alphaUcPeriod"/>
              </a:pPr>
              <a:r>
                <a:rPr lang="en-US" sz="2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Keseimbangan</a:t>
              </a:r>
              <a:r>
                <a:rPr lang="en-US" sz="2000" b="1" dirty="0" smtClean="0">
                  <a:solidFill>
                    <a:schemeClr val="accent4">
                      <a:lumMod val="50000"/>
                    </a:schemeClr>
                  </a:solidFill>
                </a:rPr>
                <a:t> Benda </a:t>
              </a:r>
              <a:r>
                <a:rPr lang="en-US" sz="2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Tegar</a:t>
              </a:r>
              <a:endParaRPr lang="en-US" sz="2000" b="1" dirty="0" smtClean="0">
                <a:solidFill>
                  <a:schemeClr val="accent4">
                    <a:lumMod val="50000"/>
                  </a:schemeClr>
                </a:solidFill>
              </a:endParaRPr>
            </a:p>
            <a:p>
              <a:pPr marL="342900" indent="-342900">
                <a:spcBef>
                  <a:spcPts val="600"/>
                </a:spcBef>
                <a:buFontTx/>
                <a:buAutoNum type="alphaUcPeriod"/>
              </a:pPr>
              <a:r>
                <a:rPr lang="en-US" sz="2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Titik</a:t>
              </a:r>
              <a:r>
                <a:rPr lang="en-US" sz="20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Berat</a:t>
              </a:r>
              <a:endParaRPr lang="en-US" sz="20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2994285"/>
            <a:ext cx="2819400" cy="3558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ounded Rectangle 7"/>
          <p:cNvSpPr/>
          <p:nvPr/>
        </p:nvSpPr>
        <p:spPr>
          <a:xfrm>
            <a:off x="381000" y="533400"/>
            <a:ext cx="8153400" cy="1066800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sz="3200" b="1" dirty="0" err="1" smtClean="0"/>
              <a:t>Pemecahan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Masalah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Dinamika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Rotasi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dengan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Hukum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Kekekalan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Energi</a:t>
            </a:r>
            <a:endParaRPr lang="en-US" sz="3200" b="1" dirty="0"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8706" y="1838980"/>
            <a:ext cx="33212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Energi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Kinetik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Rotasi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en-US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38587" y="1752600"/>
            <a:ext cx="2386013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488707" y="2971800"/>
            <a:ext cx="33212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Energi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Kinetik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Benda yang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Menggelinding</a:t>
            </a:r>
            <a:endParaRPr lang="en-US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4078307"/>
            <a:ext cx="4932734" cy="717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5" presetClass="entr" presetSubtype="5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3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81000" y="716419"/>
            <a:ext cx="8153400" cy="685800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sz="3200" b="1" dirty="0" err="1" smtClean="0"/>
              <a:t>Hukum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Kekekalan</a:t>
            </a:r>
            <a:r>
              <a:rPr lang="en-US" sz="3200" b="1" dirty="0" smtClean="0"/>
              <a:t> Momentum </a:t>
            </a:r>
            <a:r>
              <a:rPr lang="en-US" sz="3200" b="1" dirty="0" err="1" smtClean="0"/>
              <a:t>Sudut</a:t>
            </a:r>
            <a:endParaRPr lang="en-US" sz="3200" b="1" dirty="0"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1554619"/>
            <a:ext cx="48689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Apakah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Momentum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Sudut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Itu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?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1" y="2121689"/>
            <a:ext cx="86552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700" dirty="0" smtClean="0"/>
              <a:t>Analog </a:t>
            </a:r>
            <a:r>
              <a:rPr lang="en-US" sz="2700" dirty="0" err="1" smtClean="0"/>
              <a:t>dengan</a:t>
            </a:r>
            <a:r>
              <a:rPr lang="en-US" sz="2700" dirty="0" smtClean="0"/>
              <a:t> momentum linear </a:t>
            </a:r>
            <a:r>
              <a:rPr lang="en-US" sz="2700" dirty="0" err="1" smtClean="0"/>
              <a:t>adalah</a:t>
            </a:r>
            <a:r>
              <a:rPr lang="en-US" sz="2700" dirty="0" smtClean="0"/>
              <a:t> momentum </a:t>
            </a:r>
            <a:r>
              <a:rPr lang="en-US" sz="2700" dirty="0" err="1" smtClean="0"/>
              <a:t>sudut</a:t>
            </a:r>
            <a:r>
              <a:rPr lang="en-US" sz="2700" dirty="0" smtClean="0"/>
              <a:t>.</a:t>
            </a:r>
            <a:endParaRPr lang="en-US" sz="27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3276600"/>
            <a:ext cx="1752600" cy="716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2621419"/>
            <a:ext cx="3429000" cy="3474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3420" y="4450219"/>
            <a:ext cx="5026780" cy="807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500"/>
                            </p:stCondLst>
                            <p:childTnLst>
                              <p:par>
                                <p:cTn id="31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81000" y="609600"/>
            <a:ext cx="8153400" cy="685800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sz="3200" b="1" dirty="0" err="1" smtClean="0"/>
              <a:t>Kaitan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antara</a:t>
            </a:r>
            <a:r>
              <a:rPr lang="en-US" sz="3200" b="1" dirty="0" smtClean="0"/>
              <a:t> Momentum </a:t>
            </a:r>
            <a:r>
              <a:rPr lang="en-US" sz="3200" b="1" dirty="0" err="1" smtClean="0"/>
              <a:t>Sudut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dengan</a:t>
            </a:r>
            <a:r>
              <a:rPr lang="en-US" sz="3200" b="1" dirty="0" smtClean="0"/>
              <a:t> Torsi</a:t>
            </a:r>
            <a:endParaRPr lang="en-US" sz="3200" b="1" dirty="0">
              <a:cs typeface="Arial" pitchFamily="34" charset="0"/>
            </a:endParaRP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1547808"/>
            <a:ext cx="2209800" cy="856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2417110"/>
            <a:ext cx="1828800" cy="853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26735" y="3215896"/>
            <a:ext cx="2133600" cy="1030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00400" y="4169709"/>
            <a:ext cx="1676400" cy="1000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4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24200" y="5160309"/>
            <a:ext cx="1600200" cy="1011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9" presetID="1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0"/>
                            </p:stCondLst>
                            <p:childTnLst>
                              <p:par>
                                <p:cTn id="23" presetID="1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3500"/>
                            </p:stCondLst>
                            <p:childTnLst>
                              <p:par>
                                <p:cTn id="27" presetID="1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81000" y="457200"/>
            <a:ext cx="7772400" cy="914400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sz="3200" b="1" dirty="0" err="1" smtClean="0"/>
              <a:t>Formulasi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Hukum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Kekekalan</a:t>
            </a:r>
            <a:r>
              <a:rPr lang="en-US" sz="3200" b="1" dirty="0" smtClean="0"/>
              <a:t> Momentum </a:t>
            </a:r>
            <a:r>
              <a:rPr lang="en-US" sz="3200" b="1" dirty="0" err="1" smtClean="0"/>
              <a:t>Sudut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pada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Gerak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Rotasi</a:t>
            </a:r>
            <a:endParaRPr lang="en-US" sz="3200" b="1" dirty="0">
              <a:cs typeface="Arial" pitchFamily="34" charset="0"/>
            </a:endParaRP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524000"/>
            <a:ext cx="4763219" cy="76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381000" y="2209800"/>
            <a:ext cx="6248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Hukum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kekekalan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momentum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sudut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berbunyi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: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jika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tidak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ada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resultan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momen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gaya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luar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yang </a:t>
            </a:r>
            <a:r>
              <a:rPr lang="sv-SE" sz="2400" dirty="0" smtClean="0">
                <a:solidFill>
                  <a:schemeClr val="accent4">
                    <a:lumMod val="50000"/>
                  </a:schemeClr>
                </a:solidFill>
              </a:rPr>
              <a:t>bekerja pada sistem (Στ = 0), momentum sudut sistem adalah kekal (tetap besarnya).</a:t>
            </a:r>
            <a:endParaRPr lang="en-US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2362200"/>
            <a:ext cx="2090056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81200" y="3733800"/>
            <a:ext cx="4495800" cy="2847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500"/>
                            </p:stCondLst>
                            <p:childTnLst>
                              <p:par>
                                <p:cTn id="24" presetID="1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533400" y="609600"/>
            <a:ext cx="7772400" cy="685800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sz="3600" b="1" dirty="0" err="1" smtClean="0"/>
              <a:t>Keseimbangan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Statis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Sistem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Partikel</a:t>
            </a:r>
            <a:endParaRPr lang="en-US" sz="3600" b="1" dirty="0"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3400" y="1524000"/>
            <a:ext cx="7848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Benda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dianggap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sebagai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suatu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titik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materi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Semua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gaya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yang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bekerja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pada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benda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dianggap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bekerja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pada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titik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materi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tersebut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gaya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yang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bekerja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pada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partikel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hanya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menyebabkan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i="1" dirty="0" err="1" smtClean="0">
                <a:solidFill>
                  <a:schemeClr val="accent4">
                    <a:lumMod val="50000"/>
                  </a:schemeClr>
                </a:solidFill>
              </a:rPr>
              <a:t>gerak</a:t>
            </a:r>
            <a:r>
              <a:rPr lang="en-US" sz="28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i="1" dirty="0" err="1" smtClean="0">
                <a:solidFill>
                  <a:schemeClr val="accent4">
                    <a:lumMod val="50000"/>
                  </a:schemeClr>
                </a:solidFill>
              </a:rPr>
              <a:t>translasi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en-US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753961"/>
            <a:ext cx="8042331" cy="1732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55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57200" y="609600"/>
            <a:ext cx="8001000" cy="685800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sz="3600" b="1" dirty="0" err="1" smtClean="0"/>
              <a:t>Syarat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Keseimbangan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Statis</a:t>
            </a:r>
            <a:r>
              <a:rPr lang="en-US" sz="3600" b="1" dirty="0" smtClean="0"/>
              <a:t> Benda </a:t>
            </a:r>
            <a:r>
              <a:rPr lang="en-US" sz="3600" b="1" dirty="0" err="1" smtClean="0"/>
              <a:t>Tegar</a:t>
            </a:r>
            <a:endParaRPr lang="en-US" sz="3600" b="1" dirty="0"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" y="1447800"/>
            <a:ext cx="4876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err="1" smtClean="0">
                <a:solidFill>
                  <a:schemeClr val="accent4">
                    <a:lumMod val="50000"/>
                  </a:schemeClr>
                </a:solidFill>
              </a:rPr>
              <a:t>Suatu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4">
                    <a:lumMod val="50000"/>
                  </a:schemeClr>
                </a:solidFill>
              </a:rPr>
              <a:t>benda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4">
                    <a:lumMod val="50000"/>
                  </a:schemeClr>
                </a:solidFill>
              </a:rPr>
              <a:t>tegar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4">
                    <a:lumMod val="50000"/>
                  </a:schemeClr>
                </a:solidFill>
              </a:rPr>
              <a:t>berada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4">
                    <a:lumMod val="50000"/>
                  </a:schemeClr>
                </a:solidFill>
              </a:rPr>
              <a:t>dalam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accent4">
                    <a:lumMod val="50000"/>
                  </a:schemeClr>
                </a:solidFill>
              </a:rPr>
              <a:t>keseimbangan</a:t>
            </a:r>
            <a:r>
              <a:rPr lang="en-US" sz="24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accent4">
                    <a:lumMod val="50000"/>
                  </a:schemeClr>
                </a:solidFill>
              </a:rPr>
              <a:t>statis</a:t>
            </a:r>
            <a:r>
              <a:rPr lang="en-US" sz="24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accent4">
                    <a:lumMod val="50000"/>
                  </a:schemeClr>
                </a:solidFill>
              </a:rPr>
              <a:t>bila</a:t>
            </a:r>
            <a:r>
              <a:rPr lang="en-US" sz="24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accent4">
                    <a:lumMod val="50000"/>
                  </a:schemeClr>
                </a:solidFill>
              </a:rPr>
              <a:t>mula-mula</a:t>
            </a:r>
            <a:r>
              <a:rPr lang="en-US" sz="24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accent4">
                    <a:lumMod val="50000"/>
                  </a:schemeClr>
                </a:solidFill>
              </a:rPr>
              <a:t>benda</a:t>
            </a:r>
            <a:r>
              <a:rPr lang="en-US" sz="24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4">
                    <a:lumMod val="50000"/>
                  </a:schemeClr>
                </a:solidFill>
              </a:rPr>
              <a:t>dalam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4">
                    <a:lumMod val="50000"/>
                  </a:schemeClr>
                </a:solidFill>
              </a:rPr>
              <a:t>keadaan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4">
                    <a:lumMod val="50000"/>
                  </a:schemeClr>
                </a:solidFill>
              </a:rPr>
              <a:t>diam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4">
                    <a:lumMod val="50000"/>
                  </a:schemeClr>
                </a:solidFill>
              </a:rPr>
              <a:t>dan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4">
                    <a:lumMod val="50000"/>
                  </a:schemeClr>
                </a:solidFill>
              </a:rPr>
              <a:t>resultan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4">
                    <a:lumMod val="50000"/>
                  </a:schemeClr>
                </a:solidFill>
              </a:rPr>
              <a:t>gaya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4">
                    <a:lumMod val="50000"/>
                  </a:schemeClr>
                </a:solidFill>
              </a:rPr>
              <a:t>pada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4">
                    <a:lumMod val="50000"/>
                  </a:schemeClr>
                </a:solidFill>
              </a:rPr>
              <a:t>benda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4">
                    <a:lumMod val="50000"/>
                  </a:schemeClr>
                </a:solidFill>
              </a:rPr>
              <a:t>sama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4">
                    <a:lumMod val="50000"/>
                  </a:schemeClr>
                </a:solidFill>
              </a:rPr>
              <a:t>dengan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4">
                    <a:lumMod val="50000"/>
                  </a:schemeClr>
                </a:solidFill>
              </a:rPr>
              <a:t>nol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US" sz="2400" i="1" dirty="0" err="1" smtClean="0">
                <a:solidFill>
                  <a:schemeClr val="accent4">
                    <a:lumMod val="50000"/>
                  </a:schemeClr>
                </a:solidFill>
              </a:rPr>
              <a:t>serta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</a:rPr>
              <a:t> torsi </a:t>
            </a:r>
            <a:r>
              <a:rPr lang="en-US" sz="2400" i="1" dirty="0" err="1" smtClean="0">
                <a:solidFill>
                  <a:schemeClr val="accent4">
                    <a:lumMod val="50000"/>
                  </a:schemeClr>
                </a:solidFill>
              </a:rPr>
              <a:t>terhadap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4">
                    <a:lumMod val="50000"/>
                  </a:schemeClr>
                </a:solidFill>
              </a:rPr>
              <a:t>titik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4">
                    <a:lumMod val="50000"/>
                  </a:schemeClr>
                </a:solidFill>
              </a:rPr>
              <a:t>sembarang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</a:rPr>
              <a:t> yang </a:t>
            </a:r>
            <a:r>
              <a:rPr lang="en-US" sz="2400" i="1" dirty="0" err="1" smtClean="0">
                <a:solidFill>
                  <a:schemeClr val="accent4">
                    <a:lumMod val="50000"/>
                  </a:schemeClr>
                </a:solidFill>
              </a:rPr>
              <a:t>dipilih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4">
                    <a:lumMod val="50000"/>
                  </a:schemeClr>
                </a:solidFill>
              </a:rPr>
              <a:t>sebagai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4">
                    <a:lumMod val="50000"/>
                  </a:schemeClr>
                </a:solidFill>
              </a:rPr>
              <a:t>poros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4">
                    <a:lumMod val="50000"/>
                  </a:schemeClr>
                </a:solidFill>
              </a:rPr>
              <a:t>sama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4">
                    <a:lumMod val="50000"/>
                  </a:schemeClr>
                </a:solidFill>
              </a:rPr>
              <a:t>dengan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</a:rPr>
              <a:t> nol.</a:t>
            </a:r>
            <a:endParaRPr lang="en-US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8989" y="1676400"/>
            <a:ext cx="3394011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599" y="4267200"/>
            <a:ext cx="6222181" cy="1100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95400" y="5562600"/>
            <a:ext cx="6248400" cy="692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55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500"/>
                            </p:stCondLst>
                            <p:childTnLst>
                              <p:par>
                                <p:cTn id="22" presetID="5" presetClass="entr" presetSubtype="1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0"/>
                            </p:stCondLst>
                            <p:childTnLst>
                              <p:par>
                                <p:cTn id="26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3509188"/>
            <a:ext cx="4557712" cy="296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ounded Rectangle 7"/>
          <p:cNvSpPr/>
          <p:nvPr/>
        </p:nvSpPr>
        <p:spPr>
          <a:xfrm>
            <a:off x="381000" y="533400"/>
            <a:ext cx="8001000" cy="685800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sz="3200" b="1" dirty="0" err="1" smtClean="0"/>
              <a:t>Analisis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Masalah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Keseimbangan</a:t>
            </a:r>
            <a:r>
              <a:rPr lang="en-US" sz="3200" b="1" dirty="0" smtClean="0"/>
              <a:t> Benda </a:t>
            </a:r>
            <a:r>
              <a:rPr lang="en-US" sz="3200" b="1" dirty="0" err="1" smtClean="0"/>
              <a:t>Tegar</a:t>
            </a:r>
            <a:endParaRPr lang="en-US" sz="3200" b="1" dirty="0"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8" y="1613893"/>
            <a:ext cx="3581400" cy="16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48138" y="1321499"/>
            <a:ext cx="4462462" cy="2577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61671" y="3962400"/>
            <a:ext cx="2601254" cy="2633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0"/>
                            </p:stCondLst>
                            <p:childTnLst>
                              <p:par>
                                <p:cTn id="29" presetID="55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81000" y="533400"/>
            <a:ext cx="8001000" cy="685800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50000"/>
              </a:spcBef>
            </a:pPr>
            <a:r>
              <a:rPr lang="en-US" sz="3600" b="1" i="1" dirty="0" err="1" smtClean="0"/>
              <a:t>Apakah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Titik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Berat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Itu</a:t>
            </a:r>
            <a:r>
              <a:rPr lang="en-US" sz="3600" b="1" i="1" dirty="0" smtClean="0"/>
              <a:t>?</a:t>
            </a:r>
            <a:endParaRPr lang="en-US" sz="3600" b="1" i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3276600"/>
            <a:ext cx="6356096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914400" y="1510605"/>
            <a:ext cx="7162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Titik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berat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sebagai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suatu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titik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di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mana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resultan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gaya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gravitasi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partikel-partikel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terkonsentrasi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pada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titik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ini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en-US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57200" y="762000"/>
            <a:ext cx="8001000" cy="685800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50000"/>
              </a:spcBef>
            </a:pPr>
            <a:r>
              <a:rPr lang="en-US" sz="3200" b="1" i="1" dirty="0" err="1" smtClean="0"/>
              <a:t>Bagaimana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Menentukan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Letak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Titik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Berat</a:t>
            </a:r>
            <a:r>
              <a:rPr lang="en-US" sz="3200" b="1" i="1" dirty="0" smtClean="0"/>
              <a:t>?</a:t>
            </a:r>
            <a:endParaRPr lang="en-US" sz="3200" b="1" i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828800"/>
            <a:ext cx="851916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57200" y="762000"/>
            <a:ext cx="8001000" cy="685800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50000"/>
              </a:spcBef>
            </a:pPr>
            <a:r>
              <a:rPr lang="en-US" sz="3200" b="1" dirty="0" err="1" smtClean="0"/>
              <a:t>Letak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Titik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Berat</a:t>
            </a:r>
            <a:r>
              <a:rPr lang="en-US" sz="3200" b="1" dirty="0" smtClean="0"/>
              <a:t> Benda </a:t>
            </a:r>
            <a:r>
              <a:rPr lang="en-US" sz="3200" b="1" dirty="0" err="1" smtClean="0"/>
              <a:t>secara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Kuantitatif</a:t>
            </a:r>
            <a:endParaRPr lang="en-US" sz="3200" b="1" i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752600"/>
            <a:ext cx="364236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60267" y="1752600"/>
            <a:ext cx="5026533" cy="89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9002" y="2835976"/>
            <a:ext cx="5036946" cy="897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971800" y="304800"/>
            <a:ext cx="32842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Dinamika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Rotasi</a:t>
            </a:r>
            <a:endParaRPr lang="en-US" sz="36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027053"/>
            <a:ext cx="2328856" cy="3240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1249026"/>
            <a:ext cx="3810855" cy="2826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4419600"/>
            <a:ext cx="136830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Rectangle 20"/>
          <p:cNvSpPr/>
          <p:nvPr/>
        </p:nvSpPr>
        <p:spPr>
          <a:xfrm>
            <a:off x="609600" y="4919330"/>
            <a:ext cx="8229600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Resultan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gaya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dapat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menyebabkan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gerak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translasi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dan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rotasi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(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berputar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terhadap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suatu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poros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tertentu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). </a:t>
            </a:r>
          </a:p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Torsi,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yaitu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ukuran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kecenderungan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sebuah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g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aya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untuk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memutar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suatu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benda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tegar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terhadap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suatu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titik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poros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tertentu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en-US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" presetClass="entr" presetSubtype="5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500"/>
                            </p:stCondLst>
                            <p:childTnLst>
                              <p:par>
                                <p:cTn id="28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57200" y="762000"/>
            <a:ext cx="8001000" cy="990600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50000"/>
              </a:spcBef>
            </a:pPr>
            <a:r>
              <a:rPr lang="en-US" sz="3200" b="1" i="1" dirty="0" err="1" smtClean="0"/>
              <a:t>Mengapa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Titik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Berat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Sering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Diidentikkan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dengan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Pusat</a:t>
            </a:r>
            <a:r>
              <a:rPr lang="en-US" sz="3200" b="1" i="1" dirty="0" smtClean="0"/>
              <a:t> Massa</a:t>
            </a:r>
            <a:r>
              <a:rPr lang="en-US" sz="3200" b="1" i="1" dirty="0" smtClean="0"/>
              <a:t>?</a:t>
            </a:r>
            <a:endParaRPr lang="en-US" sz="3200" b="1" i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8665" y="1905000"/>
            <a:ext cx="4852987" cy="1744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3733800"/>
            <a:ext cx="6200458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7799" y="5029200"/>
            <a:ext cx="618344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5" presetClass="entr" presetSubtype="1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0"/>
                            </p:stCondLst>
                            <p:childTnLst>
                              <p:par>
                                <p:cTn id="19" presetID="5" presetClass="entr" presetSubtype="1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81000" y="457200"/>
            <a:ext cx="8001000" cy="685800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/>
              <a:t>Jenis-jenis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Keseimbangan</a:t>
            </a:r>
            <a:endParaRPr lang="en-US" sz="3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81000" y="1447800"/>
            <a:ext cx="8001000" cy="1371600"/>
            <a:chOff x="381000" y="1371600"/>
            <a:chExt cx="8001000" cy="1371600"/>
          </a:xfrm>
        </p:grpSpPr>
        <p:sp>
          <p:nvSpPr>
            <p:cNvPr id="6" name="Rectangle 5"/>
            <p:cNvSpPr/>
            <p:nvPr/>
          </p:nvSpPr>
          <p:spPr>
            <a:xfrm>
              <a:off x="381000" y="1676400"/>
              <a:ext cx="8001000" cy="10668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dirty="0" err="1" smtClean="0">
                  <a:solidFill>
                    <a:schemeClr val="bg1"/>
                  </a:solidFill>
                </a:rPr>
                <a:t>Keseimbangan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smtClean="0">
                  <a:solidFill>
                    <a:schemeClr val="bg1"/>
                  </a:solidFill>
                </a:rPr>
                <a:t>yang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dialami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benda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di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mana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sesaat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setelah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gangguan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kecil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dihilangkan</a:t>
              </a:r>
              <a:r>
                <a:rPr lang="en-US" sz="2000" dirty="0" smtClean="0">
                  <a:solidFill>
                    <a:schemeClr val="bg1"/>
                  </a:solidFill>
                </a:rPr>
                <a:t>,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benda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akan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kembali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ke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kedudukan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keseimbangannya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semula</a:t>
              </a:r>
              <a:r>
                <a:rPr lang="en-US" sz="2000" dirty="0" smtClean="0">
                  <a:solidFill>
                    <a:schemeClr val="bg1"/>
                  </a:solidFill>
                </a:rPr>
                <a:t>. </a:t>
              </a: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381000" y="1371600"/>
              <a:ext cx="2971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Keseimbangan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Stabil</a:t>
              </a:r>
              <a:endParaRPr lang="en-US" sz="2400" b="1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81000" y="3048000"/>
            <a:ext cx="8001000" cy="1371600"/>
            <a:chOff x="685800" y="2133600"/>
            <a:chExt cx="8001000" cy="1371600"/>
          </a:xfrm>
        </p:grpSpPr>
        <p:sp>
          <p:nvSpPr>
            <p:cNvPr id="10" name="Rectangle 9"/>
            <p:cNvSpPr/>
            <p:nvPr/>
          </p:nvSpPr>
          <p:spPr>
            <a:xfrm>
              <a:off x="685800" y="2438400"/>
              <a:ext cx="8001000" cy="10668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dirty="0" err="1" smtClean="0">
                  <a:solidFill>
                    <a:schemeClr val="bg1"/>
                  </a:solidFill>
                </a:rPr>
                <a:t>Keseimbangan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smtClean="0">
                  <a:solidFill>
                    <a:schemeClr val="bg1"/>
                  </a:solidFill>
                </a:rPr>
                <a:t>yang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dialami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benda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di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mana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sesaat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setelah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gangguan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kecil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dihilangkan</a:t>
              </a:r>
              <a:r>
                <a:rPr lang="en-US" sz="2000" dirty="0" smtClean="0">
                  <a:solidFill>
                    <a:schemeClr val="bg1"/>
                  </a:solidFill>
                </a:rPr>
                <a:t>,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benda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tidak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akan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kembali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ke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kedudukannya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semula</a:t>
              </a:r>
              <a:r>
                <a:rPr lang="en-US" sz="2000" dirty="0" smtClean="0">
                  <a:solidFill>
                    <a:schemeClr val="bg1"/>
                  </a:solidFill>
                </a:rPr>
                <a:t>.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685800" y="2133600"/>
              <a:ext cx="2971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Keseimbangan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Labil</a:t>
              </a:r>
              <a:endParaRPr lang="en-US" sz="2400" b="1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81000" y="4648200"/>
            <a:ext cx="8001000" cy="1371600"/>
            <a:chOff x="685800" y="2133600"/>
            <a:chExt cx="8001000" cy="1371600"/>
          </a:xfrm>
        </p:grpSpPr>
        <p:sp>
          <p:nvSpPr>
            <p:cNvPr id="14" name="Rectangle 13"/>
            <p:cNvSpPr/>
            <p:nvPr/>
          </p:nvSpPr>
          <p:spPr>
            <a:xfrm>
              <a:off x="685800" y="2438400"/>
              <a:ext cx="8001000" cy="10668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dirty="0" err="1" smtClean="0">
                  <a:solidFill>
                    <a:schemeClr val="bg1"/>
                  </a:solidFill>
                </a:rPr>
                <a:t>keseimbangan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di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mana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gangguan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kecil</a:t>
              </a:r>
              <a:r>
                <a:rPr lang="en-US" sz="2000" dirty="0" smtClean="0">
                  <a:solidFill>
                    <a:schemeClr val="bg1"/>
                  </a:solidFill>
                </a:rPr>
                <a:t> yang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diberikan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tidak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akan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memengaruhi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keseimbangan</a:t>
              </a:r>
              <a:r>
                <a:rPr lang="en-US" sz="2000" dirty="0" smtClean="0">
                  <a:solidFill>
                    <a:schemeClr val="bg1"/>
                  </a:solidFill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benda</a:t>
              </a:r>
              <a:r>
                <a:rPr lang="en-US" sz="2000" dirty="0" smtClean="0">
                  <a:solidFill>
                    <a:schemeClr val="bg1"/>
                  </a:solidFill>
                </a:rPr>
                <a:t>.</a:t>
              </a: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685800" y="2133600"/>
              <a:ext cx="48006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Keseimbangan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Netral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atau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Indiferen</a:t>
              </a:r>
              <a:endParaRPr lang="en-US" sz="24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833703"/>
            <a:ext cx="7391400" cy="5186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09600" y="381000"/>
            <a:ext cx="7391400" cy="762000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Penerapan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Konsep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Titik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Berat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dalam</a:t>
            </a:r>
            <a:r>
              <a:rPr lang="en-US" sz="2800" b="1" dirty="0" smtClean="0"/>
              <a:t> </a:t>
            </a:r>
            <a:endParaRPr lang="en-US" sz="2800" b="1" dirty="0" smtClean="0"/>
          </a:p>
          <a:p>
            <a:pPr algn="ctr"/>
            <a:r>
              <a:rPr lang="en-US" sz="2800" b="1" dirty="0" err="1" smtClean="0"/>
              <a:t>Kehidupan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Sehari-hari</a:t>
            </a:r>
            <a:endParaRPr lang="en-US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381000" y="1295400"/>
            <a:ext cx="6269665" cy="2133600"/>
            <a:chOff x="381000" y="1295400"/>
            <a:chExt cx="6269665" cy="2133600"/>
          </a:xfrm>
        </p:grpSpPr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2"/>
            <a:srcRect b="35080"/>
            <a:stretch>
              <a:fillRect/>
            </a:stretch>
          </p:blipFill>
          <p:spPr bwMode="auto">
            <a:xfrm>
              <a:off x="381000" y="1295400"/>
              <a:ext cx="3124200" cy="213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2"/>
            <a:srcRect t="74194"/>
            <a:stretch>
              <a:fillRect/>
            </a:stretch>
          </p:blipFill>
          <p:spPr bwMode="auto">
            <a:xfrm>
              <a:off x="3526465" y="1350335"/>
              <a:ext cx="3124200" cy="848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2133600"/>
            <a:ext cx="3048000" cy="4294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9" name="Group 18"/>
          <p:cNvGrpSpPr/>
          <p:nvPr/>
        </p:nvGrpSpPr>
        <p:grpSpPr>
          <a:xfrm>
            <a:off x="838200" y="3429000"/>
            <a:ext cx="4038600" cy="3184585"/>
            <a:chOff x="838200" y="3429000"/>
            <a:chExt cx="4038600" cy="3184585"/>
          </a:xfrm>
        </p:grpSpPr>
        <p:pic>
          <p:nvPicPr>
            <p:cNvPr id="9219" name="Picture 3"/>
            <p:cNvPicPr>
              <a:picLocks noChangeAspect="1" noChangeArrowheads="1"/>
            </p:cNvPicPr>
            <p:nvPr/>
          </p:nvPicPr>
          <p:blipFill>
            <a:blip r:embed="rId4"/>
            <a:srcRect b="37778"/>
            <a:stretch>
              <a:fillRect/>
            </a:stretch>
          </p:blipFill>
          <p:spPr bwMode="auto">
            <a:xfrm>
              <a:off x="838200" y="3429000"/>
              <a:ext cx="4038600" cy="213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7" name="Picture 3"/>
            <p:cNvPicPr>
              <a:picLocks noChangeAspect="1" noChangeArrowheads="1"/>
            </p:cNvPicPr>
            <p:nvPr/>
          </p:nvPicPr>
          <p:blipFill>
            <a:blip r:embed="rId4"/>
            <a:srcRect t="62222"/>
            <a:stretch>
              <a:fillRect/>
            </a:stretch>
          </p:blipFill>
          <p:spPr bwMode="auto">
            <a:xfrm>
              <a:off x="1143000" y="5562600"/>
              <a:ext cx="3276600" cy="10509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828800" y="304800"/>
            <a:ext cx="54353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40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Torsi </a:t>
            </a:r>
            <a:r>
              <a:rPr lang="en-US" sz="40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dan</a:t>
            </a:r>
            <a:r>
              <a:rPr lang="en-US" sz="40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Momen</a:t>
            </a:r>
            <a:r>
              <a:rPr lang="en-US" sz="40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Inersia</a:t>
            </a:r>
            <a:endParaRPr lang="en-US" sz="40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85800" y="1718930"/>
            <a:ext cx="7696200" cy="171007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en-US" sz="2400" dirty="0" err="1" smtClean="0">
                <a:cs typeface="Arial" pitchFamily="34" charset="0"/>
              </a:rPr>
              <a:t>Lengan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momen</a:t>
            </a:r>
            <a:r>
              <a:rPr lang="en-US" sz="2400" dirty="0" smtClean="0">
                <a:cs typeface="Arial" pitchFamily="34" charset="0"/>
              </a:rPr>
              <a:t> (</a:t>
            </a:r>
            <a:r>
              <a:rPr lang="en-US" sz="2400" dirty="0" err="1" smtClean="0">
                <a:cs typeface="Arial" pitchFamily="34" charset="0"/>
              </a:rPr>
              <a:t>atau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lengan</a:t>
            </a:r>
            <a:r>
              <a:rPr lang="en-US" sz="2400" dirty="0" smtClean="0">
                <a:cs typeface="Arial" pitchFamily="34" charset="0"/>
              </a:rPr>
              <a:t> torsi) </a:t>
            </a:r>
            <a:r>
              <a:rPr lang="en-US" sz="2400" dirty="0" err="1" smtClean="0">
                <a:cs typeface="Arial" pitchFamily="34" charset="0"/>
              </a:rPr>
              <a:t>dari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sebuah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gaya</a:t>
            </a:r>
            <a:r>
              <a:rPr lang="en-US" sz="2400" dirty="0" smtClean="0">
                <a:cs typeface="Arial" pitchFamily="34" charset="0"/>
              </a:rPr>
              <a:t> F </a:t>
            </a:r>
            <a:r>
              <a:rPr lang="en-US" sz="2400" dirty="0" err="1" smtClean="0">
                <a:cs typeface="Arial" pitchFamily="34" charset="0"/>
              </a:rPr>
              <a:t>terhadap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suatu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poros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melalui</a:t>
            </a:r>
            <a:r>
              <a:rPr lang="en-US" sz="2400" dirty="0" smtClean="0">
                <a:cs typeface="Arial" pitchFamily="34" charset="0"/>
              </a:rPr>
              <a:t> P </a:t>
            </a:r>
            <a:r>
              <a:rPr lang="en-US" sz="2400" dirty="0" err="1" smtClean="0">
                <a:cs typeface="Arial" pitchFamily="34" charset="0"/>
              </a:rPr>
              <a:t>didefinisikan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sebagai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panjang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garis</a:t>
            </a:r>
            <a:r>
              <a:rPr lang="en-US" sz="2400" dirty="0" smtClean="0">
                <a:cs typeface="Arial" pitchFamily="34" charset="0"/>
              </a:rPr>
              <a:t> yang </a:t>
            </a:r>
            <a:r>
              <a:rPr lang="en-US" sz="2400" dirty="0" err="1" smtClean="0">
                <a:cs typeface="Arial" pitchFamily="34" charset="0"/>
              </a:rPr>
              <a:t>ditarik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dari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titik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poros</a:t>
            </a:r>
            <a:r>
              <a:rPr lang="en-US" sz="2400" dirty="0" smtClean="0">
                <a:cs typeface="Arial" pitchFamily="34" charset="0"/>
              </a:rPr>
              <a:t> P </a:t>
            </a:r>
            <a:r>
              <a:rPr lang="en-US" sz="2400" dirty="0" err="1" smtClean="0">
                <a:cs typeface="Arial" pitchFamily="34" charset="0"/>
              </a:rPr>
              <a:t>sampai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memotong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tegak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lurus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garis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kerja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gaya</a:t>
            </a:r>
            <a:r>
              <a:rPr lang="en-US" sz="2400" dirty="0" smtClean="0">
                <a:cs typeface="Arial" pitchFamily="34" charset="0"/>
              </a:rPr>
              <a:t> F.</a:t>
            </a:r>
            <a:endParaRPr lang="en-US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1003627" y="1219200"/>
            <a:ext cx="3111173" cy="584775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Apakah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Torsi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Itu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?</a:t>
            </a:r>
            <a:endParaRPr lang="en-US" sz="3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657600"/>
            <a:ext cx="680085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29475" y="4648200"/>
            <a:ext cx="1609725" cy="508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55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000"/>
                            </p:stCondLst>
                            <p:childTnLst>
                              <p:par>
                                <p:cTn id="27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1447800" y="457200"/>
            <a:ext cx="6096000" cy="533400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Torsi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1150203"/>
            <a:ext cx="8077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cs typeface="Arial" pitchFamily="34" charset="0"/>
              </a:rPr>
              <a:t>Torsi (</a:t>
            </a:r>
            <a:r>
              <a:rPr lang="en-US" sz="2400" b="1" dirty="0" err="1" smtClean="0">
                <a:cs typeface="Arial" pitchFamily="34" charset="0"/>
              </a:rPr>
              <a:t>atau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momen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gaya</a:t>
            </a:r>
            <a:r>
              <a:rPr lang="en-US" sz="2400" b="1" dirty="0" smtClean="0">
                <a:cs typeface="Arial" pitchFamily="34" charset="0"/>
              </a:rPr>
              <a:t>) </a:t>
            </a:r>
            <a:r>
              <a:rPr lang="en-US" sz="2400" b="1" dirty="0" err="1" smtClean="0">
                <a:cs typeface="Arial" pitchFamily="34" charset="0"/>
              </a:rPr>
              <a:t>terhadap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suatu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poros</a:t>
            </a:r>
            <a:r>
              <a:rPr lang="en-US" sz="2400" b="1" dirty="0" smtClean="0">
                <a:cs typeface="Arial" pitchFamily="34" charset="0"/>
              </a:rPr>
              <a:t> P </a:t>
            </a:r>
            <a:r>
              <a:rPr lang="en-US" sz="2400" b="1" dirty="0" err="1" smtClean="0">
                <a:cs typeface="Arial" pitchFamily="34" charset="0"/>
              </a:rPr>
              <a:t>didefinisikan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sebagai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hasil</a:t>
            </a:r>
            <a:r>
              <a:rPr lang="en-US" sz="2400" b="1" dirty="0" smtClean="0">
                <a:cs typeface="Arial" pitchFamily="34" charset="0"/>
              </a:rPr>
              <a:t> kali </a:t>
            </a:r>
            <a:r>
              <a:rPr lang="en-US" sz="2400" b="1" dirty="0" err="1" smtClean="0">
                <a:cs typeface="Arial" pitchFamily="34" charset="0"/>
              </a:rPr>
              <a:t>besar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gaya</a:t>
            </a:r>
            <a:r>
              <a:rPr lang="en-US" sz="2400" b="1" dirty="0" smtClean="0">
                <a:cs typeface="Arial" pitchFamily="34" charset="0"/>
              </a:rPr>
              <a:t> F </a:t>
            </a:r>
            <a:r>
              <a:rPr lang="en-US" sz="2400" b="1" dirty="0" err="1" smtClean="0">
                <a:cs typeface="Arial" pitchFamily="34" charset="0"/>
              </a:rPr>
              <a:t>dan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lengan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momennya</a:t>
            </a:r>
            <a:r>
              <a:rPr lang="en-US" sz="2400" b="1" dirty="0" smtClean="0">
                <a:cs typeface="Arial" pitchFamily="34" charset="0"/>
              </a:rPr>
              <a:t>.</a:t>
            </a:r>
            <a:endParaRPr lang="en-US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209800"/>
            <a:ext cx="68151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3124200"/>
            <a:ext cx="3048000" cy="3287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4191000" y="3276600"/>
            <a:ext cx="4572000" cy="320087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Aturan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Putaran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Tangan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Kanan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untuk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Torsi</a:t>
            </a:r>
          </a:p>
          <a:p>
            <a:pPr>
              <a:spcBef>
                <a:spcPts val="1200"/>
              </a:spcBef>
            </a:pP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Putar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keempat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jari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yang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dirapatkan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dri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arah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kepala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vektor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gaya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F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menuju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ke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arah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poros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rotasi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melalui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sudut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terkecil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maka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arah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ibu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jari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menunjuk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menyatakan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arah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torsi.</a:t>
            </a:r>
            <a:endParaRPr lang="en-US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914400" y="457200"/>
            <a:ext cx="7010400" cy="609600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/>
              <a:t>Apakah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Momen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Inersia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itu</a:t>
            </a:r>
            <a:r>
              <a:rPr lang="en-US" sz="3600" b="1" dirty="0" smtClean="0"/>
              <a:t>?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199" y="3160025"/>
            <a:ext cx="6019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Momen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inersia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dari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sebuah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partikel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bermassa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m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didefinisikan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sebagai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hasil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kali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massa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partikel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m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dengan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kuadrat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jarak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tegak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lurus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partikel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dari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titik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poros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(r²).</a:t>
            </a:r>
            <a:endParaRPr lang="en-US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143000"/>
            <a:ext cx="4267200" cy="1929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1219200"/>
            <a:ext cx="21002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7800" y="2133600"/>
            <a:ext cx="2402263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53200" y="3092371"/>
            <a:ext cx="2286000" cy="3240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11"/>
          <p:cNvSpPr/>
          <p:nvPr/>
        </p:nvSpPr>
        <p:spPr>
          <a:xfrm>
            <a:off x="457199" y="5029200"/>
            <a:ext cx="4582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Benda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tegar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disusun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oleh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banyak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partikel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.</a:t>
            </a:r>
            <a:endParaRPr lang="en-US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3072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199" y="4324290"/>
            <a:ext cx="5000171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27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7199" y="5638800"/>
            <a:ext cx="6096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500"/>
                            </p:stCondLst>
                            <p:childTnLst>
                              <p:par>
                                <p:cTn id="22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1500"/>
                            </p:stCondLst>
                            <p:childTnLst>
                              <p:par>
                                <p:cTn id="31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7500"/>
                            </p:stCondLst>
                            <p:childTnLst>
                              <p:par>
                                <p:cTn id="39" presetID="5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500"/>
                            </p:stCondLst>
                            <p:childTnLst>
                              <p:par>
                                <p:cTn id="45" presetID="1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914400" y="609600"/>
            <a:ext cx="7010400" cy="990600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sz="3200" b="1" dirty="0" err="1" smtClean="0">
                <a:cs typeface="Arial" pitchFamily="34" charset="0"/>
              </a:rPr>
              <a:t>Momen</a:t>
            </a:r>
            <a:r>
              <a:rPr lang="en-US" sz="3200" b="1" dirty="0" smtClean="0">
                <a:cs typeface="Arial" pitchFamily="34" charset="0"/>
              </a:rPr>
              <a:t> </a:t>
            </a:r>
            <a:r>
              <a:rPr lang="en-US" sz="3200" b="1" dirty="0" err="1" smtClean="0">
                <a:cs typeface="Arial" pitchFamily="34" charset="0"/>
              </a:rPr>
              <a:t>Inersia</a:t>
            </a:r>
            <a:r>
              <a:rPr lang="en-US" sz="3200" b="1" dirty="0" smtClean="0">
                <a:cs typeface="Arial" pitchFamily="34" charset="0"/>
              </a:rPr>
              <a:t> Benda </a:t>
            </a:r>
            <a:r>
              <a:rPr lang="en-US" sz="3200" b="1" dirty="0" err="1" smtClean="0">
                <a:cs typeface="Arial" pitchFamily="34" charset="0"/>
              </a:rPr>
              <a:t>Tegar</a:t>
            </a:r>
            <a:r>
              <a:rPr lang="en-US" sz="3200" b="1" dirty="0" smtClean="0">
                <a:cs typeface="Arial" pitchFamily="34" charset="0"/>
              </a:rPr>
              <a:t> </a:t>
            </a:r>
            <a:r>
              <a:rPr lang="en-US" sz="3200" b="1" dirty="0" err="1" smtClean="0">
                <a:cs typeface="Arial" pitchFamily="34" charset="0"/>
              </a:rPr>
              <a:t>dengan</a:t>
            </a:r>
            <a:r>
              <a:rPr lang="en-US" sz="3200" b="1" dirty="0" smtClean="0">
                <a:cs typeface="Arial" pitchFamily="34" charset="0"/>
              </a:rPr>
              <a:t> Massa </a:t>
            </a:r>
            <a:r>
              <a:rPr lang="en-US" sz="3200" b="1" dirty="0" err="1" smtClean="0">
                <a:cs typeface="Arial" pitchFamily="34" charset="0"/>
              </a:rPr>
              <a:t>Terdistribusi</a:t>
            </a:r>
            <a:r>
              <a:rPr lang="en-US" sz="3200" b="1" dirty="0" smtClean="0">
                <a:cs typeface="Arial" pitchFamily="34" charset="0"/>
              </a:rPr>
              <a:t> </a:t>
            </a:r>
            <a:r>
              <a:rPr lang="en-US" sz="3200" b="1" dirty="0" err="1" smtClean="0">
                <a:cs typeface="Arial" pitchFamily="34" charset="0"/>
              </a:rPr>
              <a:t>Kontinu</a:t>
            </a:r>
            <a:endParaRPr lang="en-US" sz="3200" b="1" dirty="0">
              <a:cs typeface="Arial" pitchFamily="34" charset="0"/>
            </a:endParaRP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822076"/>
            <a:ext cx="4038600" cy="4394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3505200"/>
            <a:ext cx="1878196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762000"/>
            <a:ext cx="835847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914400" y="533400"/>
            <a:ext cx="7010400" cy="762000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sz="3200" b="1" dirty="0" err="1" smtClean="0"/>
              <a:t>Kaitan</a:t>
            </a:r>
            <a:r>
              <a:rPr lang="en-US" sz="3200" b="1" dirty="0" smtClean="0"/>
              <a:t> Torsi </a:t>
            </a:r>
            <a:r>
              <a:rPr lang="en-US" sz="3200" b="1" dirty="0" err="1" smtClean="0"/>
              <a:t>dengan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Percepatan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Sudut</a:t>
            </a:r>
            <a:endParaRPr lang="en-US" sz="3200" b="1" dirty="0">
              <a:cs typeface="Arial" pitchFamily="34" charset="0"/>
            </a:endParaRP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4642" y="1447800"/>
            <a:ext cx="3456215" cy="2846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73029" y="1666382"/>
            <a:ext cx="1303970" cy="576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5269" y="2362200"/>
            <a:ext cx="138683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79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05399" y="2971800"/>
            <a:ext cx="1600201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799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52599" y="4267200"/>
            <a:ext cx="564045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1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81000" y="533400"/>
            <a:ext cx="8153400" cy="762000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sz="3200" b="1" dirty="0" err="1" smtClean="0"/>
              <a:t>Analisis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Masalah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Dinamika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Rotasi</a:t>
            </a:r>
            <a:r>
              <a:rPr lang="en-US" sz="3200" b="1" dirty="0" smtClean="0"/>
              <a:t> Benda </a:t>
            </a:r>
            <a:r>
              <a:rPr lang="en-US" sz="3200" b="1" dirty="0" err="1" smtClean="0"/>
              <a:t>Tegar</a:t>
            </a:r>
            <a:endParaRPr lang="en-US" sz="3200" b="1" dirty="0">
              <a:cs typeface="Arial" pitchFamily="34" charset="0"/>
            </a:endParaRP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371600"/>
            <a:ext cx="1676400" cy="238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1981200"/>
            <a:ext cx="353865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52638" y="3831785"/>
            <a:ext cx="3281362" cy="816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0599" y="4572001"/>
            <a:ext cx="556207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22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62700" y="1597269"/>
            <a:ext cx="2324100" cy="4955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1234</TotalTime>
  <Words>468</Words>
  <Application>Microsoft Office PowerPoint</Application>
  <PresentationFormat>On-screen Show (4:3)</PresentationFormat>
  <Paragraphs>49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246</cp:revision>
  <dcterms:created xsi:type="dcterms:W3CDTF">2012-01-30T07:22:06Z</dcterms:created>
  <dcterms:modified xsi:type="dcterms:W3CDTF">2012-02-07T14:46:33Z</dcterms:modified>
</cp:coreProperties>
</file>