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5501" autoAdjust="0"/>
    <p:restoredTop sz="94660"/>
  </p:normalViewPr>
  <p:slideViewPr>
    <p:cSldViewPr>
      <p:cViewPr varScale="1">
        <p:scale>
          <a:sx n="45" d="100"/>
          <a:sy n="45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58001"/>
            <a:chOff x="0" y="0"/>
            <a:chExt cx="9144000" cy="6858001"/>
          </a:xfrm>
        </p:grpSpPr>
        <p:sp>
          <p:nvSpPr>
            <p:cNvPr id="6" name="Rectangle 5"/>
            <p:cNvSpPr/>
            <p:nvPr/>
          </p:nvSpPr>
          <p:spPr>
            <a:xfrm>
              <a:off x="4419600" y="1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ct val="50000"/>
                </a:spcBef>
              </a:pPr>
              <a:r>
                <a:rPr lang="en-US" b="1" dirty="0" smtClean="0">
                  <a:solidFill>
                    <a:srgbClr val="339966"/>
                  </a:solidFill>
                </a:rPr>
                <a:t>	</a:t>
              </a:r>
              <a:endParaRPr lang="en-US" b="1" dirty="0">
                <a:solidFill>
                  <a:srgbClr val="339966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457200"/>
              <a:ext cx="4572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b="1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dasar</a:t>
              </a:r>
              <a:r>
                <a:rPr lang="en-US" b="1" dirty="0" smtClean="0">
                  <a:solidFill>
                    <a:srgbClr val="339966"/>
                  </a:solidFill>
                </a:rPr>
                <a:t> yang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akan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Anda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setelah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bab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ini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b="1" dirty="0" smtClean="0">
                  <a:solidFill>
                    <a:srgbClr val="339966"/>
                  </a:solidFill>
                </a:rPr>
                <a:t>.</a:t>
              </a:r>
            </a:p>
            <a:p>
              <a:pPr marL="342900" indent="-342900">
                <a:spcBef>
                  <a:spcPct val="50000"/>
                </a:spcBef>
                <a:buFontTx/>
                <a:buChar char="•"/>
              </a:pP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membedakan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konsep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b="1" dirty="0" smtClean="0">
                  <a:solidFill>
                    <a:srgbClr val="339966"/>
                  </a:solidFill>
                </a:rPr>
                <a:t>,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usaha</a:t>
              </a:r>
              <a:r>
                <a:rPr lang="en-US" b="1" dirty="0" smtClean="0">
                  <a:solidFill>
                    <a:srgbClr val="339966"/>
                  </a:solidFill>
                </a:rPr>
                <a:t>,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daya</a:t>
              </a:r>
              <a:r>
                <a:rPr lang="en-US" b="1" dirty="0" smtClean="0">
                  <a:solidFill>
                    <a:srgbClr val="339966"/>
                  </a:solidFill>
                </a:rPr>
                <a:t>.</a:t>
              </a:r>
            </a:p>
            <a:p>
              <a:pPr marL="342900" indent="-342900">
                <a:spcBef>
                  <a:spcPct val="50000"/>
                </a:spcBef>
                <a:buFontTx/>
                <a:buChar char="•"/>
              </a:pP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mencari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hubungan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antara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usaha</a:t>
              </a:r>
              <a:r>
                <a:rPr lang="en-US" b="1" dirty="0" smtClean="0">
                  <a:solidFill>
                    <a:srgbClr val="339966"/>
                  </a:solidFill>
                </a:rPr>
                <a:t>,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perubahan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b="1" dirty="0" smtClean="0">
                  <a:solidFill>
                    <a:srgbClr val="339966"/>
                  </a:solidFill>
                </a:rPr>
                <a:t>,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kekekalan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mekanik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dalam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kehidupan</a:t>
              </a:r>
              <a:r>
                <a:rPr lang="en-US" b="1" dirty="0" smtClean="0">
                  <a:solidFill>
                    <a:srgbClr val="339966"/>
                  </a:solidFill>
                </a:rPr>
                <a:t> </a:t>
              </a:r>
              <a:r>
                <a:rPr lang="en-US" b="1" dirty="0" err="1" smtClean="0">
                  <a:solidFill>
                    <a:srgbClr val="339966"/>
                  </a:solidFill>
                </a:rPr>
                <a:t>sehari-hari</a:t>
              </a:r>
              <a:r>
                <a:rPr lang="en-US" b="1" dirty="0" smtClean="0">
                  <a:solidFill>
                    <a:srgbClr val="339966"/>
                  </a:solidFill>
                </a:rPr>
                <a:t>.</a:t>
              </a:r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95800" cy="6848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/>
            <p:cNvSpPr/>
            <p:nvPr/>
          </p:nvSpPr>
          <p:spPr>
            <a:xfrm>
              <a:off x="4648200" y="4953000"/>
              <a:ext cx="373380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smtClean="0">
                  <a:solidFill>
                    <a:srgbClr val="339966"/>
                  </a:solidFill>
                </a:rPr>
                <a:t>Usaha,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Daya</a:t>
              </a:r>
              <a:endParaRPr lang="en-US" sz="2000" b="1" dirty="0" smtClean="0">
                <a:solidFill>
                  <a:srgbClr val="339966"/>
                </a:solidFill>
              </a:endParaRPr>
            </a:p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B. 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Potensial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Gaya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Konservatif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435114"/>
            <a:ext cx="6836167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Konsep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Daya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dalam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Keseharian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772" y="1219200"/>
            <a:ext cx="843022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084949"/>
            <a:ext cx="4419600" cy="239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405825"/>
            <a:ext cx="4114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Usaha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oleh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Gaya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Berat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2819400" cy="327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362200"/>
            <a:ext cx="155954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715000"/>
            <a:ext cx="706501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990600"/>
            <a:ext cx="4171950" cy="459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405825"/>
            <a:ext cx="4083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Usaha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oleh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Gaya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Pegas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135" y="1143000"/>
            <a:ext cx="1557337" cy="80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010" y="19050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2971800"/>
            <a:ext cx="6683032" cy="360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9069"/>
            <a:ext cx="7285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Gaya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Konservatif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Konservatif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981200"/>
            <a:ext cx="4724400" cy="2971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Gaya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konservatif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menempuh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lintasan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tertutup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Gaya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gesekan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gaya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tak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konservatif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0685" y="1447800"/>
            <a:ext cx="360851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8470" y="609600"/>
            <a:ext cx="84479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Hubungan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Gaya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Konservatif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Potensial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524000"/>
            <a:ext cx="5791200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Usaha </a:t>
            </a:r>
            <a:r>
              <a:rPr lang="en-US" sz="2400" b="1" dirty="0" err="1" smtClean="0">
                <a:solidFill>
                  <a:schemeClr val="bg1"/>
                </a:solidFill>
              </a:rPr>
              <a:t>luar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W</a:t>
            </a:r>
            <a:r>
              <a:rPr lang="en-US" sz="1600" b="1" dirty="0" err="1" smtClean="0">
                <a:solidFill>
                  <a:schemeClr val="bg1"/>
                </a:solidFill>
              </a:rPr>
              <a:t>luar</a:t>
            </a:r>
            <a:r>
              <a:rPr lang="en-US" sz="2400" b="1" dirty="0" smtClean="0">
                <a:solidFill>
                  <a:schemeClr val="bg1"/>
                </a:solidFill>
              </a:rPr>
              <a:t>) </a:t>
            </a:r>
            <a:r>
              <a:rPr lang="en-US" sz="2400" b="1" dirty="0" err="1" smtClean="0">
                <a:solidFill>
                  <a:schemeClr val="bg1"/>
                </a:solidFill>
              </a:rPr>
              <a:t>menghasilkan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energi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potensial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833688"/>
            <a:ext cx="333374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1447800"/>
            <a:ext cx="2185987" cy="300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33400" y="4267200"/>
            <a:ext cx="5889689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W</a:t>
            </a:r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k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cs typeface="Arial" pitchFamily="34" charset="0"/>
              </a:rPr>
              <a:t>usaha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cs typeface="Arial" pitchFamily="34" charset="0"/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cs typeface="Arial" pitchFamily="34" charset="0"/>
              </a:rPr>
              <a:t>gaya-gaya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cs typeface="Arial" pitchFamily="34" charset="0"/>
              </a:rPr>
              <a:t>konservatif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447" y="5334000"/>
            <a:ext cx="342995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800600"/>
            <a:ext cx="4267200" cy="165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93691" y="381000"/>
            <a:ext cx="6454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Berbagai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Rumus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Potensial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153180"/>
            <a:ext cx="5791200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a. </a:t>
            </a:r>
            <a:r>
              <a:rPr lang="en-US" sz="2800" b="1" dirty="0" err="1" smtClean="0">
                <a:solidFill>
                  <a:schemeClr val="bg1"/>
                </a:solidFill>
              </a:rPr>
              <a:t>Energi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Potensial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Gravitasi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Konstan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829580"/>
            <a:ext cx="5601405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b. </a:t>
            </a:r>
            <a:r>
              <a:rPr lang="en-US" sz="2800" b="1" dirty="0" err="1" smtClean="0">
                <a:solidFill>
                  <a:schemeClr val="bg1"/>
                </a:solidFill>
              </a:rPr>
              <a:t>Energi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Potensial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Gravitasi</a:t>
            </a:r>
            <a:r>
              <a:rPr lang="en-US" sz="2800" b="1" dirty="0" smtClean="0">
                <a:solidFill>
                  <a:schemeClr val="bg1"/>
                </a:solidFill>
              </a:rPr>
              <a:t> Newton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572" y="1752600"/>
            <a:ext cx="6016228" cy="86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999" y="3509665"/>
            <a:ext cx="5410201" cy="100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81000" y="4724400"/>
            <a:ext cx="5601405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b. </a:t>
            </a:r>
            <a:r>
              <a:rPr lang="en-US" sz="2800" b="1" dirty="0" err="1" smtClean="0">
                <a:solidFill>
                  <a:schemeClr val="bg1"/>
                </a:solidFill>
              </a:rPr>
              <a:t>Energi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Potensial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Gravitasi</a:t>
            </a:r>
            <a:r>
              <a:rPr lang="en-US" sz="2800" b="1" dirty="0" smtClean="0">
                <a:solidFill>
                  <a:schemeClr val="bg1"/>
                </a:solidFill>
              </a:rPr>
              <a:t> Newton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0" y="5479987"/>
            <a:ext cx="5543550" cy="7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93691" y="381000"/>
            <a:ext cx="6688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Kekekalan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Mekanik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05580"/>
            <a:ext cx="7162800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Menurunkan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Hukum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Kekalan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Energi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Arial" pitchFamily="34" charset="0"/>
              </a:rPr>
              <a:t>Mekanik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399" y="2133601"/>
            <a:ext cx="2064773" cy="66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99" y="2895600"/>
            <a:ext cx="2949677" cy="68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625645"/>
            <a:ext cx="2463332" cy="56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133600"/>
            <a:ext cx="3945714" cy="60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06179" y="2819399"/>
            <a:ext cx="2261421" cy="74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77591" y="3733800"/>
            <a:ext cx="44854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685800" y="5029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hanya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bekerja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gaya-gaya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bersifat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konservatif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mekanik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posisi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apa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saja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selalu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kekal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).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3271" y="370582"/>
            <a:ext cx="75101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Hubungan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Gaya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Konservatif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Kekekalan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Mekanik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991380"/>
            <a:ext cx="23622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Gaya </a:t>
            </a:r>
            <a:r>
              <a:rPr lang="en-US" sz="3200" b="1" dirty="0" err="1" smtClean="0">
                <a:solidFill>
                  <a:schemeClr val="bg1"/>
                </a:solidFill>
              </a:rPr>
              <a:t>Berat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114800"/>
            <a:ext cx="23622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Gaya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Pegas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48598"/>
            <a:ext cx="5410200" cy="80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953000"/>
            <a:ext cx="5410200" cy="8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3271" y="370582"/>
            <a:ext cx="7510129" cy="107721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Aplikasi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Kekekalan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Energi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Mekanik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3200" b="1" dirty="0" err="1" smtClean="0">
                <a:solidFill>
                  <a:schemeClr val="bg1"/>
                </a:solidFill>
              </a:rPr>
              <a:t>dalam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Keseharian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759803"/>
            <a:ext cx="2514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Buah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Jatuh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Bebas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Pohonnya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2895600"/>
            <a:ext cx="236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Lompat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Galah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412" y="1752600"/>
            <a:ext cx="2935388" cy="41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733800" y="3352800"/>
            <a:ext cx="4953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pelompat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disimpan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sementara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galah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membengkok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potensial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elastis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galah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sebelum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menyentuh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tanah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semua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potensial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pelompat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terhadap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tanah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dimilikinya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ketinggian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maksimum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telah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diubah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seluruhnya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menjadi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710625"/>
            <a:ext cx="6748129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Analisis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Gerak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Pada</a:t>
            </a:r>
            <a:r>
              <a:rPr lang="en-US" sz="3200" b="1" dirty="0" smtClean="0">
                <a:solidFill>
                  <a:schemeClr val="bg1"/>
                </a:solidFill>
              </a:rPr>
              <a:t> Roller Coaster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828800"/>
            <a:ext cx="1752600" cy="62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738" y="2667000"/>
            <a:ext cx="842526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660" y="228600"/>
            <a:ext cx="1239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9735" y="914400"/>
            <a:ext cx="8022265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Usaha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berpindah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700213"/>
            <a:ext cx="1847406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8972" y="2524125"/>
            <a:ext cx="7088228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883274"/>
            <a:ext cx="2362200" cy="67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5791200"/>
            <a:ext cx="3818161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710625"/>
            <a:ext cx="6748129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Analisis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Gerak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Pada</a:t>
            </a:r>
            <a:r>
              <a:rPr lang="en-US" sz="3200" b="1" dirty="0" smtClean="0">
                <a:solidFill>
                  <a:schemeClr val="bg1"/>
                </a:solidFill>
              </a:rPr>
              <a:t> Roller Coaster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7710487" cy="403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905000"/>
            <a:ext cx="2112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863025"/>
            <a:ext cx="6748129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Analisis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Gerak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Pada</a:t>
            </a:r>
            <a:r>
              <a:rPr lang="en-US" sz="3200" b="1" dirty="0" smtClean="0">
                <a:solidFill>
                  <a:schemeClr val="bg1"/>
                </a:solidFill>
              </a:rPr>
              <a:t> Roller Coaster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76400"/>
            <a:ext cx="252077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14600"/>
            <a:ext cx="8534400" cy="318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405825"/>
            <a:ext cx="5884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Menghitung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Usaha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Grafik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F-x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5654082"/>
            <a:ext cx="6172200" cy="67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298" y="533401"/>
            <a:ext cx="8082102" cy="38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914400" y="4678740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W (0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≤ x ≤ 4) =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luas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trapesium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ABCD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W (4 ≤ x ≤ 6) = 0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W (6 ≤ x ≤ 8) =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luas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segitiga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EFG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14400" y="739914"/>
            <a:ext cx="7239000" cy="3679686"/>
            <a:chOff x="1066800" y="1197114"/>
            <a:chExt cx="7239000" cy="3679686"/>
          </a:xfrm>
        </p:grpSpPr>
        <p:sp>
          <p:nvSpPr>
            <p:cNvPr id="9" name="Rounded Rectangle 8"/>
            <p:cNvSpPr/>
            <p:nvPr/>
          </p:nvSpPr>
          <p:spPr>
            <a:xfrm>
              <a:off x="1066800" y="1600200"/>
              <a:ext cx="7239000" cy="32766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lang="en-US" sz="3200" dirty="0" smtClean="0">
                  <a:cs typeface="Arial" pitchFamily="34" charset="0"/>
                </a:rPr>
                <a:t>	</a:t>
              </a:r>
              <a:r>
                <a:rPr lang="en-US" sz="3200" dirty="0" smtClean="0">
                  <a:cs typeface="Arial" pitchFamily="34" charset="0"/>
                </a:rPr>
                <a:t>Usaha </a:t>
              </a:r>
              <a:r>
                <a:rPr lang="en-US" sz="3200" dirty="0" smtClean="0">
                  <a:cs typeface="Arial" pitchFamily="34" charset="0"/>
                </a:rPr>
                <a:t>total </a:t>
              </a:r>
              <a:r>
                <a:rPr lang="en-US" sz="3200" dirty="0" err="1" smtClean="0">
                  <a:cs typeface="Arial" pitchFamily="34" charset="0"/>
                </a:rPr>
                <a:t>oleh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berbagai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gaya</a:t>
              </a:r>
              <a:r>
                <a:rPr lang="en-US" sz="3200" dirty="0" smtClean="0">
                  <a:cs typeface="Arial" pitchFamily="34" charset="0"/>
                </a:rPr>
                <a:t> yang </a:t>
              </a:r>
              <a:r>
                <a:rPr lang="en-US" sz="3200" dirty="0" err="1" smtClean="0">
                  <a:cs typeface="Arial" pitchFamily="34" charset="0"/>
                </a:rPr>
                <a:t>bekerja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pada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suatu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benda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diperoleh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dengan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cara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menjumlahkan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secara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aljabar</a:t>
              </a:r>
              <a:r>
                <a:rPr lang="en-US" sz="3200" dirty="0" smtClean="0">
                  <a:cs typeface="Arial" pitchFamily="34" charset="0"/>
                </a:rPr>
                <a:t> </a:t>
              </a:r>
              <a:r>
                <a:rPr lang="en-US" sz="3200" dirty="0" err="1" smtClean="0">
                  <a:cs typeface="Arial" pitchFamily="34" charset="0"/>
                </a:rPr>
                <a:t>biasa</a:t>
              </a:r>
              <a:r>
                <a:rPr lang="en-US" sz="3200" dirty="0" smtClean="0">
                  <a:cs typeface="Arial" pitchFamily="34" charset="0"/>
                </a:rPr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96537" y="1197114"/>
              <a:ext cx="5623463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</a:rPr>
                <a:t>Usaha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dari</a:t>
              </a: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Berbagai</a:t>
              </a: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</a:rPr>
                <a:t> Gaya</a:t>
              </a: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876800"/>
            <a:ext cx="540867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457200" y="663714"/>
            <a:ext cx="8229600" cy="5432286"/>
            <a:chOff x="762000" y="1120914"/>
            <a:chExt cx="8229600" cy="5432286"/>
          </a:xfrm>
        </p:grpSpPr>
        <p:sp>
          <p:nvSpPr>
            <p:cNvPr id="9" name="Rounded Rectangle 8"/>
            <p:cNvSpPr/>
            <p:nvPr/>
          </p:nvSpPr>
          <p:spPr>
            <a:xfrm>
              <a:off x="762000" y="1600200"/>
              <a:ext cx="8229600" cy="49530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ct val="50000"/>
                </a:spcBef>
              </a:pPr>
              <a:r>
                <a:rPr lang="en-US" sz="3200" dirty="0" smtClean="0"/>
                <a:t>1.	Lima </a:t>
              </a:r>
              <a:r>
                <a:rPr lang="en-US" sz="3200" dirty="0" err="1" smtClean="0"/>
                <a:t>bentuk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utama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adalah</a:t>
              </a:r>
              <a:r>
                <a:rPr lang="en-US" sz="3200" dirty="0" smtClean="0"/>
                <a:t>: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mekanik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kalor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kimia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elektromagnetik</a:t>
              </a:r>
              <a:r>
                <a:rPr lang="en-US" sz="3200" dirty="0" smtClean="0"/>
                <a:t> (</a:t>
              </a:r>
              <a:r>
                <a:rPr lang="en-US" sz="3200" dirty="0" err="1" smtClean="0"/>
                <a:t>listrik</a:t>
              </a:r>
              <a:r>
                <a:rPr lang="en-US" sz="3200" dirty="0" smtClean="0"/>
                <a:t>, magnet, </a:t>
              </a:r>
              <a:r>
                <a:rPr lang="en-US" sz="3200" dirty="0" err="1" smtClean="0"/>
                <a:t>dan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cahaya</a:t>
              </a:r>
              <a:r>
                <a:rPr lang="en-US" sz="3200" dirty="0" smtClean="0"/>
                <a:t>), </a:t>
              </a:r>
              <a:r>
                <a:rPr lang="en-US" sz="3200" dirty="0" err="1" smtClean="0"/>
                <a:t>dan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nuklir</a:t>
              </a:r>
              <a:r>
                <a:rPr lang="en-US" sz="3200" dirty="0" smtClean="0"/>
                <a:t>.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3200" dirty="0" smtClean="0"/>
                <a:t>2. </a:t>
              </a:r>
              <a:r>
                <a:rPr lang="en-US" sz="3200" dirty="0" err="1" smtClean="0"/>
                <a:t>Sumber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: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Matahari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fosil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angin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air,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gelombang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panas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bumi</a:t>
              </a:r>
              <a:r>
                <a:rPr lang="en-US" sz="3200" dirty="0" smtClean="0"/>
                <a:t>, </a:t>
              </a:r>
              <a:r>
                <a:rPr lang="en-US" sz="3200" dirty="0" err="1" smtClean="0"/>
                <a:t>dan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energi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nuklir</a:t>
              </a:r>
              <a:r>
                <a:rPr lang="en-US" sz="3200" dirty="0" smtClean="0"/>
                <a:t>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52600" y="1120914"/>
              <a:ext cx="5834098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Bentuk</a:t>
              </a: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Sumber</a:t>
              </a: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endParaRPr lang="en-US" sz="40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801469"/>
            <a:ext cx="725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Rumus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372607"/>
            <a:ext cx="7620000" cy="58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181600"/>
            <a:ext cx="710004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752600"/>
            <a:ext cx="8382000" cy="221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62524" y="457200"/>
            <a:ext cx="44430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Teorema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Usaha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Energi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502" y="1219200"/>
            <a:ext cx="823529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5925" y="3500968"/>
            <a:ext cx="2234001" cy="51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110567"/>
            <a:ext cx="2514600" cy="107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8106" y="3581400"/>
            <a:ext cx="3430494" cy="5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254950"/>
            <a:ext cx="2519362" cy="48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5486400"/>
            <a:ext cx="8382000" cy="71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500"/>
                            </p:stCondLst>
                            <p:childTnLst>
                              <p:par>
                                <p:cTn id="34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649069"/>
            <a:ext cx="8019824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Rumus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Satuan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Daya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1676400"/>
            <a:ext cx="7543800" cy="1371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laju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per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05200"/>
            <a:ext cx="466069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862513"/>
            <a:ext cx="2286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958</TotalTime>
  <Words>324</Words>
  <Application>Microsoft Office PowerPoint</Application>
  <PresentationFormat>On-screen Show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178</cp:revision>
  <dcterms:created xsi:type="dcterms:W3CDTF">2012-01-30T07:22:06Z</dcterms:created>
  <dcterms:modified xsi:type="dcterms:W3CDTF">2012-02-07T07:35:05Z</dcterms:modified>
</cp:coreProperties>
</file>