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1"/>
            <a:chOff x="0" y="-1"/>
            <a:chExt cx="9144000" cy="6858001"/>
          </a:xfrm>
        </p:grpSpPr>
        <p:sp>
          <p:nvSpPr>
            <p:cNvPr id="6" name="Rectangle 5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 l="12500" r="40000"/>
            <a:stretch>
              <a:fillRect/>
            </a:stretch>
          </p:blipFill>
          <p:spPr bwMode="auto">
            <a:xfrm>
              <a:off x="0" y="-1"/>
              <a:ext cx="4495800" cy="685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4648200" y="4495800"/>
              <a:ext cx="3200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400" b="1" dirty="0" err="1" smtClean="0">
                  <a:solidFill>
                    <a:srgbClr val="339966"/>
                  </a:solidFill>
                </a:rPr>
                <a:t>Elastisitas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Bahan</a:t>
              </a:r>
              <a:endParaRPr lang="en-US" sz="2400" b="1" dirty="0" smtClean="0">
                <a:solidFill>
                  <a:srgbClr val="339966"/>
                </a:solidFill>
              </a:endParaRP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339966"/>
                  </a:solidFill>
                </a:rPr>
                <a:t>B. 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Harmonik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endParaRPr lang="en-US" sz="2400" b="1" dirty="0" smtClean="0">
                <a:solidFill>
                  <a:srgbClr val="339966"/>
                </a:solidFill>
              </a:endParaRPr>
            </a:p>
            <a:p>
              <a:pPr marL="342900" indent="-342900"/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   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Sederhana</a:t>
              </a:r>
              <a:endParaRPr lang="en-US" sz="2400" b="1" dirty="0">
                <a:solidFill>
                  <a:srgbClr val="3399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670173"/>
              <a:ext cx="4572000" cy="189282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b="1" dirty="0" smtClean="0">
                  <a:solidFill>
                    <a:srgbClr val="339966"/>
                  </a:solidFill>
                </a:rPr>
                <a:t>	</a:t>
              </a:r>
              <a:r>
                <a:rPr lang="en-US" b="1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b="1" dirty="0" smtClean="0">
                  <a:solidFill>
                    <a:srgbClr val="339966"/>
                  </a:solidFill>
                </a:rPr>
                <a:t> yang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anda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bab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ini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b="1" dirty="0" smtClean="0">
                  <a:solidFill>
                    <a:srgbClr val="339966"/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menjelaskan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pengaruh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gaya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pada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sifat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elastisitas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bahan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getaran</a:t>
              </a:r>
              <a:r>
                <a:rPr lang="en-US" b="1" dirty="0" smtClean="0">
                  <a:solidFill>
                    <a:srgbClr val="339966"/>
                  </a:solidFill>
                </a:rPr>
                <a:t>.</a:t>
              </a:r>
              <a:endParaRPr lang="en-US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Simpangan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Harmonik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Sederhana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5764" y="1524000"/>
            <a:ext cx="2158166" cy="61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209800"/>
            <a:ext cx="2438400" cy="62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938463"/>
            <a:ext cx="275809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191000"/>
            <a:ext cx="686564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8" y="4847793"/>
            <a:ext cx="7862882" cy="71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865" y="5486400"/>
            <a:ext cx="76538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113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Periode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Harmonik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Sederhana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33449"/>
            <a:ext cx="2002464" cy="53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990600"/>
            <a:ext cx="341745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676400"/>
            <a:ext cx="394854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2514600"/>
            <a:ext cx="43518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3733800"/>
            <a:ext cx="5638800" cy="61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4419600"/>
            <a:ext cx="2543546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4929188"/>
            <a:ext cx="526345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71800" y="5812465"/>
            <a:ext cx="512250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113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Hukum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Hooke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untuk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Susunan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Seri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Pegas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24670" y="990600"/>
            <a:ext cx="4495800" cy="1295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cs typeface="Arial" pitchFamily="34" charset="0"/>
              </a:rPr>
              <a:t>Gaya </a:t>
            </a:r>
            <a:r>
              <a:rPr lang="en-US" sz="2000" dirty="0" err="1" smtClean="0">
                <a:cs typeface="Arial" pitchFamily="34" charset="0"/>
              </a:rPr>
              <a:t>tarik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dialami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tiap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besar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gaya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tarik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ini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gaya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tarik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dialami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pengganti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224670" y="3276600"/>
            <a:ext cx="4495800" cy="1295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cs typeface="Arial" pitchFamily="34" charset="0"/>
              </a:rPr>
              <a:t>Pertambahan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panjang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pengganti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seri</a:t>
            </a:r>
            <a:r>
              <a:rPr lang="en-US" sz="2000" dirty="0" smtClean="0">
                <a:cs typeface="Arial" pitchFamily="34" charset="0"/>
              </a:rPr>
              <a:t> ∆x,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total </a:t>
            </a:r>
            <a:r>
              <a:rPr lang="en-US" sz="2000" dirty="0" err="1" smtClean="0">
                <a:cs typeface="Arial" pitchFamily="34" charset="0"/>
              </a:rPr>
              <a:t>pertambahan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panjang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tiap-tiap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917" y="990600"/>
            <a:ext cx="368741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3870" y="2438400"/>
            <a:ext cx="1981701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1470" y="4724400"/>
            <a:ext cx="2286000" cy="63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629275"/>
            <a:ext cx="4970751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7113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Hukum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Hooke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untuk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Susunan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Pararel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Pegas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9735" y="990600"/>
            <a:ext cx="83820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cs typeface="Arial" pitchFamily="34" charset="0"/>
              </a:rPr>
              <a:t>Gaya </a:t>
            </a:r>
            <a:r>
              <a:rPr lang="en-US" sz="2000" dirty="0" err="1" smtClean="0">
                <a:cs typeface="Arial" pitchFamily="34" charset="0"/>
              </a:rPr>
              <a:t>tarik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pengganti</a:t>
            </a:r>
            <a:r>
              <a:rPr lang="en-US" sz="2000" dirty="0" smtClean="0">
                <a:cs typeface="Arial" pitchFamily="34" charset="0"/>
              </a:rPr>
              <a:t> F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total </a:t>
            </a:r>
            <a:r>
              <a:rPr lang="en-US" sz="2000" dirty="0" err="1" smtClean="0">
                <a:cs typeface="Arial" pitchFamily="34" charset="0"/>
              </a:rPr>
              <a:t>gaya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tarik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tiap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(F1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F2).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2667000"/>
            <a:ext cx="83820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cs typeface="Arial" pitchFamily="34" charset="0"/>
              </a:rPr>
              <a:t>Pertambahan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panjang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tiap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besar</a:t>
            </a:r>
            <a:r>
              <a:rPr lang="en-US" sz="2000" dirty="0" smtClean="0">
                <a:cs typeface="Arial" pitchFamily="34" charset="0"/>
              </a:rPr>
              <a:t>,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pertambahan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panjang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ini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pertambahan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panjang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pengganti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en-US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62137"/>
            <a:ext cx="178501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581400"/>
            <a:ext cx="23622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99" y="4343400"/>
            <a:ext cx="4592097" cy="219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876800"/>
            <a:ext cx="1957054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057400"/>
            <a:ext cx="2514600" cy="441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3705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Beberapa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Manfaat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Pegas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Produk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Perkembangan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Teknologi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dalam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Keseharian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1752600"/>
            <a:ext cx="3048000" cy="1143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cs typeface="Arial" pitchFamily="34" charset="0"/>
              </a:rPr>
              <a:t>Sistem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Suspensi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Kendaraan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Bermotor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untuk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Meredam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Kejutan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5029200" y="2209800"/>
            <a:ext cx="16764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cs typeface="Arial" pitchFamily="34" charset="0"/>
              </a:rPr>
              <a:t>Pegas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Setir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Kemudi</a:t>
            </a:r>
            <a:endParaRPr lang="en-US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0"/>
            <a:ext cx="3890962" cy="26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88335" y="609600"/>
            <a:ext cx="8098465" cy="5334000"/>
            <a:chOff x="588335" y="1066800"/>
            <a:chExt cx="8098465" cy="5334000"/>
          </a:xfrm>
        </p:grpSpPr>
        <p:sp>
          <p:nvSpPr>
            <p:cNvPr id="5" name="Rounded Rectangle 4"/>
            <p:cNvSpPr/>
            <p:nvPr/>
          </p:nvSpPr>
          <p:spPr>
            <a:xfrm>
              <a:off x="588335" y="1600200"/>
              <a:ext cx="8098465" cy="48006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en-US" sz="3200" dirty="0" smtClean="0"/>
                <a:t>	</a:t>
              </a:r>
              <a:r>
                <a:rPr lang="en-US" sz="3200" dirty="0" err="1" smtClean="0"/>
                <a:t>Sifat</a:t>
              </a:r>
              <a:r>
                <a:rPr lang="en-US" sz="3200" dirty="0" smtClean="0"/>
                <a:t> </a:t>
              </a:r>
              <a:r>
                <a:rPr lang="en-US" sz="3200" b="1" dirty="0" err="1" smtClean="0"/>
                <a:t>elastis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adalah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kemampuan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suatu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benda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untuk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kembali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bentuk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awalnya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segera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setelah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gaya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luar</a:t>
              </a:r>
              <a:r>
                <a:rPr lang="en-US" sz="3200" dirty="0" smtClean="0"/>
                <a:t> yang </a:t>
              </a:r>
              <a:r>
                <a:rPr lang="en-US" sz="3200" dirty="0" err="1" smtClean="0"/>
                <a:t>diberikan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kepada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benda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itu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dihilangkan</a:t>
              </a:r>
              <a:r>
                <a:rPr lang="en-US" sz="3200" dirty="0" smtClean="0"/>
                <a:t> (</a:t>
              </a:r>
              <a:r>
                <a:rPr lang="en-US" sz="3200" dirty="0" err="1" smtClean="0"/>
                <a:t>dibebaskan</a:t>
              </a:r>
              <a:r>
                <a:rPr lang="en-US" sz="3200" dirty="0" smtClean="0"/>
                <a:t>).</a:t>
              </a:r>
            </a:p>
            <a:p>
              <a:pPr marL="342900" indent="-342900">
                <a:spcBef>
                  <a:spcPts val="1200"/>
                </a:spcBef>
              </a:pPr>
              <a:r>
                <a:rPr lang="en-US" sz="3200" b="1" dirty="0" smtClean="0">
                  <a:solidFill>
                    <a:schemeClr val="bg1"/>
                  </a:solidFill>
                </a:rPr>
                <a:t>	</a:t>
              </a:r>
              <a:r>
                <a:rPr lang="en-US" sz="3200" dirty="0" smtClean="0"/>
                <a:t>Benda yang </a:t>
              </a:r>
              <a:r>
                <a:rPr lang="en-US" sz="3200" dirty="0" err="1" smtClean="0"/>
                <a:t>tidak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kembali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ke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bentuk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awalnya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segera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setelah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gaya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luar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dihilangkan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disebut</a:t>
              </a:r>
              <a:r>
                <a:rPr lang="en-US" sz="3200" dirty="0" smtClean="0"/>
                <a:t> </a:t>
              </a:r>
              <a:r>
                <a:rPr lang="en-US" sz="3200" b="1" dirty="0" err="1" smtClean="0"/>
                <a:t>benda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tak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elastis</a:t>
              </a:r>
              <a:r>
                <a:rPr lang="en-US" sz="3200" dirty="0" smtClean="0"/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1066800"/>
              <a:ext cx="4092146" cy="769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4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Elastisitas</a:t>
              </a:r>
              <a:r>
                <a:rPr lang="en-US" sz="4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4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Bahan</a:t>
              </a:r>
              <a:endParaRPr lang="en-US" sz="44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228600"/>
            <a:ext cx="7223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Tegangan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Regangan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Modulus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Elastis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9735" y="914400"/>
            <a:ext cx="4669465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b="1" dirty="0" err="1" smtClean="0"/>
              <a:t>Tegangan</a:t>
            </a:r>
            <a:r>
              <a:rPr lang="en-US" sz="2800" b="1" dirty="0" smtClean="0"/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Tegangan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tarik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σ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,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didefinisikan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hasil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bagi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tarik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F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dialami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kawat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luas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penampangnya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(A).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9735" y="3497997"/>
            <a:ext cx="4669465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b="1" dirty="0" err="1" smtClean="0"/>
              <a:t>Regangan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107597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Regangan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tarik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didefinisikan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hasil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bagi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pertambahan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panjang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∆L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panjang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awal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L.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27264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512878"/>
            <a:ext cx="1295400" cy="31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935" y="5486400"/>
            <a:ext cx="5598422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249865"/>
            <a:ext cx="6283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Tegangan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terhadap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Regangan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4495800"/>
            <a:ext cx="8229600" cy="1981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cs typeface="Arial" pitchFamily="34" charset="0"/>
              </a:rPr>
              <a:t>O </a:t>
            </a:r>
            <a:r>
              <a:rPr lang="en-US" sz="2400" dirty="0" err="1" smtClean="0">
                <a:cs typeface="Arial" pitchFamily="34" charset="0"/>
              </a:rPr>
              <a:t>sampai</a:t>
            </a:r>
            <a:r>
              <a:rPr lang="en-US" sz="2400" dirty="0" smtClean="0">
                <a:cs typeface="Arial" pitchFamily="34" charset="0"/>
              </a:rPr>
              <a:t> A </a:t>
            </a:r>
            <a:r>
              <a:rPr lang="en-US" sz="2400" dirty="0" err="1" smtClean="0">
                <a:cs typeface="Arial" pitchFamily="34" charset="0"/>
              </a:rPr>
              <a:t>berlaku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hukum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Hooke,dan</a:t>
            </a:r>
            <a:r>
              <a:rPr lang="en-US" sz="2400" dirty="0" smtClean="0">
                <a:cs typeface="Arial" pitchFamily="34" charset="0"/>
              </a:rPr>
              <a:t> A </a:t>
            </a:r>
            <a:r>
              <a:rPr lang="en-US" sz="2400" dirty="0" err="1" smtClean="0">
                <a:cs typeface="Arial" pitchFamily="34" charset="0"/>
              </a:rPr>
              <a:t>disebut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batas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hukum</a:t>
            </a:r>
            <a:r>
              <a:rPr lang="en-US" sz="2400" b="1" dirty="0" smtClean="0">
                <a:cs typeface="Arial" pitchFamily="34" charset="0"/>
              </a:rPr>
              <a:t> Hooke</a:t>
            </a:r>
            <a:r>
              <a:rPr lang="en-US" sz="2400" dirty="0" smtClean="0">
                <a:cs typeface="Arial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cs typeface="Arial" pitchFamily="34" charset="0"/>
              </a:rPr>
              <a:t>B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batas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elastis</a:t>
            </a:r>
            <a:r>
              <a:rPr lang="en-US" sz="2400" dirty="0" smtClean="0">
                <a:cs typeface="Arial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cs typeface="Arial" pitchFamily="34" charset="0"/>
              </a:rPr>
              <a:t>C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titik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tekuk</a:t>
            </a:r>
            <a:r>
              <a:rPr lang="en-US" sz="2400" b="1" dirty="0" smtClean="0">
                <a:cs typeface="Arial" pitchFamily="34" charset="0"/>
              </a:rPr>
              <a:t> (</a:t>
            </a:r>
            <a:r>
              <a:rPr lang="en-US" sz="2400" b="1" i="1" dirty="0" smtClean="0">
                <a:cs typeface="Arial" pitchFamily="34" charset="0"/>
              </a:rPr>
              <a:t>yield point</a:t>
            </a:r>
            <a:r>
              <a:rPr lang="en-US" sz="2400" b="1" dirty="0" smtClean="0">
                <a:cs typeface="Arial" pitchFamily="34" charset="0"/>
              </a:rPr>
              <a:t>)</a:t>
            </a:r>
            <a:r>
              <a:rPr lang="en-US" sz="2400" dirty="0" smtClean="0">
                <a:cs typeface="Arial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cs typeface="Arial" pitchFamily="34" charset="0"/>
              </a:rPr>
              <a:t>E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titik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patah</a:t>
            </a:r>
            <a:r>
              <a:rPr lang="en-US" sz="2400" dirty="0" smtClean="0">
                <a:cs typeface="Arial" pitchFamily="34" charset="0"/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074" y="774583"/>
            <a:ext cx="4906925" cy="364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5948" y="457200"/>
            <a:ext cx="7803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Modulus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Elastis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274135"/>
            <a:ext cx="7543800" cy="1219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cs typeface="Arial" pitchFamily="34" charset="0"/>
              </a:rPr>
              <a:t>Modulus </a:t>
            </a:r>
            <a:r>
              <a:rPr lang="en-US" sz="2400" b="1" dirty="0" err="1" smtClean="0">
                <a:cs typeface="Arial" pitchFamily="34" charset="0"/>
              </a:rPr>
              <a:t>elastis</a:t>
            </a:r>
            <a:r>
              <a:rPr lang="en-US" sz="2400" b="1" dirty="0" smtClean="0">
                <a:cs typeface="Arial" pitchFamily="34" charset="0"/>
              </a:rPr>
              <a:t> E </a:t>
            </a:r>
            <a:r>
              <a:rPr lang="en-US" sz="2400" b="1" dirty="0" err="1" smtClean="0">
                <a:cs typeface="Arial" pitchFamily="34" charset="0"/>
              </a:rPr>
              <a:t>suatu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bahan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didefinisikan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sebagai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perbandingan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antara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tegangan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regangan</a:t>
            </a:r>
            <a:r>
              <a:rPr lang="en-US" sz="2400" b="1" dirty="0" smtClean="0">
                <a:cs typeface="Arial" pitchFamily="34" charset="0"/>
              </a:rPr>
              <a:t> yang </a:t>
            </a:r>
            <a:r>
              <a:rPr lang="en-US" sz="2400" b="1" dirty="0" err="1" smtClean="0">
                <a:cs typeface="Arial" pitchFamily="34" charset="0"/>
              </a:rPr>
              <a:t>dialami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bahan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4267200"/>
            <a:ext cx="6019800" cy="609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cs typeface="Arial" pitchFamily="34" charset="0"/>
              </a:rPr>
              <a:t>Modulus </a:t>
            </a:r>
            <a:r>
              <a:rPr lang="en-US" sz="2400" b="1" dirty="0" err="1" smtClean="0">
                <a:cs typeface="Arial" pitchFamily="34" charset="0"/>
              </a:rPr>
              <a:t>elastis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juga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disebut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i="1" dirty="0" smtClean="0">
                <a:cs typeface="Arial" pitchFamily="34" charset="0"/>
              </a:rPr>
              <a:t>modulus Young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n-US" sz="2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98134"/>
            <a:ext cx="5613990" cy="93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236535"/>
            <a:ext cx="1962150" cy="91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304800"/>
            <a:ext cx="2897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Hooke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4267200"/>
            <a:ext cx="6858000" cy="2057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cs typeface="Arial" pitchFamily="34" charset="0"/>
              </a:rPr>
              <a:t>Jika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gaya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tarik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tidak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melampaui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batas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elastis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pegas</a:t>
            </a:r>
            <a:r>
              <a:rPr lang="en-US" sz="2800" b="1" dirty="0" smtClean="0">
                <a:cs typeface="Arial" pitchFamily="34" charset="0"/>
              </a:rPr>
              <a:t>, </a:t>
            </a:r>
            <a:r>
              <a:rPr lang="en-US" sz="2800" b="1" dirty="0" err="1" smtClean="0">
                <a:cs typeface="Arial" pitchFamily="34" charset="0"/>
              </a:rPr>
              <a:t>maka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pertambahan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panjang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pegas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berbanding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lurus</a:t>
            </a:r>
            <a:r>
              <a:rPr lang="en-US" sz="2800" b="1" dirty="0" smtClean="0">
                <a:cs typeface="Arial" pitchFamily="34" charset="0"/>
              </a:rPr>
              <a:t> (</a:t>
            </a:r>
            <a:r>
              <a:rPr lang="en-US" sz="2800" b="1" dirty="0" err="1" smtClean="0">
                <a:cs typeface="Arial" pitchFamily="34" charset="0"/>
              </a:rPr>
              <a:t>sebanding</a:t>
            </a:r>
            <a:r>
              <a:rPr lang="en-US" sz="2800" b="1" dirty="0" smtClean="0">
                <a:cs typeface="Arial" pitchFamily="34" charset="0"/>
              </a:rPr>
              <a:t>) </a:t>
            </a:r>
            <a:r>
              <a:rPr lang="en-US" sz="2800" b="1" dirty="0" err="1" smtClean="0">
                <a:cs typeface="Arial" pitchFamily="34" charset="0"/>
              </a:rPr>
              <a:t>dengan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gaya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b="1" dirty="0" err="1" smtClean="0">
                <a:cs typeface="Arial" pitchFamily="34" charset="0"/>
              </a:rPr>
              <a:t>tariknya</a:t>
            </a:r>
            <a:r>
              <a:rPr lang="en-US" sz="2800" b="1" dirty="0" smtClean="0">
                <a:cs typeface="Arial" pitchFamily="34" charset="0"/>
              </a:rPr>
              <a:t>.</a:t>
            </a:r>
            <a:endParaRPr lang="en-US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3657600" cy="31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133600"/>
            <a:ext cx="1933575" cy="73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6408" y="511314"/>
            <a:ext cx="5974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Tetapan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Gaya Benda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Elastis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95400"/>
            <a:ext cx="1857214" cy="103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62997"/>
            <a:ext cx="2251532" cy="93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401198"/>
            <a:ext cx="1725412" cy="76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Brace 6"/>
          <p:cNvSpPr/>
          <p:nvPr/>
        </p:nvSpPr>
        <p:spPr>
          <a:xfrm>
            <a:off x="3276600" y="2736663"/>
            <a:ext cx="328650" cy="12821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096398"/>
            <a:ext cx="1552870" cy="64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724399"/>
            <a:ext cx="198120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6400" y="457200"/>
            <a:ext cx="5459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Harmonik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Sederhana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77724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Benda </a:t>
            </a:r>
            <a:r>
              <a:rPr lang="en-US" sz="2400" b="1" dirty="0" err="1" smtClean="0"/>
              <a:t>bergerak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bolak-balik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sekitar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keseimbangannya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harmonik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44408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Gaya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pegas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berlawanan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arah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simpangan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memperlambat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hingga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akhirnya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berhenti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terjauh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kiri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mana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x = -A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pegas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F = -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en-US" sz="1600" b="1" i="1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= k</a:t>
            </a:r>
            <a:r>
              <a:rPr lang="en-US" sz="1600" b="1" i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19200"/>
            <a:ext cx="3733801" cy="37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478465"/>
            <a:ext cx="8077200" cy="5846135"/>
            <a:chOff x="533400" y="478465"/>
            <a:chExt cx="8077200" cy="5846135"/>
          </a:xfrm>
        </p:grpSpPr>
        <p:sp>
          <p:nvSpPr>
            <p:cNvPr id="5" name="Rounded Rectangle 4"/>
            <p:cNvSpPr/>
            <p:nvPr/>
          </p:nvSpPr>
          <p:spPr>
            <a:xfrm>
              <a:off x="533400" y="990600"/>
              <a:ext cx="8077200" cy="53340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>
                <a:spcBef>
                  <a:spcPct val="50000"/>
                </a:spcBef>
                <a:buAutoNum type="alphaLcPeriod"/>
              </a:pPr>
              <a:r>
                <a:rPr lang="en-US" sz="2800" dirty="0" err="1" smtClean="0"/>
                <a:t>Ketika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simpangan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kanan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dari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titik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keseimbangan</a:t>
              </a:r>
              <a:r>
                <a:rPr lang="en-US" sz="2800" dirty="0" smtClean="0"/>
                <a:t> (</a:t>
              </a:r>
              <a:r>
                <a:rPr lang="en-US" sz="2800" dirty="0" err="1" smtClean="0"/>
                <a:t>nilai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positif</a:t>
              </a:r>
              <a:r>
                <a:rPr lang="en-US" sz="2800" dirty="0" smtClean="0"/>
                <a:t>), </a:t>
              </a:r>
              <a:r>
                <a:rPr lang="en-US" sz="2800" dirty="0" err="1" smtClean="0"/>
                <a:t>maka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gaya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pegas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F = -</a:t>
              </a:r>
              <a:r>
                <a:rPr lang="en-US" sz="2800" i="1" dirty="0" err="1" smtClean="0"/>
                <a:t>kx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kiri</a:t>
              </a:r>
              <a:r>
                <a:rPr lang="en-US" sz="2800" dirty="0" smtClean="0"/>
                <a:t> (</a:t>
              </a:r>
              <a:r>
                <a:rPr lang="en-US" sz="2800" dirty="0" err="1" smtClean="0"/>
                <a:t>nilai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F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negatif</a:t>
              </a:r>
              <a:r>
                <a:rPr lang="en-US" sz="2800" dirty="0" smtClean="0"/>
                <a:t>). </a:t>
              </a:r>
            </a:p>
            <a:p>
              <a:pPr marL="514350" indent="-514350">
                <a:spcBef>
                  <a:spcPct val="50000"/>
                </a:spcBef>
                <a:buAutoNum type="alphaLcPeriod"/>
              </a:pPr>
              <a:r>
                <a:rPr lang="en-US" sz="2800" dirty="0" err="1" smtClean="0"/>
                <a:t>Ketika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simpangan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kiri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dari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titik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keseimbangan</a:t>
              </a:r>
              <a:r>
                <a:rPr lang="en-US" sz="2800" dirty="0" smtClean="0"/>
                <a:t> (</a:t>
              </a:r>
              <a:r>
                <a:rPr lang="en-US" sz="2800" dirty="0" err="1" smtClean="0"/>
                <a:t>nilai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negatif</a:t>
              </a:r>
              <a:r>
                <a:rPr lang="en-US" sz="2800" dirty="0" smtClean="0"/>
                <a:t>), </a:t>
              </a:r>
              <a:r>
                <a:rPr lang="en-US" sz="2800" dirty="0" err="1" smtClean="0"/>
                <a:t>maka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gaya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pegas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F = -</a:t>
              </a:r>
              <a:r>
                <a:rPr lang="en-US" sz="2800" i="1" dirty="0" err="1" smtClean="0"/>
                <a:t>kx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kanan</a:t>
              </a:r>
              <a:r>
                <a:rPr lang="en-US" sz="2800" dirty="0" smtClean="0"/>
                <a:t> (</a:t>
              </a:r>
              <a:r>
                <a:rPr lang="en-US" sz="2800" dirty="0" err="1" smtClean="0"/>
                <a:t>nilai</a:t>
              </a:r>
              <a:r>
                <a:rPr lang="en-US" sz="2800" dirty="0" smtClean="0"/>
                <a:t> </a:t>
              </a:r>
              <a:r>
                <a:rPr lang="en-US" sz="2800" i="1" dirty="0" smtClean="0"/>
                <a:t>F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positif</a:t>
              </a:r>
              <a:r>
                <a:rPr lang="en-US" sz="2800" dirty="0" smtClean="0"/>
                <a:t>). </a:t>
              </a:r>
            </a:p>
            <a:p>
              <a:pPr marL="514350" indent="-514350">
                <a:spcBef>
                  <a:spcPct val="50000"/>
                </a:spcBef>
                <a:buAutoNum type="alphaLcPeriod"/>
              </a:pPr>
              <a:r>
                <a:rPr lang="en-US" sz="2800" dirty="0" smtClean="0"/>
                <a:t>Gaya yang </a:t>
              </a:r>
              <a:r>
                <a:rPr lang="en-US" sz="2800" dirty="0" err="1" smtClean="0"/>
                <a:t>besarnya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sebanding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dengan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simpangan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selalu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berlawanan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dengan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arah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simpangan</a:t>
              </a:r>
              <a:r>
                <a:rPr lang="en-US" sz="2800" dirty="0" smtClean="0"/>
                <a:t> (</a:t>
              </a:r>
              <a:r>
                <a:rPr lang="en-US" sz="2800" dirty="0" err="1" smtClean="0"/>
                <a:t>posisi</a:t>
              </a:r>
              <a:r>
                <a:rPr lang="en-US" sz="2800" dirty="0" smtClean="0"/>
                <a:t>) </a:t>
              </a:r>
              <a:r>
                <a:rPr lang="en-US" sz="2800" dirty="0" err="1" smtClean="0"/>
                <a:t>disebut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dengan</a:t>
              </a:r>
              <a:r>
                <a:rPr lang="en-US" sz="2800" dirty="0" smtClean="0"/>
                <a:t> </a:t>
              </a:r>
              <a:r>
                <a:rPr lang="en-US" sz="2800" b="1" i="1" dirty="0" err="1" smtClean="0"/>
                <a:t>gaya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pemulih</a:t>
              </a:r>
              <a:r>
                <a:rPr lang="en-US" sz="2800" dirty="0" smtClean="0"/>
                <a:t>.</a:t>
              </a:r>
              <a:endParaRPr lang="en-US" sz="28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478465"/>
              <a:ext cx="3429000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Gaya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Pemulih</a:t>
              </a:r>
              <a:endParaRPr lang="en-US" sz="40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756</TotalTime>
  <Words>323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134</cp:revision>
  <dcterms:created xsi:type="dcterms:W3CDTF">2012-01-30T07:22:06Z</dcterms:created>
  <dcterms:modified xsi:type="dcterms:W3CDTF">2012-02-06T16:32:59Z</dcterms:modified>
</cp:coreProperties>
</file>