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84" r:id="rId4"/>
    <p:sldId id="283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1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501" autoAdjust="0"/>
    <p:restoredTop sz="94660"/>
  </p:normalViewPr>
  <p:slideViewPr>
    <p:cSldViewPr>
      <p:cViewPr>
        <p:scale>
          <a:sx n="50" d="100"/>
          <a:sy n="50" d="100"/>
        </p:scale>
        <p:origin x="-210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4" name="Rectangle 3"/>
            <p:cNvSpPr/>
            <p:nvPr/>
          </p:nvSpPr>
          <p:spPr>
            <a:xfrm>
              <a:off x="4538330" y="0"/>
              <a:ext cx="460567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r="40708"/>
            <a:stretch>
              <a:fillRect/>
            </a:stretch>
          </p:blipFill>
          <p:spPr bwMode="auto">
            <a:xfrm>
              <a:off x="0" y="0"/>
              <a:ext cx="4572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Rectangle 4"/>
            <p:cNvSpPr/>
            <p:nvPr/>
          </p:nvSpPr>
          <p:spPr>
            <a:xfrm>
              <a:off x="4648200" y="3992195"/>
              <a:ext cx="4191000" cy="16466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ts val="600"/>
                </a:spcBef>
                <a:buFontTx/>
                <a:buAutoNum type="alphaUcPeriod"/>
              </a:pPr>
              <a:r>
                <a:rPr lang="en-US" sz="2400" b="1" dirty="0" err="1" smtClean="0">
                  <a:solidFill>
                    <a:srgbClr val="339966"/>
                  </a:solidFill>
                </a:rPr>
                <a:t>Dinamika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Partikel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dengan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Gaya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Gesekan</a:t>
              </a:r>
              <a:endParaRPr lang="en-US" sz="2400" b="1" dirty="0" smtClean="0">
                <a:solidFill>
                  <a:srgbClr val="339966"/>
                </a:solidFill>
              </a:endParaRPr>
            </a:p>
            <a:p>
              <a:pPr marL="342900" indent="-342900">
                <a:spcBef>
                  <a:spcPts val="600"/>
                </a:spcBef>
              </a:pPr>
              <a:r>
                <a:rPr lang="en-US" sz="2400" b="1" dirty="0" smtClean="0">
                  <a:solidFill>
                    <a:srgbClr val="339966"/>
                  </a:solidFill>
                </a:rPr>
                <a:t>B.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Hukum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Newton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tentang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Gravitasi</a:t>
              </a:r>
              <a:endParaRPr lang="en-US" sz="2400" b="1" dirty="0">
                <a:solidFill>
                  <a:srgbClr val="339966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67200" y="567070"/>
              <a:ext cx="4572000" cy="30162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339966"/>
                  </a:solidFill>
                </a:rPr>
                <a:t>	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Kemampuan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dasar</a:t>
              </a:r>
              <a:r>
                <a:rPr lang="en-US" sz="2000" dirty="0" smtClean="0">
                  <a:solidFill>
                    <a:srgbClr val="339966"/>
                  </a:solidFill>
                </a:rPr>
                <a:t> yang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anda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miliki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setelah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mempelajari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bab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ini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adalah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sebagai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berikut</a:t>
              </a:r>
              <a:r>
                <a:rPr lang="en-US" sz="2000" dirty="0" smtClean="0">
                  <a:solidFill>
                    <a:srgbClr val="339966"/>
                  </a:solidFill>
                </a:rPr>
                <a:t>:</a:t>
              </a:r>
            </a:p>
            <a:p>
              <a:pPr marL="800100" lvl="1" indent="-342900">
                <a:spcBef>
                  <a:spcPct val="50000"/>
                </a:spcBef>
                <a:buFontTx/>
                <a:buChar char="•"/>
              </a:pPr>
              <a:r>
                <a:rPr lang="en-US" sz="2000" dirty="0" err="1" smtClean="0">
                  <a:solidFill>
                    <a:srgbClr val="339966"/>
                  </a:solidFill>
                </a:rPr>
                <a:t>Dapat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menginterpretasikan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hukum-hukum</a:t>
              </a:r>
              <a:r>
                <a:rPr lang="en-US" sz="2000" dirty="0" smtClean="0">
                  <a:solidFill>
                    <a:srgbClr val="339966"/>
                  </a:solidFill>
                </a:rPr>
                <a:t> Newton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tentang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gerak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dan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gravitasi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serta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penerapannya</a:t>
              </a:r>
              <a:r>
                <a:rPr lang="en-US" sz="2000" dirty="0" smtClean="0">
                  <a:solidFill>
                    <a:srgbClr val="339966"/>
                  </a:solidFill>
                </a:rPr>
                <a:t>,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dan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menyadari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adanya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keteraturan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gerak</a:t>
              </a:r>
              <a:r>
                <a:rPr lang="en-US" sz="2000" dirty="0" smtClean="0">
                  <a:solidFill>
                    <a:srgbClr val="339966"/>
                  </a:solidFill>
                </a:rPr>
                <a:t> planet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dalam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tata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surya</a:t>
              </a:r>
              <a:r>
                <a:rPr lang="en-US" sz="2000" dirty="0" smtClean="0">
                  <a:solidFill>
                    <a:srgbClr val="339966"/>
                  </a:solidFill>
                </a:rPr>
                <a:t>.</a:t>
              </a:r>
              <a:endParaRPr lang="en-US" sz="2000" dirty="0">
                <a:solidFill>
                  <a:srgbClr val="3399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2395" y="482025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Peran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Gaya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Masalah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Tikungan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295400"/>
            <a:ext cx="5334000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/>
              <a:t>Menikung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Jalan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Datar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Kasar</a:t>
            </a:r>
            <a:endParaRPr lang="en-US" sz="28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16369"/>
            <a:ext cx="4267200" cy="377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424113"/>
            <a:ext cx="347553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4934781" y="3181290"/>
            <a:ext cx="2622449" cy="1466910"/>
            <a:chOff x="4934781" y="3181290"/>
            <a:chExt cx="2622449" cy="1466910"/>
          </a:xfrm>
        </p:grpSpPr>
        <p:pic>
          <p:nvPicPr>
            <p:cNvPr id="922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3802271"/>
              <a:ext cx="1876425" cy="845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>
              <a:off x="4934781" y="3181290"/>
              <a:ext cx="26224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Gaya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sentripetal</a:t>
              </a:r>
              <a:endParaRPr lang="en-US" sz="2800" dirty="0"/>
            </a:p>
          </p:txBody>
        </p:sp>
      </p:grp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4921804"/>
            <a:ext cx="2590800" cy="86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47383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Menikung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Jalan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Miring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Kasar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04925"/>
            <a:ext cx="503154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" y="2600325"/>
            <a:ext cx="329787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9800" y="1295399"/>
            <a:ext cx="3173200" cy="495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" y="3276600"/>
            <a:ext cx="384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4419600"/>
            <a:ext cx="386600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2395" y="398285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Newton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Tentang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043309"/>
            <a:ext cx="7543800" cy="58833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/>
              <a:t>Perumusan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Hukum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Gravitasi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Umum</a:t>
            </a:r>
            <a:r>
              <a:rPr lang="en-US" sz="2400" b="1" dirty="0" smtClean="0"/>
              <a:t> Newton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112"/>
            <a:ext cx="1319212" cy="83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814638"/>
            <a:ext cx="2071686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2057400"/>
            <a:ext cx="41021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657600"/>
            <a:ext cx="838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2395" y="311905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Menentukan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Tetapan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Gravitasi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G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011865"/>
            <a:ext cx="7543800" cy="58833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/>
              <a:t>Perumusan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Hukum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Gravitasi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Umum</a:t>
            </a:r>
            <a:r>
              <a:rPr lang="en-US" sz="2400" b="1" dirty="0" smtClean="0"/>
              <a:t> Newton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828800"/>
            <a:ext cx="437758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133600"/>
            <a:ext cx="3566159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352800"/>
            <a:ext cx="33004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5186363" y="4419600"/>
            <a:ext cx="3119437" cy="914400"/>
            <a:chOff x="5110163" y="4419600"/>
            <a:chExt cx="2814637" cy="755354"/>
          </a:xfrm>
        </p:grpSpPr>
        <p:pic>
          <p:nvPicPr>
            <p:cNvPr id="1229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10163" y="4419600"/>
              <a:ext cx="1347787" cy="755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294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477000" y="4602790"/>
              <a:ext cx="1447800" cy="46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2395" y="5334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Resultan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Gaya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Gravitasi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suatu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Benda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42237"/>
            <a:ext cx="5181600" cy="325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724400"/>
            <a:ext cx="22717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5562600"/>
            <a:ext cx="48483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43815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Medan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Gravitasi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235575"/>
            <a:ext cx="4724400" cy="18288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cs typeface="Arial" pitchFamily="34" charset="0"/>
              </a:rPr>
              <a:t>Medan </a:t>
            </a:r>
            <a:r>
              <a:rPr lang="en-US" sz="2000" b="1" dirty="0" err="1" smtClean="0">
                <a:cs typeface="Arial" pitchFamily="34" charset="0"/>
              </a:rPr>
              <a:t>gravitasi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didefinisikan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sebagai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ruang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di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sekitar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suatu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benda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bermasa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di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mana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benda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bermassa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lainnya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dalam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ruang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itu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akan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mengalami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gaya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gravitasi</a:t>
            </a:r>
            <a:r>
              <a:rPr lang="en-US" sz="2000" b="1" dirty="0" smtClean="0">
                <a:cs typeface="Arial" pitchFamily="34" charset="0"/>
              </a:rPr>
              <a:t>.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3581400"/>
            <a:ext cx="8382000" cy="838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cs typeface="Arial" pitchFamily="34" charset="0"/>
              </a:rPr>
              <a:t>Garis-garis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medan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gravitasi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adalah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garis-garis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bersambungan</a:t>
            </a:r>
            <a:r>
              <a:rPr lang="en-US" sz="2000" dirty="0" smtClean="0">
                <a:cs typeface="Arial" pitchFamily="34" charset="0"/>
              </a:rPr>
              <a:t> (</a:t>
            </a:r>
            <a:r>
              <a:rPr lang="en-US" sz="2000" dirty="0" err="1" smtClean="0">
                <a:cs typeface="Arial" pitchFamily="34" charset="0"/>
              </a:rPr>
              <a:t>kontinu</a:t>
            </a:r>
            <a:r>
              <a:rPr lang="en-US" sz="2000" dirty="0" smtClean="0">
                <a:cs typeface="Arial" pitchFamily="34" charset="0"/>
              </a:rPr>
              <a:t>) yang </a:t>
            </a:r>
            <a:r>
              <a:rPr lang="en-US" sz="2000" dirty="0" err="1" smtClean="0">
                <a:cs typeface="Arial" pitchFamily="34" charset="0"/>
              </a:rPr>
              <a:t>selalu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berarah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menuju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ke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massa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sumber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medan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gravitasi</a:t>
            </a:r>
            <a:r>
              <a:rPr lang="en-US" sz="2000" dirty="0" smtClean="0">
                <a:cs typeface="Arial" pitchFamily="34" charset="0"/>
              </a:rPr>
              <a:t>.</a:t>
            </a:r>
            <a:endParaRPr lang="en-US" sz="2000" b="1" dirty="0">
              <a:cs typeface="Arial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794324"/>
            <a:ext cx="2895600" cy="274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500563"/>
            <a:ext cx="4970222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405825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Kuat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Medan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Gravitasi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40735" y="1066800"/>
            <a:ext cx="7412665" cy="1143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dirty="0" err="1" smtClean="0">
                <a:cs typeface="Arial" pitchFamily="34" charset="0"/>
              </a:rPr>
              <a:t>Kuat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medan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gravitasi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pada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titik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apa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saja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dalam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ruang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didefinisikan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sebagai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gaya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graviasi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persatuan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massa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pada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suatu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massa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uji</a:t>
            </a:r>
            <a:r>
              <a:rPr lang="en-US" sz="2400" dirty="0" smtClean="0">
                <a:cs typeface="Arial" pitchFamily="34" charset="0"/>
              </a:rPr>
              <a:t> m.</a:t>
            </a:r>
            <a:endParaRPr lang="en-US" sz="2400" b="1" dirty="0"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2351" y="2495550"/>
            <a:ext cx="1585912" cy="852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863" y="3486150"/>
            <a:ext cx="16414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8063" y="4400550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2743200"/>
            <a:ext cx="5644717" cy="227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8063" y="5543550"/>
            <a:ext cx="235853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780871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Mengapa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Berat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Benda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Sedikit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Berbeda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Berbagai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Tempat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Permukaan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bumi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04530" y="2133600"/>
            <a:ext cx="7467600" cy="37338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Berat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gaya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gravitasi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Bumi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bekerja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suatu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benda</a:t>
            </a:r>
            <a:endParaRPr lang="en-US" sz="2800" b="1" dirty="0" smtClean="0"/>
          </a:p>
          <a:p>
            <a:pPr marL="342900" indent="-342900" algn="ctr">
              <a:spcBef>
                <a:spcPct val="50000"/>
              </a:spcBef>
            </a:pPr>
            <a:r>
              <a:rPr lang="en-US" sz="3200" b="1" dirty="0" smtClean="0"/>
              <a:t>w = mg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Jari-jari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permukaan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Bumi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kutub</a:t>
            </a:r>
            <a:r>
              <a:rPr lang="en-US" sz="2800" b="1" dirty="0" smtClean="0"/>
              <a:t> (r)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yang </a:t>
            </a:r>
            <a:r>
              <a:rPr lang="en-US" sz="2800" b="1" i="1" dirty="0" err="1" smtClean="0"/>
              <a:t>terkecil</a:t>
            </a:r>
            <a:r>
              <a:rPr lang="en-US" sz="2800" b="1" dirty="0" smtClean="0"/>
              <a:t>, g </a:t>
            </a:r>
            <a:r>
              <a:rPr lang="en-US" sz="2800" b="1" dirty="0" err="1" smtClean="0"/>
              <a:t>sebanding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1/r², </a:t>
            </a:r>
            <a:r>
              <a:rPr lang="en-US" sz="2800" b="1" dirty="0" err="1" smtClean="0"/>
              <a:t>maka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kutub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memiliki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percepatan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gravitasi</a:t>
            </a:r>
            <a:r>
              <a:rPr lang="en-US" sz="2800" b="1" dirty="0" smtClean="0"/>
              <a:t> </a:t>
            </a:r>
            <a:r>
              <a:rPr lang="en-US" sz="2800" b="1" i="1" dirty="0" err="1" smtClean="0"/>
              <a:t>terbesar</a:t>
            </a:r>
            <a:r>
              <a:rPr lang="en-US" sz="2800" b="1" dirty="0" smtClean="0"/>
              <a:t>.</a:t>
            </a:r>
            <a:endParaRPr lang="en-US" sz="2800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57200"/>
            <a:ext cx="88516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Bagaimana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Percepatan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Ketinggian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tertentu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atas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Permukaan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Bumi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53000" y="2463225"/>
            <a:ext cx="36856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r</a:t>
            </a:r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= R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</a:rPr>
              <a:t>r</a:t>
            </a:r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</a:rPr>
              <a:t> = (R + h)</a:t>
            </a:r>
            <a:endParaRPr lang="en-US" sz="32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4419600" cy="459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505199"/>
            <a:ext cx="2819400" cy="116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" y="616705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Perbandingan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Dua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Buah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Planet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5935" y="3439180"/>
            <a:ext cx="7946065" cy="90422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memperoleh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nilai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perbandingan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gravitasi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perlu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menghitung</a:t>
            </a:r>
            <a:r>
              <a:rPr lang="en-US" sz="2400" b="1" dirty="0" smtClean="0"/>
              <a:t>:</a:t>
            </a:r>
            <a:endParaRPr lang="en-US" sz="2400" b="1" dirty="0"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1273" y="1905000"/>
            <a:ext cx="3231392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95800"/>
            <a:ext cx="7086600" cy="75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334000"/>
            <a:ext cx="7358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660" y="295955"/>
            <a:ext cx="45901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Perumusan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Gaya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9734" y="1557670"/>
            <a:ext cx="840326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Gaya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penting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menyumbang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kondisi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keseimbangan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Gaya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statis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cenderung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mempertahankan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sedang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diam. 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Gaya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kinetis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atau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dinamis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cenderung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mempertahankan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sedang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bergerak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9735" y="990600"/>
            <a:ext cx="4669465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alphaLcPeriod"/>
            </a:pPr>
            <a:r>
              <a:rPr lang="en-US" sz="2800" b="1" dirty="0" err="1" smtClean="0"/>
              <a:t>Apakah</a:t>
            </a:r>
            <a:r>
              <a:rPr lang="en-US" sz="2800" b="1" dirty="0" smtClean="0"/>
              <a:t> Gaya </a:t>
            </a:r>
            <a:r>
              <a:rPr lang="en-US" sz="2800" b="1" dirty="0" err="1" smtClean="0"/>
              <a:t>Gesekan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itu</a:t>
            </a:r>
            <a:r>
              <a:rPr lang="en-US" sz="2800" b="1" dirty="0" smtClean="0"/>
              <a:t>?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648200"/>
            <a:ext cx="3657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Saat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dorongan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Anda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buku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sama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r>
              <a:rPr lang="en-US" sz="1600" b="1" i="1" dirty="0" err="1" smtClean="0">
                <a:solidFill>
                  <a:schemeClr val="accent4">
                    <a:lumMod val="50000"/>
                  </a:schemeClr>
                </a:solidFill>
              </a:rPr>
              <a:t>s,maks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maka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buku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tepat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akan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bergerak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651000"/>
            <a:ext cx="4486275" cy="2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1085671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Resultan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8335" y="2362200"/>
            <a:ext cx="7946065" cy="302912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50000"/>
              </a:spcBef>
            </a:pPr>
            <a:r>
              <a:rPr lang="en-US" sz="3000" b="1" dirty="0" smtClean="0"/>
              <a:t>	</a:t>
            </a:r>
            <a:r>
              <a:rPr lang="en-US" sz="3000" b="1" dirty="0" err="1" smtClean="0"/>
              <a:t>Percepatan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gravitasi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juga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merupakan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sebuah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vektor</a:t>
            </a:r>
            <a:r>
              <a:rPr lang="en-US" sz="3000" b="1" dirty="0" smtClean="0"/>
              <a:t>. </a:t>
            </a:r>
            <a:r>
              <a:rPr lang="en-US" sz="3000" b="1" dirty="0" err="1" smtClean="0"/>
              <a:t>Resultan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percepatan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gravitasi</a:t>
            </a:r>
            <a:r>
              <a:rPr lang="en-US" sz="3000" b="1" dirty="0" smtClean="0"/>
              <a:t> yang </a:t>
            </a:r>
            <a:r>
              <a:rPr lang="en-US" sz="3000" b="1" dirty="0" err="1" smtClean="0"/>
              <a:t>bekerja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pada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suatu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titik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akibat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medan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gravitasi</a:t>
            </a:r>
            <a:r>
              <a:rPr lang="en-US" sz="3000" b="1" dirty="0" smtClean="0"/>
              <a:t> yang </a:t>
            </a:r>
            <a:r>
              <a:rPr lang="en-US" sz="3000" b="1" dirty="0" err="1" smtClean="0"/>
              <a:t>dihasilkan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oleh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dua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buah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benda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harus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dihitung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secara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vektor</a:t>
            </a:r>
            <a:r>
              <a:rPr lang="en-US" sz="3000" b="1" dirty="0" smtClean="0"/>
              <a:t>.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3810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Kelajuan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Benda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Mengorbit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Planet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3810000" cy="5381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599272"/>
            <a:ext cx="1765852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399" y="2513672"/>
            <a:ext cx="1752601" cy="94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732872"/>
            <a:ext cx="409721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4952071"/>
            <a:ext cx="1600200" cy="83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5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5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5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57200" y="838200"/>
            <a:ext cx="8229600" cy="5029200"/>
            <a:chOff x="457200" y="1066800"/>
            <a:chExt cx="8229600" cy="5029200"/>
          </a:xfrm>
        </p:grpSpPr>
        <p:sp>
          <p:nvSpPr>
            <p:cNvPr id="6" name="Rounded Rectangle 5"/>
            <p:cNvSpPr/>
            <p:nvPr/>
          </p:nvSpPr>
          <p:spPr>
            <a:xfrm>
              <a:off x="457200" y="1447800"/>
              <a:ext cx="8229600" cy="46482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14350" indent="-514350">
                <a:spcBef>
                  <a:spcPts val="1200"/>
                </a:spcBef>
                <a:buAutoNum type="arabicPeriod"/>
              </a:pPr>
              <a:endParaRPr lang="en-US" sz="2800" dirty="0" smtClean="0">
                <a:cs typeface="Arial" pitchFamily="34" charset="0"/>
              </a:endParaRPr>
            </a:p>
            <a:p>
              <a:pPr marL="514350" indent="-514350">
                <a:spcBef>
                  <a:spcPts val="1200"/>
                </a:spcBef>
                <a:buAutoNum type="arabicPeriod"/>
              </a:pPr>
              <a:r>
                <a:rPr lang="en-US" sz="2800" dirty="0" err="1" smtClean="0">
                  <a:cs typeface="Arial" pitchFamily="34" charset="0"/>
                </a:rPr>
                <a:t>Satelit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akan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berputar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searah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dengan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putaran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Bumi</a:t>
              </a:r>
              <a:r>
                <a:rPr lang="en-US" sz="2800" dirty="0" smtClean="0">
                  <a:cs typeface="Arial" pitchFamily="34" charset="0"/>
                </a:rPr>
                <a:t>.</a:t>
              </a:r>
            </a:p>
            <a:p>
              <a:pPr marL="514350" indent="-514350">
                <a:spcBef>
                  <a:spcPct val="50000"/>
                </a:spcBef>
                <a:buAutoNum type="arabicPeriod"/>
              </a:pPr>
              <a:r>
                <a:rPr lang="en-US" sz="2800" dirty="0" err="1" smtClean="0">
                  <a:cs typeface="Arial" pitchFamily="34" charset="0"/>
                </a:rPr>
                <a:t>Periode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rotasi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satelit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sama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dengan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periode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rotasi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Bumi</a:t>
              </a:r>
              <a:r>
                <a:rPr lang="en-US" sz="2800" dirty="0" smtClean="0">
                  <a:cs typeface="Arial" pitchFamily="34" charset="0"/>
                </a:rPr>
                <a:t>.</a:t>
              </a:r>
            </a:p>
            <a:p>
              <a:pPr marL="514350" indent="-514350">
                <a:spcBef>
                  <a:spcPct val="50000"/>
                </a:spcBef>
                <a:buAutoNum type="arabicPeriod"/>
              </a:pPr>
              <a:r>
                <a:rPr lang="en-US" sz="2800" dirty="0" err="1" smtClean="0">
                  <a:cs typeface="Arial" pitchFamily="34" charset="0"/>
                </a:rPr>
                <a:t>Satelit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akan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bergerak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secara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langsung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di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atas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ekuator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Bumi</a:t>
              </a:r>
              <a:r>
                <a:rPr lang="en-US" sz="2800" dirty="0" smtClean="0">
                  <a:cs typeface="Arial" pitchFamily="34" charset="0"/>
                </a:rPr>
                <a:t>.</a:t>
              </a:r>
            </a:p>
            <a:p>
              <a:pPr marL="514350" indent="-514350">
                <a:spcBef>
                  <a:spcPct val="50000"/>
                </a:spcBef>
                <a:buAutoNum type="arabicPeriod"/>
              </a:pPr>
              <a:r>
                <a:rPr lang="en-US" sz="2800" dirty="0" err="1" smtClean="0">
                  <a:cs typeface="Arial" pitchFamily="34" charset="0"/>
                </a:rPr>
                <a:t>Pusat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dari</a:t>
              </a:r>
              <a:r>
                <a:rPr lang="en-US" sz="2800" dirty="0" smtClean="0">
                  <a:cs typeface="Arial" pitchFamily="34" charset="0"/>
                </a:rPr>
                <a:t> orbit </a:t>
              </a:r>
              <a:r>
                <a:rPr lang="en-US" sz="2800" dirty="0" err="1" smtClean="0">
                  <a:cs typeface="Arial" pitchFamily="34" charset="0"/>
                </a:rPr>
                <a:t>geostasioner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ada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di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pusat</a:t>
              </a:r>
              <a:r>
                <a:rPr lang="en-US" sz="2800" dirty="0" smtClean="0">
                  <a:cs typeface="Arial" pitchFamily="34" charset="0"/>
                </a:rPr>
                <a:t> </a:t>
              </a:r>
              <a:r>
                <a:rPr lang="en-US" sz="2800" dirty="0" err="1" smtClean="0">
                  <a:cs typeface="Arial" pitchFamily="34" charset="0"/>
                </a:rPr>
                <a:t>Bumi</a:t>
              </a:r>
              <a:r>
                <a:rPr lang="en-US" sz="2800" dirty="0" smtClean="0">
                  <a:cs typeface="Arial" pitchFamily="34" charset="0"/>
                </a:rPr>
                <a:t>.</a:t>
              </a:r>
              <a:endParaRPr lang="en-US" sz="2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8400" y="1066800"/>
              <a:ext cx="4495800" cy="685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Orbit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Geostasioner</a:t>
              </a:r>
              <a:endParaRPr lang="en-US" sz="40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2395" y="2286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Hukum-hukum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Kepler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0" y="907295"/>
            <a:ext cx="8382000" cy="1143000"/>
            <a:chOff x="381000" y="1143000"/>
            <a:chExt cx="8382000" cy="1143000"/>
          </a:xfrm>
        </p:grpSpPr>
        <p:sp>
          <p:nvSpPr>
            <p:cNvPr id="8" name="Rounded Rectangle 7"/>
            <p:cNvSpPr/>
            <p:nvPr/>
          </p:nvSpPr>
          <p:spPr>
            <a:xfrm>
              <a:off x="381000" y="1447800"/>
              <a:ext cx="8382000" cy="8382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50000"/>
                </a:spcBef>
              </a:pPr>
              <a:r>
                <a:rPr lang="en-US" sz="2000" b="1" dirty="0" err="1" smtClean="0"/>
                <a:t>Semua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pelanet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bergerak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pada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lintasan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elips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mengitari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matahari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dengan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matahari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berada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di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salah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satu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fokus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elips</a:t>
              </a:r>
              <a:r>
                <a:rPr lang="en-US" sz="2000" b="1" dirty="0" smtClean="0"/>
                <a:t>.</a:t>
              </a:r>
              <a:endParaRPr lang="en-US" sz="2000" b="1" dirty="0"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143000"/>
              <a:ext cx="31242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Pertama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Kepler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1000" y="2362200"/>
            <a:ext cx="4495800" cy="1752600"/>
            <a:chOff x="381000" y="1143000"/>
            <a:chExt cx="4495800" cy="1752600"/>
          </a:xfrm>
        </p:grpSpPr>
        <p:sp>
          <p:nvSpPr>
            <p:cNvPr id="13" name="Rounded Rectangle 12"/>
            <p:cNvSpPr/>
            <p:nvPr/>
          </p:nvSpPr>
          <p:spPr>
            <a:xfrm>
              <a:off x="381000" y="1447800"/>
              <a:ext cx="4495800" cy="14478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50000"/>
                </a:spcBef>
              </a:pPr>
              <a:r>
                <a:rPr lang="en-US" sz="2000" b="1" dirty="0" err="1" smtClean="0"/>
                <a:t>Suatu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garis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khayal</a:t>
              </a:r>
              <a:r>
                <a:rPr lang="en-US" sz="2000" b="1" dirty="0" smtClean="0"/>
                <a:t> yang </a:t>
              </a:r>
              <a:r>
                <a:rPr lang="en-US" sz="2000" b="1" dirty="0" err="1" smtClean="0"/>
                <a:t>menghubungkan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matahari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dengan</a:t>
              </a:r>
              <a:r>
                <a:rPr lang="en-US" sz="2000" b="1" dirty="0" smtClean="0"/>
                <a:t> planet </a:t>
              </a:r>
              <a:r>
                <a:rPr lang="en-US" sz="2000" b="1" dirty="0" err="1" smtClean="0"/>
                <a:t>menyapu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luas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juring</a:t>
              </a:r>
              <a:r>
                <a:rPr lang="en-US" sz="2000" b="1" dirty="0" smtClean="0"/>
                <a:t> yang </a:t>
              </a:r>
              <a:r>
                <a:rPr lang="en-US" sz="2000" b="1" dirty="0" err="1" smtClean="0"/>
                <a:t>sama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dalam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selang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waktu</a:t>
              </a:r>
              <a:r>
                <a:rPr lang="en-US" sz="2000" b="1" dirty="0" smtClean="0"/>
                <a:t> yang </a:t>
              </a:r>
              <a:r>
                <a:rPr lang="en-US" sz="2000" b="1" dirty="0" err="1" smtClean="0"/>
                <a:t>sama</a:t>
              </a:r>
              <a:endParaRPr lang="en-US" sz="2000" b="1" dirty="0"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" y="1143000"/>
              <a:ext cx="31242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Kedua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Kepler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1000" y="4474535"/>
            <a:ext cx="8382000" cy="1164265"/>
            <a:chOff x="381000" y="1143000"/>
            <a:chExt cx="8382000" cy="1164265"/>
          </a:xfrm>
        </p:grpSpPr>
        <p:sp>
          <p:nvSpPr>
            <p:cNvPr id="17" name="Rounded Rectangle 16"/>
            <p:cNvSpPr/>
            <p:nvPr/>
          </p:nvSpPr>
          <p:spPr>
            <a:xfrm>
              <a:off x="381000" y="1469065"/>
              <a:ext cx="8382000" cy="8382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50000"/>
                </a:spcBef>
              </a:pPr>
              <a:r>
                <a:rPr lang="en-US" sz="2000" b="1" dirty="0" err="1" smtClean="0"/>
                <a:t>Perbandingan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kuadrat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terhadap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pangkat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tiga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dari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setengah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sumbu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panjang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elips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adalah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sama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untuk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semua</a:t>
              </a:r>
              <a:r>
                <a:rPr lang="en-US" sz="2000" b="1" dirty="0" smtClean="0"/>
                <a:t> planet.</a:t>
              </a:r>
              <a:endParaRPr lang="en-US" sz="2000" b="1" dirty="0"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3400" y="1143000"/>
              <a:ext cx="38100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Hukum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Ketiga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Gerak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Planet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2438400"/>
            <a:ext cx="3452812" cy="189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791200"/>
            <a:ext cx="1147762" cy="733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914776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Kesesuaian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Hukum-hukum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Kepler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Gravitasi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Newton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399" y="2572305"/>
            <a:ext cx="133672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096305"/>
            <a:ext cx="2819400" cy="135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419905"/>
            <a:ext cx="3733800" cy="337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660" y="228600"/>
            <a:ext cx="42978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Rumus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Gaya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359735" y="914400"/>
            <a:ext cx="8327065" cy="914400"/>
            <a:chOff x="359735" y="990600"/>
            <a:chExt cx="8327065" cy="609600"/>
          </a:xfrm>
        </p:grpSpPr>
        <p:sp>
          <p:nvSpPr>
            <p:cNvPr id="5" name="Rounded Rectangle 4"/>
            <p:cNvSpPr/>
            <p:nvPr/>
          </p:nvSpPr>
          <p:spPr>
            <a:xfrm>
              <a:off x="359735" y="990600"/>
              <a:ext cx="8327065" cy="6096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/>
              <a:r>
                <a:rPr lang="en-US" sz="2000" dirty="0" smtClean="0"/>
                <a:t>	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3400" y="1018953"/>
              <a:ext cx="800100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</a:rPr>
                <a:t>Besar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gaya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gesekan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statis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antara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dua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permukaan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bersentuhan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dapat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memiliki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nilai-nilai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347330" y="2809220"/>
            <a:ext cx="8327065" cy="924580"/>
            <a:chOff x="347330" y="3048000"/>
            <a:chExt cx="8327065" cy="924580"/>
          </a:xfrm>
        </p:grpSpPr>
        <p:sp>
          <p:nvSpPr>
            <p:cNvPr id="8" name="Rounded Rectangle 7"/>
            <p:cNvSpPr/>
            <p:nvPr/>
          </p:nvSpPr>
          <p:spPr>
            <a:xfrm>
              <a:off x="347330" y="3048000"/>
              <a:ext cx="8327065" cy="92458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" y="3136451"/>
              <a:ext cx="80010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µs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disebut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koefisien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gesekan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statis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dan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N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adalah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besar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gaya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normal.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Tanda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kesamaan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“=“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digunakan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ketika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buku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tepat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akan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100" b="1" dirty="0" err="1" smtClean="0">
                  <a:solidFill>
                    <a:schemeClr val="bg1"/>
                  </a:solidFill>
                  <a:cs typeface="Arial" pitchFamily="34" charset="0"/>
                </a:rPr>
                <a:t>bergerak</a:t>
              </a:r>
              <a:r>
                <a:rPr lang="en-US" sz="2100" b="1" dirty="0" smtClean="0">
                  <a:solidFill>
                    <a:schemeClr val="bg1"/>
                  </a:solidFill>
                  <a:cs typeface="Arial" pitchFamily="34" charset="0"/>
                </a:rPr>
                <a:t>.</a:t>
              </a:r>
              <a:endParaRPr lang="en-US" sz="2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6"/>
          <p:cNvGrpSpPr/>
          <p:nvPr/>
        </p:nvGrpSpPr>
        <p:grpSpPr>
          <a:xfrm>
            <a:off x="381000" y="4800600"/>
            <a:ext cx="8327065" cy="914400"/>
            <a:chOff x="359735" y="990600"/>
            <a:chExt cx="8327065" cy="609600"/>
          </a:xfrm>
        </p:grpSpPr>
        <p:sp>
          <p:nvSpPr>
            <p:cNvPr id="18" name="Rounded Rectangle 17"/>
            <p:cNvSpPr/>
            <p:nvPr/>
          </p:nvSpPr>
          <p:spPr>
            <a:xfrm>
              <a:off x="359735" y="990600"/>
              <a:ext cx="8327065" cy="6096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/>
              <a:r>
                <a:rPr lang="en-US" sz="2000" dirty="0" smtClean="0"/>
                <a:t>	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3400" y="1018953"/>
              <a:ext cx="800100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Besar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gaya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gesekan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kinetis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bekerja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pada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benda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adalah</a:t>
              </a:r>
              <a:r>
                <a:rPr lang="en-US" sz="24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cs typeface="Arial" pitchFamily="34" charset="0"/>
                </a:rPr>
                <a:t>tetap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8735" y="1926265"/>
            <a:ext cx="1600199" cy="62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852530"/>
            <a:ext cx="303934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5812465"/>
            <a:ext cx="168152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660" y="558225"/>
            <a:ext cx="77348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Bagaimana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Menentukan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Koefisien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Gesekan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?</a:t>
            </a:r>
            <a:endParaRPr lang="en-US" sz="3200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800600" y="1295400"/>
            <a:ext cx="3733800" cy="16002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cs typeface="Arial" pitchFamily="34" charset="0"/>
              </a:rPr>
              <a:t>Benda </a:t>
            </a:r>
            <a:r>
              <a:rPr lang="en-US" sz="2400" b="1" dirty="0" err="1" smtClean="0">
                <a:cs typeface="Arial" pitchFamily="34" charset="0"/>
              </a:rPr>
              <a:t>tepat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akan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bergerak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menunjukan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besar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gaya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gesekan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statis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maksimum</a:t>
            </a:r>
            <a:r>
              <a:rPr lang="en-US" sz="2400" b="1" dirty="0" smtClean="0">
                <a:cs typeface="Arial" pitchFamily="34" charset="0"/>
              </a:rPr>
              <a:t>, </a:t>
            </a:r>
            <a:r>
              <a:rPr lang="en-US" sz="2800" b="1" i="1" dirty="0" err="1" smtClean="0">
                <a:cs typeface="Arial" pitchFamily="34" charset="0"/>
              </a:rPr>
              <a:t>f</a:t>
            </a:r>
            <a:r>
              <a:rPr lang="en-US" sz="1600" b="1" i="1" dirty="0" err="1" smtClean="0">
                <a:cs typeface="Arial" pitchFamily="34" charset="0"/>
              </a:rPr>
              <a:t>s,maks</a:t>
            </a:r>
            <a:r>
              <a:rPr lang="en-US" sz="2400" b="1" dirty="0" smtClean="0">
                <a:cs typeface="Arial" pitchFamily="34" charset="0"/>
              </a:rPr>
              <a:t>.</a:t>
            </a:r>
            <a:endParaRPr lang="en-US" sz="2400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685800" y="4267200"/>
            <a:ext cx="7772400" cy="8382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Ketika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benda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bergerak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tetap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menunjukan</a:t>
            </a:r>
            <a:r>
              <a:rPr lang="en-US" sz="2400" b="1" dirty="0" smtClean="0"/>
              <a:t> </a:t>
            </a:r>
            <a:r>
              <a:rPr lang="en-US" sz="2400" b="1" i="1" dirty="0" err="1" smtClean="0"/>
              <a:t>besar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gaya</a:t>
            </a:r>
            <a:r>
              <a:rPr lang="en-US" sz="2400" b="1" i="1" dirty="0" smtClean="0"/>
              <a:t> </a:t>
            </a:r>
            <a:r>
              <a:rPr lang="en-US" sz="2000" b="1" i="1" dirty="0" err="1" smtClean="0"/>
              <a:t>gesekan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kinetis,f</a:t>
            </a:r>
            <a:r>
              <a:rPr lang="en-US" sz="1600" b="1" i="1" dirty="0" err="1" smtClean="0"/>
              <a:t>k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4038600" cy="1403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173715"/>
            <a:ext cx="4222749" cy="78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5238750"/>
            <a:ext cx="364404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49865"/>
            <a:ext cx="79159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Menentukan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Koefisien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Gesekan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Statis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Kinetis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dengan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Teknik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Bidang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Miring</a:t>
            </a:r>
            <a:endParaRPr lang="en-US" sz="3200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530" y="1405270"/>
            <a:ext cx="4457701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371600"/>
            <a:ext cx="2552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312142"/>
            <a:ext cx="2986087" cy="218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 r="1587" b="2381"/>
          <a:stretch>
            <a:fillRect/>
          </a:stretch>
        </p:blipFill>
        <p:spPr bwMode="auto">
          <a:xfrm>
            <a:off x="4495800" y="2307264"/>
            <a:ext cx="3226420" cy="218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399" y="4648200"/>
            <a:ext cx="3081359" cy="88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5638799"/>
            <a:ext cx="2514600" cy="869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4800600"/>
            <a:ext cx="18720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12735" y="5695950"/>
            <a:ext cx="20574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0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1130" y="398848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Pemecahan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Masalah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Dinamika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Rumit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8471" y="1081088"/>
            <a:ext cx="743393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alphaLcPeriod"/>
            </a:pPr>
            <a:r>
              <a:rPr lang="en-US" sz="2400" b="1" dirty="0" err="1" smtClean="0"/>
              <a:t>Masalah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Dua</a:t>
            </a:r>
            <a:r>
              <a:rPr lang="en-US" sz="2400" b="1" dirty="0" smtClean="0"/>
              <a:t> Benda </a:t>
            </a:r>
            <a:r>
              <a:rPr lang="en-US" sz="2400" b="1" dirty="0" err="1" smtClean="0"/>
              <a:t>Dihubungkan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melalui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Sebuah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Katrol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606" y="1919288"/>
            <a:ext cx="7268994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215" y="5030555"/>
            <a:ext cx="3050585" cy="379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4216" y="5477640"/>
            <a:ext cx="2594124" cy="39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4216" y="5944886"/>
            <a:ext cx="2210480" cy="37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03818" y="5357813"/>
            <a:ext cx="2611382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2265" y="311905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Masalah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Gerak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Bidang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Miring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62000" y="3200400"/>
            <a:ext cx="3505200" cy="1524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cs typeface="Arial" pitchFamily="34" charset="0"/>
              </a:rPr>
              <a:t>Percepatan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meluncur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menuruni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suatu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bidang</a:t>
            </a:r>
            <a:r>
              <a:rPr lang="en-US" sz="2400" b="1" dirty="0" smtClean="0">
                <a:cs typeface="Arial" pitchFamily="34" charset="0"/>
              </a:rPr>
              <a:t> miring </a:t>
            </a:r>
            <a:r>
              <a:rPr lang="en-US" sz="2400" b="1" dirty="0" err="1" smtClean="0">
                <a:cs typeface="Arial" pitchFamily="34" charset="0"/>
              </a:rPr>
              <a:t>kasar</a:t>
            </a:r>
            <a:r>
              <a:rPr lang="en-US" sz="2400" b="1" dirty="0" smtClean="0">
                <a:cs typeface="Arial" pitchFamily="34" charset="0"/>
              </a:rPr>
              <a:t>.</a:t>
            </a:r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381000" y="1011865"/>
            <a:ext cx="7467600" cy="1524000"/>
            <a:chOff x="381000" y="1011865"/>
            <a:chExt cx="7467600" cy="1524000"/>
          </a:xfrm>
        </p:grpSpPr>
        <p:sp>
          <p:nvSpPr>
            <p:cNvPr id="9" name="Rounded Rectangle 8"/>
            <p:cNvSpPr/>
            <p:nvPr/>
          </p:nvSpPr>
          <p:spPr>
            <a:xfrm>
              <a:off x="381000" y="1011865"/>
              <a:ext cx="7467600" cy="15240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 err="1" smtClean="0">
                  <a:cs typeface="Arial" pitchFamily="34" charset="0"/>
                </a:rPr>
                <a:t>Bidang</a:t>
              </a:r>
              <a:r>
                <a:rPr lang="en-US" sz="2400" b="1" dirty="0" smtClean="0">
                  <a:cs typeface="Arial" pitchFamily="34" charset="0"/>
                </a:rPr>
                <a:t> miring </a:t>
              </a:r>
              <a:r>
                <a:rPr lang="en-US" sz="2400" b="1" dirty="0" err="1" smtClean="0">
                  <a:cs typeface="Arial" pitchFamily="34" charset="0"/>
                </a:rPr>
                <a:t>licin</a:t>
              </a:r>
              <a:r>
                <a:rPr lang="en-US" sz="2400" b="1" dirty="0" smtClean="0">
                  <a:cs typeface="Arial" pitchFamily="34" charset="0"/>
                </a:rPr>
                <a:t> (</a:t>
              </a:r>
              <a:r>
                <a:rPr lang="en-US" sz="2400" b="1" dirty="0" err="1" smtClean="0">
                  <a:cs typeface="Arial" pitchFamily="34" charset="0"/>
                </a:rPr>
                <a:t>gesekan</a:t>
              </a:r>
              <a:r>
                <a:rPr lang="en-US" sz="2400" b="1" dirty="0" smtClean="0">
                  <a:cs typeface="Arial" pitchFamily="34" charset="0"/>
                </a:rPr>
                <a:t> </a:t>
              </a:r>
              <a:r>
                <a:rPr lang="en-US" sz="2400" b="1" dirty="0" err="1" smtClean="0">
                  <a:cs typeface="Arial" pitchFamily="34" charset="0"/>
                </a:rPr>
                <a:t>diabaikan</a:t>
              </a:r>
              <a:r>
                <a:rPr lang="en-US" sz="2400" b="1" dirty="0" smtClean="0">
                  <a:cs typeface="Arial" pitchFamily="34" charset="0"/>
                </a:rPr>
                <a:t>) </a:t>
              </a:r>
              <a:r>
                <a:rPr lang="en-US" sz="2400" b="1" dirty="0" err="1" smtClean="0">
                  <a:cs typeface="Arial" pitchFamily="34" charset="0"/>
                </a:rPr>
                <a:t>akan</a:t>
              </a:r>
              <a:r>
                <a:rPr lang="en-US" sz="2400" b="1" dirty="0" smtClean="0">
                  <a:cs typeface="Arial" pitchFamily="34" charset="0"/>
                </a:rPr>
                <a:t> </a:t>
              </a:r>
              <a:r>
                <a:rPr lang="en-US" sz="2400" b="1" dirty="0" err="1" smtClean="0">
                  <a:cs typeface="Arial" pitchFamily="34" charset="0"/>
                </a:rPr>
                <a:t>mengalami</a:t>
              </a:r>
              <a:r>
                <a:rPr lang="en-US" sz="2400" b="1" dirty="0" smtClean="0">
                  <a:cs typeface="Arial" pitchFamily="34" charset="0"/>
                </a:rPr>
                <a:t> </a:t>
              </a:r>
              <a:r>
                <a:rPr lang="en-US" sz="2400" b="1" dirty="0" err="1" smtClean="0">
                  <a:cs typeface="Arial" pitchFamily="34" charset="0"/>
                </a:rPr>
                <a:t>percepatan</a:t>
              </a:r>
              <a:r>
                <a:rPr lang="en-US" sz="2400" b="1" dirty="0" smtClean="0">
                  <a:cs typeface="Arial" pitchFamily="34" charset="0"/>
                </a:rPr>
                <a:t>.</a:t>
              </a:r>
            </a:p>
            <a:p>
              <a:endParaRPr lang="en-US" sz="2400" b="1" dirty="0" smtClean="0">
                <a:cs typeface="Arial" pitchFamily="34" charset="0"/>
              </a:endParaRPr>
            </a:p>
            <a:p>
              <a:endParaRPr lang="en-US" sz="2400" b="1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22002" y="1773865"/>
              <a:ext cx="2135798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399" y="2743200"/>
            <a:ext cx="398604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5181600"/>
            <a:ext cx="395237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599" y="914399"/>
            <a:ext cx="6201555" cy="32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92395" y="311905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Masalah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Dua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Benda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Bertumpuk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Bidang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Horizontal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4191000"/>
            <a:ext cx="34290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cs typeface="Arial" pitchFamily="34" charset="0"/>
              </a:rPr>
              <a:t>Tinjau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sistem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balok</a:t>
            </a:r>
            <a:r>
              <a:rPr lang="en-US" sz="2400" b="1" dirty="0" smtClean="0">
                <a:cs typeface="Arial" pitchFamily="34" charset="0"/>
              </a:rPr>
              <a:t> m</a:t>
            </a:r>
            <a:r>
              <a:rPr lang="en-US" sz="1600" b="1" dirty="0" smtClean="0">
                <a:cs typeface="Arial" pitchFamily="34" charset="0"/>
              </a:rPr>
              <a:t>1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l-GR" sz="2400" b="1" dirty="0" smtClean="0">
                <a:cs typeface="Arial" pitchFamily="34" charset="0"/>
              </a:rPr>
              <a:t>Σ</a:t>
            </a:r>
            <a:r>
              <a:rPr lang="en-US" sz="2400" b="1" dirty="0" err="1" smtClean="0">
                <a:cs typeface="Arial" pitchFamily="34" charset="0"/>
              </a:rPr>
              <a:t>F</a:t>
            </a:r>
            <a:r>
              <a:rPr lang="en-US" sz="1600" b="1" dirty="0" err="1" smtClean="0">
                <a:cs typeface="Arial" pitchFamily="34" charset="0"/>
              </a:rPr>
              <a:t>y</a:t>
            </a:r>
            <a:r>
              <a:rPr lang="en-US" sz="2400" b="1" dirty="0" smtClean="0">
                <a:cs typeface="Arial" pitchFamily="34" charset="0"/>
              </a:rPr>
              <a:t> = 0</a:t>
            </a:r>
            <a:endParaRPr lang="en-US" sz="24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091" y="5164410"/>
            <a:ext cx="2681909" cy="550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8109" y="5867400"/>
            <a:ext cx="266699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5029200" y="4191000"/>
            <a:ext cx="34290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cs typeface="Arial" pitchFamily="34" charset="0"/>
              </a:rPr>
              <a:t>Tinjau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sistem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balok</a:t>
            </a:r>
            <a:r>
              <a:rPr lang="en-US" sz="2400" b="1" dirty="0" smtClean="0">
                <a:cs typeface="Arial" pitchFamily="34" charset="0"/>
              </a:rPr>
              <a:t> m</a:t>
            </a:r>
            <a:r>
              <a:rPr lang="en-US" sz="1600" b="1" dirty="0" smtClean="0">
                <a:cs typeface="Arial" pitchFamily="34" charset="0"/>
              </a:rPr>
              <a:t>1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l-GR" sz="2400" b="1" dirty="0" smtClean="0">
                <a:cs typeface="Arial" pitchFamily="34" charset="0"/>
              </a:rPr>
              <a:t>Σ</a:t>
            </a:r>
            <a:r>
              <a:rPr lang="en-US" sz="2400" b="1" dirty="0" err="1" smtClean="0">
                <a:cs typeface="Arial" pitchFamily="34" charset="0"/>
              </a:rPr>
              <a:t>F</a:t>
            </a:r>
            <a:r>
              <a:rPr lang="en-US" sz="1600" b="1" dirty="0" err="1" smtClean="0">
                <a:cs typeface="Arial" pitchFamily="34" charset="0"/>
              </a:rPr>
              <a:t>y</a:t>
            </a:r>
            <a:r>
              <a:rPr lang="en-US" sz="2400" b="1" dirty="0" smtClean="0">
                <a:cs typeface="Arial" pitchFamily="34" charset="0"/>
              </a:rPr>
              <a:t> = 0</a:t>
            </a:r>
            <a:endParaRPr lang="en-US" sz="2400" b="1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75504" y="5181600"/>
            <a:ext cx="305409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5791200"/>
            <a:ext cx="2709452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2395" y="417493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Masalah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Dua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Balok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Bertumpuk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atas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Lantai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Salah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antaranya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Didorong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Gaya Horizontal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81000" y="5715000"/>
            <a:ext cx="5943600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Gaya </a:t>
            </a:r>
            <a:r>
              <a:rPr lang="en-US" sz="2400" b="1" dirty="0" err="1" smtClean="0"/>
              <a:t>gesekan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statis</a:t>
            </a:r>
            <a:r>
              <a:rPr lang="en-US" sz="2400" b="1" dirty="0" smtClean="0"/>
              <a:t> </a:t>
            </a:r>
            <a:r>
              <a:rPr lang="en-US" sz="2800" b="1" dirty="0" smtClean="0"/>
              <a:t>f</a:t>
            </a:r>
            <a:r>
              <a:rPr lang="en-US" sz="1600" b="1" dirty="0" smtClean="0"/>
              <a:t>1.2</a:t>
            </a:r>
            <a:r>
              <a:rPr lang="en-US" sz="2400" b="1" dirty="0" smtClean="0"/>
              <a:t> = µ</a:t>
            </a:r>
            <a:r>
              <a:rPr lang="en-US" sz="1600" b="1" dirty="0" smtClean="0"/>
              <a:t>s</a:t>
            </a:r>
            <a:r>
              <a:rPr lang="en-US" sz="2400" b="1" dirty="0" smtClean="0"/>
              <a:t>N</a:t>
            </a:r>
            <a:r>
              <a:rPr lang="en-US" sz="1600" b="1" dirty="0" smtClean="0"/>
              <a:t>1</a:t>
            </a:r>
            <a:r>
              <a:rPr lang="en-US" sz="2400" b="1" dirty="0" smtClean="0"/>
              <a:t> = µs (m1g)</a:t>
            </a:r>
            <a:endParaRPr lang="en-US" sz="2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653737"/>
            <a:ext cx="3962400" cy="185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triped Right Arrow 9"/>
          <p:cNvSpPr/>
          <p:nvPr/>
        </p:nvSpPr>
        <p:spPr>
          <a:xfrm>
            <a:off x="3886200" y="2362200"/>
            <a:ext cx="762000" cy="533400"/>
          </a:xfrm>
          <a:prstGeom prst="stripedRight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038600"/>
            <a:ext cx="3505200" cy="143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660</TotalTime>
  <Words>487</Words>
  <Application>Microsoft Office PowerPoint</Application>
  <PresentationFormat>On-screen Show (4:3)</PresentationFormat>
  <Paragraphs>69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Bambang</cp:lastModifiedBy>
  <cp:revision>124</cp:revision>
  <dcterms:created xsi:type="dcterms:W3CDTF">2012-01-30T07:22:06Z</dcterms:created>
  <dcterms:modified xsi:type="dcterms:W3CDTF">2012-02-14T07:16:01Z</dcterms:modified>
</cp:coreProperties>
</file>