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76" r:id="rId3"/>
    <p:sldId id="284" r:id="rId4"/>
    <p:sldId id="285" r:id="rId5"/>
    <p:sldId id="277" r:id="rId6"/>
    <p:sldId id="279" r:id="rId7"/>
    <p:sldId id="270" r:id="rId8"/>
    <p:sldId id="286" r:id="rId9"/>
    <p:sldId id="287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22/07/2021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altLang="zh-CN" sz="5000" b="1" dirty="0" err="1" smtClean="0"/>
              <a:t>Bunyi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Bahasa</a:t>
            </a:r>
            <a:endParaRPr lang="en-US" altLang="zh-CN" sz="5000" b="1" dirty="0" smtClean="0"/>
          </a:p>
          <a:p>
            <a:pPr algn="ctr"/>
            <a:r>
              <a:rPr lang="zh-CN" altLang="en-US" sz="5000" b="1" dirty="0" smtClean="0"/>
              <a:t>语 音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yǔ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yīn</a:t>
            </a:r>
            <a:endParaRPr lang="id-ID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Inisial</a:t>
            </a:r>
            <a:r>
              <a:rPr lang="en-US" dirty="0" smtClean="0"/>
              <a:t> </a:t>
            </a:r>
            <a:r>
              <a:rPr lang="zh-CN" altLang="en-US" dirty="0" smtClean="0"/>
              <a:t>声 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mǔ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000" dirty="0" smtClean="0"/>
              <a:t>1. </a:t>
            </a:r>
            <a:r>
              <a:rPr lang="en-US" altLang="zh-CN" sz="3000" dirty="0" err="1" smtClean="0"/>
              <a:t>Inisial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dapat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juga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disebut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sebagai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awalan</a:t>
            </a:r>
            <a:r>
              <a:rPr lang="en-US" altLang="zh-CN" sz="3000" dirty="0" smtClean="0"/>
              <a:t>.</a:t>
            </a:r>
          </a:p>
          <a:p>
            <a:pPr marL="0" indent="273050">
              <a:buNone/>
            </a:pPr>
            <a:r>
              <a:rPr lang="en-US" altLang="zh-CN" sz="3000" dirty="0" err="1" smtClean="0"/>
              <a:t>Berikut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adalah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beberapa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contoh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inisial</a:t>
            </a:r>
            <a:r>
              <a:rPr lang="en-US" altLang="zh-CN" sz="3000" dirty="0" smtClean="0"/>
              <a:t> :</a:t>
            </a:r>
          </a:p>
          <a:p>
            <a:pPr marL="0" indent="0">
              <a:buNone/>
            </a:pPr>
            <a:endParaRPr lang="en-US" altLang="zh-CN" sz="3200" dirty="0" smtClean="0"/>
          </a:p>
          <a:p>
            <a:pPr marL="0" indent="0">
              <a:buNone/>
            </a:pPr>
            <a:endParaRPr lang="en-US" altLang="zh-CN" sz="3200" dirty="0" smtClean="0"/>
          </a:p>
          <a:p>
            <a:pPr marL="0" indent="0">
              <a:buNone/>
            </a:pPr>
            <a:endParaRPr lang="en-US" altLang="zh-CN" sz="3200" dirty="0" smtClean="0"/>
          </a:p>
          <a:p>
            <a:pPr marL="0" indent="0">
              <a:buNone/>
            </a:pP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000" b="1" dirty="0" err="1" smtClean="0">
                <a:latin typeface="Times New Roman" pitchFamily="18" charset="0"/>
                <a:cs typeface="Times New Roman" pitchFamily="18" charset="0"/>
              </a:rPr>
              <a:t>Keterangan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0" indent="0">
              <a:buNone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= :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dibaca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2643182"/>
          <a:ext cx="7929620" cy="1785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814526"/>
                <a:gridCol w="1585924"/>
                <a:gridCol w="1585924"/>
                <a:gridCol w="1585924"/>
              </a:tblGrid>
              <a:tr h="595317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Inisial</a:t>
                      </a:r>
                      <a:r>
                        <a:rPr lang="en-US" sz="2000" baseline="0" dirty="0" smtClean="0"/>
                        <a:t> 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 </a:t>
                      </a:r>
                      <a:r>
                        <a:rPr lang="en-US" dirty="0" smtClean="0"/>
                        <a:t>=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id-ID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id-ID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1" baseline="0" dirty="0" smtClean="0"/>
                        <a:t>p</a:t>
                      </a:r>
                      <a:r>
                        <a:rPr lang="en-US" baseline="0" dirty="0" smtClean="0"/>
                        <a:t>  = 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ph</a:t>
                      </a:r>
                      <a:r>
                        <a:rPr lang="id-ID" b="0" baseline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id-ID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 =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id-ID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id-ID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id-ID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id-ID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5317"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声 母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d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smtClean="0"/>
                        <a:t>t</a:t>
                      </a:r>
                      <a:r>
                        <a:rPr lang="id-ID" dirty="0" smtClean="0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t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th</a:t>
                      </a:r>
                      <a:r>
                        <a:rPr lang="id-ID" dirty="0" smtClean="0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n</a:t>
                      </a:r>
                      <a:r>
                        <a:rPr lang="en-US" dirty="0" smtClean="0"/>
                        <a:t> 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n</a:t>
                      </a:r>
                      <a:r>
                        <a:rPr lang="id-ID" baseline="0" dirty="0" smtClean="0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l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smtClean="0"/>
                        <a:t>l</a:t>
                      </a:r>
                      <a:r>
                        <a:rPr lang="id-ID" dirty="0" smtClean="0"/>
                        <a:t>e</a:t>
                      </a:r>
                      <a:endParaRPr lang="id-ID" dirty="0"/>
                    </a:p>
                  </a:txBody>
                  <a:tcPr/>
                </a:tc>
              </a:tr>
              <a:tr h="595317">
                <a:tc>
                  <a:txBody>
                    <a:bodyPr/>
                    <a:lstStyle/>
                    <a:p>
                      <a:r>
                        <a:rPr lang="en-US" altLang="zh-CN" sz="2000" b="1" dirty="0" err="1" smtClean="0"/>
                        <a:t>shēng</a:t>
                      </a:r>
                      <a:r>
                        <a:rPr lang="en-US" altLang="zh-CN" sz="2000" b="1" dirty="0" smtClean="0"/>
                        <a:t> </a:t>
                      </a:r>
                      <a:r>
                        <a:rPr lang="en-US" altLang="zh-CN" sz="2000" b="1" dirty="0" err="1" smtClean="0"/>
                        <a:t>mǔ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g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smtClean="0"/>
                        <a:t>k</a:t>
                      </a:r>
                      <a:r>
                        <a:rPr lang="id-ID" dirty="0" smtClean="0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k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kh</a:t>
                      </a:r>
                      <a:r>
                        <a:rPr lang="id-ID" dirty="0" smtClean="0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h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smtClean="0"/>
                        <a:t>h</a:t>
                      </a:r>
                      <a:r>
                        <a:rPr lang="id-ID" dirty="0" smtClean="0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Final </a:t>
            </a:r>
            <a:r>
              <a:rPr lang="zh-CN" altLang="en-US" dirty="0" smtClean="0"/>
              <a:t>韵 母 </a:t>
            </a:r>
            <a:r>
              <a:rPr lang="en-US" altLang="zh-CN" dirty="0" err="1" smtClean="0"/>
              <a:t>yùn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mù</a:t>
            </a:r>
            <a:r>
              <a:rPr lang="zh-CN" alt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3050"/>
            <a:ext cx="8643998" cy="492922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Final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akhiran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akhiran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0033" y="2857496"/>
          <a:ext cx="7715304" cy="1643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7264"/>
                <a:gridCol w="907109"/>
                <a:gridCol w="1102186"/>
                <a:gridCol w="1102186"/>
                <a:gridCol w="1234858"/>
                <a:gridCol w="1000132"/>
                <a:gridCol w="1071569"/>
              </a:tblGrid>
              <a:tr h="41076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Final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ü</a:t>
                      </a:r>
                      <a:endParaRPr lang="id-ID" dirty="0"/>
                    </a:p>
                  </a:txBody>
                  <a:tcPr/>
                </a:tc>
              </a:tr>
              <a:tr h="410769"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韵 母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10769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Akhiran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10769">
                <a:tc>
                  <a:txBody>
                    <a:bodyPr/>
                    <a:lstStyle/>
                    <a:p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iuo</a:t>
                      </a:r>
                      <a:r>
                        <a:rPr lang="en-US" dirty="0" smtClean="0"/>
                        <a:t> (-</a:t>
                      </a:r>
                      <a:r>
                        <a:rPr lang="en-US" dirty="0" err="1" smtClean="0"/>
                        <a:t>iu</a:t>
                      </a:r>
                      <a:r>
                        <a:rPr lang="en-US" dirty="0" smtClean="0"/>
                        <a:t>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zh-CN" altLang="en-US" b="1" dirty="0" smtClean="0"/>
              <a:t>例 如 </a:t>
            </a:r>
            <a:r>
              <a:rPr lang="en-US" altLang="zh-CN" b="1" dirty="0" err="1" smtClean="0"/>
              <a:t>lì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rú</a:t>
            </a:r>
            <a:r>
              <a:rPr lang="zh-CN" altLang="en-US" b="1" dirty="0" smtClean="0"/>
              <a:t> </a:t>
            </a:r>
            <a:r>
              <a:rPr lang="en-US" b="1" dirty="0" smtClean="0"/>
              <a:t>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500066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pa </a:t>
            </a:r>
            <a:r>
              <a:rPr lang="en-US" dirty="0" err="1" smtClean="0">
                <a:sym typeface="Wingdings" pitchFamily="2" charset="2"/>
              </a:rPr>
              <a:t>pa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err="1" smtClean="0">
                <a:sym typeface="Wingdings" pitchFamily="2" charset="2"/>
              </a:rPr>
              <a:t>ge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ge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ti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ma </a:t>
            </a:r>
            <a:r>
              <a:rPr lang="en-US" dirty="0" err="1" smtClean="0">
                <a:sym typeface="Wingdings" pitchFamily="2" charset="2"/>
              </a:rPr>
              <a:t>ma</a:t>
            </a:r>
            <a:r>
              <a:rPr lang="en-US" dirty="0" smtClean="0">
                <a:sym typeface="Wingdings" pitchFamily="2" charset="2"/>
              </a:rPr>
              <a:t>  ma </a:t>
            </a:r>
            <a:r>
              <a:rPr lang="en-US" dirty="0" err="1" smtClean="0">
                <a:sym typeface="Wingdings" pitchFamily="2" charset="2"/>
              </a:rPr>
              <a:t>ma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/>
              <a:t>he </a:t>
            </a:r>
            <a:r>
              <a:rPr lang="en-US" dirty="0" smtClean="0">
                <a:sym typeface="Wingdings" pitchFamily="2" charset="2"/>
              </a:rPr>
              <a:t> he</a:t>
            </a:r>
          </a:p>
          <a:p>
            <a:pPr>
              <a:buNone/>
            </a:pPr>
            <a:r>
              <a:rPr lang="en-US" dirty="0" err="1" smtClean="0">
                <a:sym typeface="Wingdings" pitchFamily="2" charset="2"/>
              </a:rPr>
              <a:t>hao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smtClean="0">
                <a:sym typeface="Wingdings" pitchFamily="2" charset="2"/>
              </a:rPr>
              <a:t>hao</a:t>
            </a: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altLang="zh-CN" sz="3500" dirty="0" smtClean="0"/>
              <a:t>Pinyin </a:t>
            </a:r>
            <a:r>
              <a:rPr lang="zh-CN" altLang="en-US" sz="3500" dirty="0" smtClean="0"/>
              <a:t>拼 音 </a:t>
            </a:r>
            <a:r>
              <a:rPr lang="en-US" altLang="zh-CN" sz="3500" dirty="0" err="1" smtClean="0"/>
              <a:t>pīn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yīn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altLang="zh-CN" sz="3500" dirty="0" smtClean="0"/>
              <a:t>	pinyin </a:t>
            </a:r>
            <a:r>
              <a:rPr lang="en-US" altLang="zh-CN" sz="3500" dirty="0" err="1" smtClean="0"/>
              <a:t>dapat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diartikan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sebagai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ejaan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bunyi</a:t>
            </a:r>
            <a:r>
              <a:rPr lang="en-US" altLang="zh-CN" sz="3500" dirty="0" smtClean="0"/>
              <a:t>.</a:t>
            </a:r>
          </a:p>
          <a:p>
            <a:pPr marL="514350" indent="-514350">
              <a:buNone/>
            </a:pPr>
            <a:endParaRPr lang="en-US" altLang="zh-CN" sz="35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altLang="zh-CN" sz="3500" dirty="0" smtClean="0"/>
              <a:t>Ton </a:t>
            </a:r>
            <a:r>
              <a:rPr lang="zh-CN" altLang="en-US" sz="3500" dirty="0" smtClean="0"/>
              <a:t>声 调 </a:t>
            </a:r>
            <a:r>
              <a:rPr lang="en-US" altLang="zh-CN" sz="3500" dirty="0" err="1" smtClean="0"/>
              <a:t>shēng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diào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en-US" altLang="zh-CN" sz="3500" dirty="0" err="1" smtClean="0"/>
              <a:t>Bahasa</a:t>
            </a:r>
            <a:r>
              <a:rPr lang="en-US" altLang="zh-CN" sz="3500" dirty="0" smtClean="0"/>
              <a:t> Mandarin </a:t>
            </a:r>
            <a:r>
              <a:rPr lang="en-US" altLang="zh-CN" sz="3500" dirty="0" err="1" smtClean="0"/>
              <a:t>memiliki</a:t>
            </a:r>
            <a:r>
              <a:rPr lang="en-US" altLang="zh-CN" sz="3500" dirty="0" smtClean="0"/>
              <a:t> 4 nada yang </a:t>
            </a:r>
            <a:r>
              <a:rPr lang="en-US" altLang="zh-CN" sz="3500" dirty="0" err="1" smtClean="0"/>
              <a:t>menjadi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pembeda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arti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kata</a:t>
            </a:r>
            <a:r>
              <a:rPr lang="en-US" altLang="zh-CN" sz="3500" dirty="0" smtClean="0"/>
              <a:t>. </a:t>
            </a:r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zh-CN" sz="3500" dirty="0" err="1" smtClean="0"/>
              <a:t>Tanda</a:t>
            </a:r>
            <a:r>
              <a:rPr lang="en-US" altLang="zh-CN" sz="3500" dirty="0" smtClean="0"/>
              <a:t> nada:</a:t>
            </a:r>
          </a:p>
          <a:p>
            <a:pPr marL="514350" indent="-514350">
              <a:buNone/>
            </a:pPr>
            <a:r>
              <a:rPr lang="en-US" altLang="zh-CN" sz="3500" dirty="0" smtClean="0"/>
              <a:t>- : nada </a:t>
            </a:r>
            <a:r>
              <a:rPr lang="en-US" altLang="zh-CN" sz="3500" dirty="0" err="1" smtClean="0"/>
              <a:t>satu</a:t>
            </a:r>
            <a:r>
              <a:rPr lang="en-US" altLang="zh-CN" sz="3500" dirty="0" smtClean="0"/>
              <a:t> (</a:t>
            </a:r>
            <a:r>
              <a:rPr lang="en-US" altLang="zh-CN" sz="3500" dirty="0" err="1" smtClean="0"/>
              <a:t>dibaca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datar</a:t>
            </a:r>
            <a:r>
              <a:rPr lang="en-US" altLang="zh-CN" sz="3500" dirty="0" smtClean="0"/>
              <a:t>)</a:t>
            </a:r>
          </a:p>
          <a:p>
            <a:pPr marL="514350" indent="-514350">
              <a:buNone/>
            </a:pPr>
            <a:r>
              <a:rPr lang="en-US" altLang="zh-CN" sz="3500" dirty="0" smtClean="0"/>
              <a:t>ˊ : nada </a:t>
            </a:r>
            <a:r>
              <a:rPr lang="en-US" altLang="zh-CN" sz="3500" dirty="0" err="1" smtClean="0"/>
              <a:t>dua</a:t>
            </a:r>
            <a:r>
              <a:rPr lang="en-US" altLang="zh-CN" sz="3500" dirty="0" smtClean="0"/>
              <a:t> (</a:t>
            </a:r>
            <a:r>
              <a:rPr lang="en-US" altLang="zh-CN" sz="3500" dirty="0" err="1" smtClean="0"/>
              <a:t>dibaca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naik</a:t>
            </a:r>
            <a:r>
              <a:rPr lang="en-US" altLang="zh-CN" sz="3500" dirty="0" smtClean="0"/>
              <a:t>)</a:t>
            </a:r>
          </a:p>
          <a:p>
            <a:pPr marL="514350" indent="-514350">
              <a:buNone/>
            </a:pPr>
            <a:r>
              <a:rPr lang="en-US" altLang="zh-CN" sz="3500" dirty="0" smtClean="0"/>
              <a:t>ˇ : nada </a:t>
            </a:r>
            <a:r>
              <a:rPr lang="en-US" altLang="zh-CN" sz="3500" dirty="0" err="1" smtClean="0"/>
              <a:t>tiga</a:t>
            </a:r>
            <a:r>
              <a:rPr lang="en-US" altLang="zh-CN" sz="3500" dirty="0" smtClean="0"/>
              <a:t> (</a:t>
            </a:r>
            <a:r>
              <a:rPr lang="en-US" altLang="zh-CN" sz="3500" dirty="0" err="1" smtClean="0"/>
              <a:t>dibaca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dengan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diayun</a:t>
            </a:r>
            <a:r>
              <a:rPr lang="en-US" altLang="zh-CN" sz="3500" dirty="0" smtClean="0"/>
              <a:t>)</a:t>
            </a:r>
          </a:p>
          <a:p>
            <a:pPr marL="514350" indent="-514350">
              <a:buNone/>
            </a:pPr>
            <a:r>
              <a:rPr lang="en-US" altLang="zh-CN" sz="3500" dirty="0" smtClean="0"/>
              <a:t>ˋ : nada </a:t>
            </a:r>
            <a:r>
              <a:rPr lang="en-US" altLang="zh-CN" sz="3500" dirty="0" err="1" smtClean="0"/>
              <a:t>empat</a:t>
            </a:r>
            <a:r>
              <a:rPr lang="en-US" altLang="zh-CN" sz="3500" dirty="0" smtClean="0"/>
              <a:t> (</a:t>
            </a:r>
            <a:r>
              <a:rPr lang="en-US" altLang="zh-CN" sz="3500" dirty="0" err="1" smtClean="0"/>
              <a:t>dibaca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dengan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tegas</a:t>
            </a:r>
            <a:r>
              <a:rPr lang="en-US" altLang="zh-CN" sz="3500" dirty="0" smtClean="0"/>
              <a:t>)</a:t>
            </a:r>
          </a:p>
          <a:p>
            <a:pPr marL="514350" indent="-514350">
              <a:buNone/>
            </a:pPr>
            <a:endParaRPr lang="en-US" altLang="zh-CN" sz="3500" dirty="0" smtClean="0"/>
          </a:p>
          <a:p>
            <a:pPr marL="0" indent="0">
              <a:buNone/>
            </a:pP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nada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diletakkan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final a, o , e,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, u, ü.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nada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final ‘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huruf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 ‘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dihapus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diganti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nada.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Contoh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例 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r>
              <a:rPr lang="zh-CN" altLang="en-US" sz="4000" b="1" dirty="0" smtClean="0"/>
              <a:t> 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爸 爸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bā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看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kàn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听 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</a:t>
            </a:r>
            <a:r>
              <a:rPr lang="en-US" altLang="zh-CN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ī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你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altLang="zh-CN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ǐ</a:t>
            </a:r>
            <a:endParaRPr lang="en-US" altLang="zh-CN" sz="3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514350" indent="-514350">
              <a:buNone/>
            </a:pP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Aksara</a:t>
            </a:r>
            <a:r>
              <a:rPr lang="en-US" dirty="0" smtClean="0"/>
              <a:t> Han </a:t>
            </a:r>
            <a:r>
              <a:rPr lang="zh-CN" altLang="en-US" dirty="0" smtClean="0"/>
              <a:t>汉 字 </a:t>
            </a:r>
            <a:r>
              <a:rPr lang="en-US" altLang="zh-CN" dirty="0" err="1" smtClean="0"/>
              <a:t>hàn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zì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07209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Hanzi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aksara</a:t>
            </a:r>
            <a:r>
              <a:rPr lang="en-US" dirty="0" smtClean="0"/>
              <a:t> Han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mandarin. Cara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aksara</a:t>
            </a:r>
            <a:r>
              <a:rPr lang="en-US" dirty="0" smtClean="0"/>
              <a:t> Han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aksaranya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1 </a:t>
            </a:r>
            <a:r>
              <a:rPr lang="en-US" dirty="0" err="1" smtClean="0"/>
              <a:t>kotak</a:t>
            </a:r>
            <a:r>
              <a:rPr lang="en-US" dirty="0" smtClean="0"/>
              <a:t> 1 </a:t>
            </a:r>
            <a:r>
              <a:rPr lang="en-US" dirty="0" err="1" smtClean="0"/>
              <a:t>aksara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err="1" smtClean="0"/>
              <a:t>Saya</a:t>
            </a:r>
            <a:r>
              <a:rPr lang="en-US" altLang="zh-CN" dirty="0" smtClean="0"/>
              <a:t> </a:t>
            </a:r>
            <a:r>
              <a:rPr lang="zh-CN" altLang="en-US" dirty="0" smtClean="0"/>
              <a:t>我 </a:t>
            </a:r>
            <a:r>
              <a:rPr lang="en-US" altLang="zh-CN" dirty="0" err="1" smtClean="0"/>
              <a:t>wǒ</a:t>
            </a:r>
            <a:r>
              <a:rPr lang="en-US" altLang="zh-CN" dirty="0" smtClean="0"/>
              <a:t> </a:t>
            </a:r>
            <a:r>
              <a:rPr lang="en-US" altLang="zh-CN" dirty="0" smtClean="0"/>
              <a:t>		</a:t>
            </a:r>
            <a:r>
              <a:rPr lang="en-US" altLang="zh-CN" dirty="0" err="1" smtClean="0"/>
              <a:t>wo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ai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ni</a:t>
            </a:r>
            <a:r>
              <a:rPr lang="en-US" altLang="zh-CN" dirty="0" smtClean="0"/>
              <a:t>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</a:t>
            </a:r>
            <a:endParaRPr lang="en-US" altLang="zh-CN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Halo </a:t>
            </a:r>
            <a:r>
              <a:rPr lang="zh-CN" altLang="en-US" dirty="0" smtClean="0"/>
              <a:t>你 好  </a:t>
            </a:r>
            <a:r>
              <a:rPr lang="en-US" altLang="zh-CN" dirty="0" err="1" smtClean="0"/>
              <a:t>nǐ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hǎo</a:t>
            </a: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Font typeface="+mj-lt"/>
              <a:buAutoNum type="arabicPeriod" startAt="2"/>
            </a:pP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28860" y="3500438"/>
          <a:ext cx="10477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36"/>
              </a:tblGrid>
              <a:tr h="360261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Saya</a:t>
                      </a:r>
                      <a:r>
                        <a:rPr lang="en-US" sz="2000" b="1" baseline="0" dirty="0" smtClean="0"/>
                        <a:t> </a:t>
                      </a:r>
                      <a:endParaRPr lang="id-ID" sz="2000" b="1" dirty="0"/>
                    </a:p>
                  </a:txBody>
                  <a:tcPr/>
                </a:tc>
              </a:tr>
              <a:tr h="360261"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我</a:t>
                      </a:r>
                      <a:endParaRPr lang="id-ID" sz="2000" b="1" dirty="0"/>
                    </a:p>
                  </a:txBody>
                  <a:tcPr/>
                </a:tc>
              </a:tr>
              <a:tr h="360261">
                <a:tc>
                  <a:txBody>
                    <a:bodyPr/>
                    <a:lstStyle/>
                    <a:p>
                      <a:r>
                        <a:rPr lang="en-US" altLang="zh-CN" sz="2000" b="1" dirty="0" err="1" smtClean="0"/>
                        <a:t>wǒ</a:t>
                      </a:r>
                      <a:endParaRPr lang="id-ID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4" y="5286387"/>
          <a:ext cx="1857388" cy="1143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928694"/>
              </a:tblGrid>
              <a:tr h="38100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Halo 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b="1" dirty="0"/>
                    </a:p>
                  </a:txBody>
                  <a:tcPr/>
                </a:tc>
              </a:tr>
              <a:tr h="381003"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你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好</a:t>
                      </a:r>
                      <a:endParaRPr lang="id-ID" b="1" dirty="0"/>
                    </a:p>
                  </a:txBody>
                  <a:tcPr/>
                </a:tc>
              </a:tr>
              <a:tr h="381003">
                <a:tc>
                  <a:txBody>
                    <a:bodyPr/>
                    <a:lstStyle/>
                    <a:p>
                      <a:r>
                        <a:rPr lang="en-US" altLang="zh-CN" b="1" dirty="0" err="1" smtClean="0"/>
                        <a:t>nǐ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err="1" smtClean="0"/>
                        <a:t>hǎo</a:t>
                      </a:r>
                      <a:endParaRPr lang="id-ID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en-US" altLang="zh-CN" dirty="0" err="1" smtClean="0"/>
              <a:t>Kosakata</a:t>
            </a:r>
            <a:r>
              <a:rPr lang="en-US" altLang="zh-CN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50006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smtClean="0"/>
              <a:t>Halo </a:t>
            </a:r>
            <a:r>
              <a:rPr lang="zh-CN" altLang="en-US" sz="3500" dirty="0" smtClean="0"/>
              <a:t>你好 </a:t>
            </a:r>
            <a:r>
              <a:rPr lang="en-US" altLang="zh-CN" sz="3500" dirty="0" err="1" smtClean="0"/>
              <a:t>nǐ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hǎo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Apa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kabar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你 好 吗 </a:t>
            </a:r>
            <a:r>
              <a:rPr lang="en-US" altLang="zh-CN" sz="3500" dirty="0" err="1" smtClean="0"/>
              <a:t>nǐ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hǎo</a:t>
            </a:r>
            <a:r>
              <a:rPr lang="en-US" altLang="zh-CN" sz="3500" dirty="0" smtClean="0"/>
              <a:t> ma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Kabar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baik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我 很 好 </a:t>
            </a:r>
            <a:r>
              <a:rPr lang="en-US" altLang="zh-CN" sz="3500" dirty="0" err="1" smtClean="0"/>
              <a:t>wǒ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hěn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hǎo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Terimakasih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谢 谢 </a:t>
            </a:r>
            <a:r>
              <a:rPr lang="en-US" altLang="zh-CN" sz="3500" dirty="0" err="1" smtClean="0"/>
              <a:t>xìe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xie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Sampai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jumpa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再 见 </a:t>
            </a:r>
            <a:r>
              <a:rPr lang="en-US" altLang="zh-CN" sz="3500" dirty="0" err="1" smtClean="0"/>
              <a:t>zài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jiàn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1927</TotalTime>
  <Words>353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Bahasa Mandarin  中文 zhōng wén</vt:lpstr>
      <vt:lpstr>Inisial 声 母 shēng mǔ</vt:lpstr>
      <vt:lpstr>Final 韵 母 yùn mù </vt:lpstr>
      <vt:lpstr>Contoh 例 如 lì rú  </vt:lpstr>
      <vt:lpstr>Slide 5</vt:lpstr>
      <vt:lpstr>Slide 6</vt:lpstr>
      <vt:lpstr>Contoh 例 如 lì rú </vt:lpstr>
      <vt:lpstr>Aksara Han 汉 字 hàn zì</vt:lpstr>
      <vt:lpstr>Kosakata 生 词 shēng 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149</cp:revision>
  <dcterms:created xsi:type="dcterms:W3CDTF">2020-10-13T11:27:36Z</dcterms:created>
  <dcterms:modified xsi:type="dcterms:W3CDTF">2021-07-22T05:12:30Z</dcterms:modified>
</cp:coreProperties>
</file>