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365" r:id="rId5"/>
    <p:sldId id="366" r:id="rId6"/>
    <p:sldId id="283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271" r:id="rId17"/>
    <p:sldId id="272" r:id="rId18"/>
    <p:sldId id="383" r:id="rId19"/>
    <p:sldId id="273" r:id="rId20"/>
    <p:sldId id="378" r:id="rId21"/>
    <p:sldId id="274" r:id="rId22"/>
    <p:sldId id="379" r:id="rId23"/>
    <p:sldId id="275" r:id="rId24"/>
    <p:sldId id="380" r:id="rId25"/>
    <p:sldId id="276" r:id="rId26"/>
    <p:sldId id="381" r:id="rId27"/>
    <p:sldId id="277" r:id="rId28"/>
    <p:sldId id="382" r:id="rId29"/>
    <p:sldId id="376" r:id="rId30"/>
    <p:sldId id="37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4B14-4881-4AB4-ABB1-1062A321D479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0E04E4-4479-4271-AA81-5ADEB586A2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1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61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04B14-4881-4AB4-ABB1-1062A321D479}" type="datetimeFigureOut">
              <a:rPr lang="en-US" smtClean="0"/>
              <a:pPr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E04E4-4479-4271-AA81-5ADEB586A2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6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accurate.id/akuntansi/pengertian-laporan-keuangan-contoh-dan-fungsiny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524000" y="457200"/>
            <a:ext cx="6019800" cy="1143000"/>
          </a:xfrm>
          <a:prstGeom prst="roundRect">
            <a:avLst>
              <a:gd name="adj" fmla="val 31667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MENGELOLA BUKU BESAR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38200" y="1981200"/>
            <a:ext cx="7620000" cy="762000"/>
          </a:xfrm>
          <a:prstGeom prst="roundRect">
            <a:avLst>
              <a:gd name="adj" fmla="val 11667"/>
            </a:avLst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bg2"/>
                </a:solidFill>
              </a:rPr>
              <a:t>Mempersiapkan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Pengelolaan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Buku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Besar</a:t>
            </a:r>
            <a:endParaRPr lang="en-US" sz="2800" b="1" dirty="0">
              <a:solidFill>
                <a:schemeClr val="bg2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38200" y="2895600"/>
            <a:ext cx="7620000" cy="990600"/>
          </a:xfrm>
          <a:prstGeom prst="roundRect">
            <a:avLst>
              <a:gd name="adj" fmla="val 11667"/>
            </a:avLst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bg2"/>
                </a:solidFill>
              </a:rPr>
              <a:t>Membukukan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Jumlah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Angka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dari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Jurnal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Ke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Buku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Besar</a:t>
            </a:r>
            <a:endParaRPr lang="en-US" sz="2800" b="1" dirty="0">
              <a:solidFill>
                <a:schemeClr val="bg2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838200" y="4114800"/>
            <a:ext cx="7620000" cy="990600"/>
          </a:xfrm>
          <a:prstGeom prst="roundRect">
            <a:avLst>
              <a:gd name="adj" fmla="val 11667"/>
            </a:avLst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bg2"/>
                </a:solidFill>
              </a:rPr>
              <a:t>Melakukan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Pencocokan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Saldo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Akun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dalam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Buku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Besar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dengn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Buku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Besar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Pembantu</a:t>
            </a:r>
            <a:endParaRPr lang="en-US" sz="2800" b="1" dirty="0">
              <a:solidFill>
                <a:schemeClr val="bg2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38200" y="5334000"/>
            <a:ext cx="7620000" cy="762000"/>
          </a:xfrm>
          <a:prstGeom prst="roundRect">
            <a:avLst>
              <a:gd name="adj" fmla="val 11667"/>
            </a:avLst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chemeClr val="bg2"/>
                </a:solidFill>
              </a:rPr>
              <a:t>Menyusun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Daftar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Saldo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Akun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dalam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Buku</a:t>
            </a:r>
            <a:r>
              <a:rPr lang="en-US" sz="2800" b="1" dirty="0">
                <a:solidFill>
                  <a:schemeClr val="bg2"/>
                </a:solidFill>
              </a:rPr>
              <a:t> </a:t>
            </a:r>
            <a:r>
              <a:rPr lang="en-US" sz="2800" b="1" dirty="0" err="1">
                <a:solidFill>
                  <a:schemeClr val="bg2"/>
                </a:solidFill>
              </a:rPr>
              <a:t>Besar</a:t>
            </a:r>
            <a:endParaRPr lang="en-US" sz="28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5334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R="0" lvl="0" indent="6826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8263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Langkah-langkah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i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posting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dari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jurnal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umum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524000"/>
            <a:ext cx="8291513" cy="48006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Catat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tanggal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buku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sesuai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jurnal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Catat</a:t>
            </a:r>
            <a:r>
              <a:rPr lang="en-GB" sz="3000" dirty="0"/>
              <a:t> </a:t>
            </a:r>
            <a:r>
              <a:rPr lang="en-GB" sz="3000" dirty="0" err="1"/>
              <a:t>angka</a:t>
            </a:r>
            <a:r>
              <a:rPr lang="en-GB" sz="3000" dirty="0"/>
              <a:t> </a:t>
            </a:r>
            <a:r>
              <a:rPr lang="en-GB" sz="3000" dirty="0" err="1"/>
              <a:t>jumlah</a:t>
            </a:r>
            <a:r>
              <a:rPr lang="en-GB" sz="3000" dirty="0"/>
              <a:t> </a:t>
            </a:r>
            <a:r>
              <a:rPr lang="en-GB" sz="3000" dirty="0" err="1"/>
              <a:t>debet</a:t>
            </a:r>
            <a:r>
              <a:rPr lang="en-GB" sz="3000" dirty="0"/>
              <a:t> </a:t>
            </a:r>
            <a:r>
              <a:rPr lang="en-GB" sz="3000" dirty="0" err="1"/>
              <a:t>jurnal</a:t>
            </a:r>
            <a:r>
              <a:rPr lang="en-GB" sz="3000" dirty="0"/>
              <a:t> </a:t>
            </a:r>
            <a:r>
              <a:rPr lang="en-GB" sz="3000" dirty="0" err="1"/>
              <a:t>ke</a:t>
            </a:r>
            <a:r>
              <a:rPr lang="en-GB" sz="3000" dirty="0"/>
              <a:t> </a:t>
            </a:r>
            <a:r>
              <a:rPr lang="en-GB" sz="3000" dirty="0" err="1"/>
              <a:t>debet</a:t>
            </a:r>
            <a:r>
              <a:rPr lang="en-GB" sz="3000" dirty="0"/>
              <a:t> </a:t>
            </a: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buku</a:t>
            </a:r>
            <a:r>
              <a:rPr lang="en-GB" sz="3000" dirty="0"/>
              <a:t> </a:t>
            </a:r>
            <a:r>
              <a:rPr lang="en-GB" sz="3000" dirty="0" err="1"/>
              <a:t>besar</a:t>
            </a:r>
            <a:r>
              <a:rPr lang="en-GB" sz="3000" dirty="0"/>
              <a:t> </a:t>
            </a:r>
            <a:r>
              <a:rPr lang="en-GB" sz="3000" dirty="0" err="1"/>
              <a:t>dan</a:t>
            </a:r>
            <a:r>
              <a:rPr lang="en-GB" sz="3000" dirty="0"/>
              <a:t> </a:t>
            </a:r>
            <a:r>
              <a:rPr lang="en-GB" sz="3000" dirty="0" err="1"/>
              <a:t>catat</a:t>
            </a:r>
            <a:r>
              <a:rPr lang="en-GB" sz="3000" dirty="0"/>
              <a:t> </a:t>
            </a:r>
            <a:r>
              <a:rPr lang="en-GB" sz="3000" dirty="0" err="1"/>
              <a:t>jumlah</a:t>
            </a:r>
            <a:r>
              <a:rPr lang="en-GB" sz="3000" dirty="0"/>
              <a:t> </a:t>
            </a:r>
            <a:r>
              <a:rPr lang="en-GB" sz="3000" dirty="0" err="1"/>
              <a:t>kredit</a:t>
            </a:r>
            <a:r>
              <a:rPr lang="en-GB" sz="3000" dirty="0"/>
              <a:t> </a:t>
            </a:r>
            <a:r>
              <a:rPr lang="en-GB" sz="3000" dirty="0" err="1"/>
              <a:t>jurnal</a:t>
            </a:r>
            <a:r>
              <a:rPr lang="en-GB" sz="3000" dirty="0"/>
              <a:t> </a:t>
            </a:r>
            <a:r>
              <a:rPr lang="en-GB" sz="3000" dirty="0" err="1"/>
              <a:t>ke</a:t>
            </a:r>
            <a:r>
              <a:rPr lang="en-GB" sz="3000" dirty="0"/>
              <a:t> </a:t>
            </a:r>
            <a:r>
              <a:rPr lang="en-GB" sz="3000" dirty="0" err="1"/>
              <a:t>kredit</a:t>
            </a:r>
            <a:r>
              <a:rPr lang="en-GB" sz="3000" dirty="0"/>
              <a:t> </a:t>
            </a: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buku</a:t>
            </a:r>
            <a:r>
              <a:rPr lang="en-GB" sz="3000" dirty="0"/>
              <a:t> </a:t>
            </a:r>
            <a:r>
              <a:rPr lang="en-GB" sz="3000" dirty="0" err="1"/>
              <a:t>besar</a:t>
            </a:r>
            <a:r>
              <a:rPr lang="en-GB" sz="3000" dirty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Catat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nomor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halaman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jurnal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kolom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referensi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bersangkutan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Catat</a:t>
            </a:r>
            <a:r>
              <a:rPr lang="en-GB" sz="3000" dirty="0"/>
              <a:t> </a:t>
            </a:r>
            <a:r>
              <a:rPr lang="en-GB" sz="3000" dirty="0" err="1"/>
              <a:t>nomor</a:t>
            </a:r>
            <a:r>
              <a:rPr lang="en-GB" sz="3000" dirty="0"/>
              <a:t> </a:t>
            </a:r>
            <a:r>
              <a:rPr lang="en-GB" sz="3000" dirty="0" err="1"/>
              <a:t>kode</a:t>
            </a:r>
            <a:r>
              <a:rPr lang="en-GB" sz="3000" dirty="0"/>
              <a:t> </a:t>
            </a:r>
            <a:r>
              <a:rPr lang="en-GB" sz="3000" dirty="0" err="1"/>
              <a:t>akun</a:t>
            </a:r>
            <a:r>
              <a:rPr lang="en-GB" sz="3000" dirty="0"/>
              <a:t> yang </a:t>
            </a:r>
            <a:r>
              <a:rPr lang="en-GB" sz="3000" dirty="0" err="1"/>
              <a:t>bersangkutan</a:t>
            </a:r>
            <a:r>
              <a:rPr lang="en-GB" sz="3000" dirty="0"/>
              <a:t> </a:t>
            </a:r>
            <a:r>
              <a:rPr lang="en-GB" sz="3000" dirty="0" err="1"/>
              <a:t>ke</a:t>
            </a:r>
            <a:r>
              <a:rPr lang="en-GB" sz="3000" dirty="0"/>
              <a:t> </a:t>
            </a:r>
            <a:r>
              <a:rPr lang="en-GB" sz="3000" dirty="0" err="1"/>
              <a:t>kolom</a:t>
            </a:r>
            <a:r>
              <a:rPr lang="en-GB" sz="3000" dirty="0"/>
              <a:t> </a:t>
            </a:r>
            <a:r>
              <a:rPr lang="en-GB" sz="3000" dirty="0" err="1"/>
              <a:t>refrensi</a:t>
            </a:r>
            <a:r>
              <a:rPr lang="en-GB" sz="3000" dirty="0"/>
              <a:t> </a:t>
            </a:r>
            <a:r>
              <a:rPr lang="en-GB" sz="3000" dirty="0" err="1"/>
              <a:t>jurnal</a:t>
            </a:r>
            <a:r>
              <a:rPr lang="en-GB" sz="3000" dirty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Cocokkan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saldo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buku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buku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pembantu</a:t>
            </a:r>
            <a:r>
              <a:rPr kumimoji="0" lang="en-GB" sz="30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5334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R="0" lvl="0" indent="6826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8263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Langkah-langkah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i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posting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dari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jurnal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khusus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524000"/>
            <a:ext cx="8291513" cy="48006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Jumlahkan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angka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setiap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kolom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masing-masing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angka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kolom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serba-serbi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baseline="0" dirty="0" err="1"/>
              <a:t>Masukkan</a:t>
            </a:r>
            <a:r>
              <a:rPr lang="en-GB" sz="3000" dirty="0"/>
              <a:t> </a:t>
            </a:r>
            <a:r>
              <a:rPr lang="en-GB" sz="3000" dirty="0" err="1"/>
              <a:t>angka</a:t>
            </a:r>
            <a:r>
              <a:rPr lang="en-GB" sz="3000" dirty="0"/>
              <a:t> </a:t>
            </a:r>
            <a:r>
              <a:rPr lang="en-GB" sz="3000" dirty="0" err="1"/>
              <a:t>jumlah</a:t>
            </a:r>
            <a:r>
              <a:rPr lang="en-GB" sz="3000" dirty="0"/>
              <a:t> </a:t>
            </a: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dalam</a:t>
            </a:r>
            <a:r>
              <a:rPr lang="en-GB" sz="3000" dirty="0"/>
              <a:t> </a:t>
            </a:r>
            <a:r>
              <a:rPr lang="en-GB" sz="3000" dirty="0" err="1"/>
              <a:t>jurnal</a:t>
            </a:r>
            <a:r>
              <a:rPr lang="en-GB" sz="3000" dirty="0"/>
              <a:t> </a:t>
            </a:r>
            <a:r>
              <a:rPr lang="en-GB" sz="3000" dirty="0" err="1"/>
              <a:t>khusus</a:t>
            </a:r>
            <a:r>
              <a:rPr lang="en-GB" sz="3000" dirty="0"/>
              <a:t> </a:t>
            </a:r>
            <a:r>
              <a:rPr lang="en-GB" sz="3000" dirty="0" err="1"/>
              <a:t>debet</a:t>
            </a:r>
            <a:r>
              <a:rPr lang="en-GB" sz="3000" dirty="0"/>
              <a:t> </a:t>
            </a:r>
            <a:r>
              <a:rPr lang="en-GB" sz="3000" dirty="0" err="1"/>
              <a:t>ke</a:t>
            </a:r>
            <a:r>
              <a:rPr lang="en-GB" sz="3000" dirty="0"/>
              <a:t> </a:t>
            </a: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buku</a:t>
            </a:r>
            <a:r>
              <a:rPr lang="en-GB" sz="3000" dirty="0"/>
              <a:t> </a:t>
            </a:r>
            <a:r>
              <a:rPr lang="en-GB" sz="3000" dirty="0" err="1"/>
              <a:t>besar</a:t>
            </a:r>
            <a:r>
              <a:rPr lang="en-GB" sz="3000" dirty="0"/>
              <a:t> </a:t>
            </a:r>
            <a:r>
              <a:rPr lang="en-GB" sz="3000" dirty="0" err="1"/>
              <a:t>debet</a:t>
            </a:r>
            <a:r>
              <a:rPr lang="en-GB" sz="3000" dirty="0"/>
              <a:t> </a:t>
            </a:r>
            <a:r>
              <a:rPr lang="en-GB" sz="3000" dirty="0" err="1"/>
              <a:t>dan</a:t>
            </a:r>
            <a:r>
              <a:rPr lang="en-GB" sz="3000" dirty="0"/>
              <a:t> </a:t>
            </a:r>
            <a:r>
              <a:rPr lang="en-GB" sz="3000" dirty="0" err="1"/>
              <a:t>angka</a:t>
            </a:r>
            <a:r>
              <a:rPr lang="en-GB" sz="3000" dirty="0"/>
              <a:t> </a:t>
            </a:r>
            <a:r>
              <a:rPr lang="en-GB" sz="3000" dirty="0" err="1"/>
              <a:t>jumlah</a:t>
            </a:r>
            <a:r>
              <a:rPr lang="en-GB" sz="3000" dirty="0"/>
              <a:t> </a:t>
            </a:r>
            <a:r>
              <a:rPr lang="en-GB" sz="3000" dirty="0" err="1"/>
              <a:t>kredit</a:t>
            </a:r>
            <a:r>
              <a:rPr lang="en-GB" sz="3000" dirty="0"/>
              <a:t> </a:t>
            </a:r>
            <a:r>
              <a:rPr lang="en-GB" sz="3000" dirty="0" err="1"/>
              <a:t>ke</a:t>
            </a:r>
            <a:r>
              <a:rPr lang="en-GB" sz="3000" dirty="0"/>
              <a:t> </a:t>
            </a: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buku</a:t>
            </a:r>
            <a:r>
              <a:rPr lang="en-GB" sz="3000" dirty="0"/>
              <a:t> </a:t>
            </a:r>
            <a:r>
              <a:rPr lang="en-GB" sz="3000" dirty="0" err="1"/>
              <a:t>besar</a:t>
            </a:r>
            <a:r>
              <a:rPr lang="en-GB" sz="3000" dirty="0"/>
              <a:t> </a:t>
            </a:r>
            <a:r>
              <a:rPr lang="en-GB" sz="3000" dirty="0" err="1"/>
              <a:t>kredit</a:t>
            </a:r>
            <a:r>
              <a:rPr lang="en-GB" sz="3000" dirty="0"/>
              <a:t> </a:t>
            </a:r>
            <a:r>
              <a:rPr lang="en-GB" sz="3000" dirty="0" err="1"/>
              <a:t>pada</a:t>
            </a:r>
            <a:r>
              <a:rPr lang="en-GB" sz="3000" dirty="0"/>
              <a:t> </a:t>
            </a:r>
            <a:r>
              <a:rPr lang="en-GB" sz="3000" dirty="0" err="1"/>
              <a:t>akhir</a:t>
            </a:r>
            <a:r>
              <a:rPr lang="en-GB" sz="3000" dirty="0"/>
              <a:t> </a:t>
            </a:r>
            <a:r>
              <a:rPr lang="en-GB" sz="3000" dirty="0" err="1"/>
              <a:t>bulan</a:t>
            </a:r>
            <a:r>
              <a:rPr lang="en-GB" sz="3000" dirty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kolom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serba-serbi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GB" sz="30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posting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bukanlah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angka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jumlah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tetapi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angka-angka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000" baseline="0" dirty="0" err="1"/>
              <a:t>Untuk</a:t>
            </a:r>
            <a:r>
              <a:rPr lang="en-GB" sz="3000" dirty="0"/>
              <a:t> </a:t>
            </a: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dalam</a:t>
            </a:r>
            <a:r>
              <a:rPr lang="en-GB" sz="3000" dirty="0"/>
              <a:t> </a:t>
            </a:r>
            <a:r>
              <a:rPr lang="en-GB" sz="3000" dirty="0" err="1"/>
              <a:t>kolom</a:t>
            </a:r>
            <a:r>
              <a:rPr lang="en-GB" sz="3000" dirty="0"/>
              <a:t> </a:t>
            </a:r>
            <a:r>
              <a:rPr lang="en-GB" sz="3000" dirty="0" err="1"/>
              <a:t>serba-serbi</a:t>
            </a:r>
            <a:r>
              <a:rPr lang="en-GB" sz="3000" dirty="0"/>
              <a:t> yang </a:t>
            </a:r>
            <a:r>
              <a:rPr lang="en-GB" sz="3000" dirty="0" err="1"/>
              <a:t>telah</a:t>
            </a:r>
            <a:r>
              <a:rPr lang="en-GB" sz="3000" dirty="0"/>
              <a:t> </a:t>
            </a:r>
            <a:r>
              <a:rPr lang="en-GB" sz="3000" dirty="0" err="1"/>
              <a:t>di</a:t>
            </a:r>
            <a:r>
              <a:rPr lang="en-GB" sz="3000" dirty="0"/>
              <a:t>-</a:t>
            </a:r>
            <a:r>
              <a:rPr lang="en-GB" sz="3000" i="1" dirty="0"/>
              <a:t>posting,  </a:t>
            </a:r>
            <a:r>
              <a:rPr lang="en-GB" sz="3000" dirty="0" err="1"/>
              <a:t>di</a:t>
            </a:r>
            <a:r>
              <a:rPr lang="en-GB" sz="3000" dirty="0"/>
              <a:t> </a:t>
            </a:r>
            <a:r>
              <a:rPr lang="en-GB" sz="3000" dirty="0" err="1"/>
              <a:t>bawah</a:t>
            </a:r>
            <a:r>
              <a:rPr lang="en-GB" sz="3000" dirty="0"/>
              <a:t> </a:t>
            </a:r>
            <a:r>
              <a:rPr lang="en-GB" sz="3000" dirty="0" err="1"/>
              <a:t>angka</a:t>
            </a:r>
            <a:r>
              <a:rPr lang="en-GB" sz="3000" dirty="0"/>
              <a:t> </a:t>
            </a:r>
            <a:r>
              <a:rPr lang="en-GB" sz="3000" dirty="0" err="1"/>
              <a:t>jumlah</a:t>
            </a:r>
            <a:r>
              <a:rPr lang="en-GB" sz="3000" dirty="0"/>
              <a:t> </a:t>
            </a:r>
            <a:r>
              <a:rPr lang="en-GB" sz="3000" dirty="0" err="1"/>
              <a:t>diberi</a:t>
            </a:r>
            <a:r>
              <a:rPr lang="en-GB" sz="3000" dirty="0"/>
              <a:t> </a:t>
            </a:r>
            <a:r>
              <a:rPr lang="en-GB" sz="3000" dirty="0" err="1"/>
              <a:t>tanda</a:t>
            </a:r>
            <a:r>
              <a:rPr lang="en-GB" sz="3000" dirty="0"/>
              <a:t> </a:t>
            </a:r>
            <a:r>
              <a:rPr lang="en-GB" sz="3000" dirty="0" err="1"/>
              <a:t>centang</a:t>
            </a:r>
            <a:r>
              <a:rPr lang="en-GB" sz="3000" dirty="0"/>
              <a:t> </a:t>
            </a:r>
            <a:r>
              <a:rPr lang="en-US" sz="3200" dirty="0"/>
              <a:t>(√).</a:t>
            </a:r>
            <a:endParaRPr kumimoji="0" lang="en-GB" sz="3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5334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R="0" lvl="0" indent="6826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8263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Langkah-langkah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menyusun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daftar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neraca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saldo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1447800"/>
            <a:ext cx="8291513" cy="48768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Menghitung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saldo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buku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berbentuk</a:t>
            </a:r>
            <a:r>
              <a:rPr kumimoji="0" lang="en-GB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1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skontro</a:t>
            </a:r>
            <a:r>
              <a:rPr kumimoji="0" lang="en-GB" sz="3100" b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GB" sz="3100" b="1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dirty="0" err="1"/>
              <a:t>Jika</a:t>
            </a:r>
            <a:r>
              <a:rPr lang="en-GB" sz="3100" dirty="0"/>
              <a:t> </a:t>
            </a:r>
            <a:r>
              <a:rPr lang="en-GB" sz="3100" dirty="0" err="1"/>
              <a:t>dua</a:t>
            </a:r>
            <a:r>
              <a:rPr lang="en-GB" sz="3100" dirty="0"/>
              <a:t> </a:t>
            </a:r>
            <a:r>
              <a:rPr lang="en-GB" sz="3100" dirty="0" err="1"/>
              <a:t>sisi</a:t>
            </a:r>
            <a:r>
              <a:rPr lang="en-GB" sz="3100" dirty="0"/>
              <a:t> </a:t>
            </a:r>
            <a:r>
              <a:rPr lang="en-GB" sz="3100" dirty="0" err="1"/>
              <a:t>terisi</a:t>
            </a:r>
            <a:r>
              <a:rPr lang="en-GB" sz="3100" dirty="0"/>
              <a:t> </a:t>
            </a:r>
            <a:r>
              <a:rPr lang="en-GB" sz="3100" dirty="0" err="1"/>
              <a:t>semua</a:t>
            </a:r>
            <a:r>
              <a:rPr lang="en-GB" sz="3100" dirty="0"/>
              <a:t>,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merupakan</a:t>
            </a:r>
            <a:r>
              <a:rPr lang="en-GB" sz="3100" dirty="0"/>
              <a:t> </a:t>
            </a:r>
            <a:r>
              <a:rPr lang="en-GB" sz="3100" dirty="0" err="1"/>
              <a:t>selisih</a:t>
            </a:r>
            <a:r>
              <a:rPr lang="en-GB" sz="3100" dirty="0"/>
              <a:t> </a:t>
            </a:r>
            <a:r>
              <a:rPr lang="en-GB" sz="3100" dirty="0" err="1"/>
              <a:t>antara</a:t>
            </a:r>
            <a:r>
              <a:rPr lang="en-GB" sz="3100" dirty="0"/>
              <a:t> </a:t>
            </a:r>
            <a:r>
              <a:rPr lang="en-GB" sz="3100" dirty="0" err="1"/>
              <a:t>jumlah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dan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 </a:t>
            </a:r>
            <a:r>
              <a:rPr lang="en-GB" sz="3100" dirty="0" err="1"/>
              <a:t>Untuk</a:t>
            </a:r>
            <a:r>
              <a:rPr lang="en-GB" sz="3100" dirty="0"/>
              <a:t>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, </a:t>
            </a:r>
            <a:r>
              <a:rPr lang="en-GB" sz="3100" dirty="0" err="1"/>
              <a:t>letakkan</a:t>
            </a:r>
            <a:r>
              <a:rPr lang="en-GB" sz="3100" dirty="0"/>
              <a:t> </a:t>
            </a:r>
            <a:r>
              <a:rPr lang="en-GB" sz="3100" dirty="0" err="1"/>
              <a:t>selisih</a:t>
            </a:r>
            <a:r>
              <a:rPr lang="en-GB" sz="3100" dirty="0"/>
              <a:t>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di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 </a:t>
            </a:r>
            <a:r>
              <a:rPr lang="en-GB" sz="3100" dirty="0" err="1"/>
              <a:t>Sedangkan</a:t>
            </a:r>
            <a:r>
              <a:rPr lang="en-GB" sz="3100" dirty="0"/>
              <a:t> </a:t>
            </a:r>
            <a:r>
              <a:rPr lang="en-GB" sz="3100" dirty="0" err="1"/>
              <a:t>untuk</a:t>
            </a:r>
            <a:r>
              <a:rPr lang="en-GB" sz="3100" dirty="0"/>
              <a:t>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,  </a:t>
            </a:r>
            <a:r>
              <a:rPr lang="en-GB" sz="3100" dirty="0" err="1"/>
              <a:t>letak</a:t>
            </a:r>
            <a:r>
              <a:rPr lang="en-GB" sz="3100" dirty="0"/>
              <a:t> </a:t>
            </a:r>
            <a:r>
              <a:rPr lang="en-GB" sz="3100" dirty="0" err="1"/>
              <a:t>selisihnya</a:t>
            </a:r>
            <a:r>
              <a:rPr lang="en-GB" sz="3100" dirty="0"/>
              <a:t> </a:t>
            </a:r>
            <a:r>
              <a:rPr lang="en-GB" sz="3100" dirty="0" err="1"/>
              <a:t>di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dirty="0"/>
              <a:t> </a:t>
            </a:r>
            <a:r>
              <a:rPr lang="en-GB" sz="3100" dirty="0" err="1"/>
              <a:t>jika</a:t>
            </a:r>
            <a:r>
              <a:rPr lang="en-GB" sz="3100" dirty="0"/>
              <a:t> </a:t>
            </a:r>
            <a:r>
              <a:rPr lang="en-GB" sz="3100" dirty="0" err="1"/>
              <a:t>hanya</a:t>
            </a:r>
            <a:r>
              <a:rPr lang="en-GB" sz="3100" dirty="0"/>
              <a:t> </a:t>
            </a:r>
            <a:r>
              <a:rPr lang="en-GB" sz="3100" dirty="0" err="1"/>
              <a:t>satu</a:t>
            </a:r>
            <a:r>
              <a:rPr lang="en-GB" sz="3100" dirty="0"/>
              <a:t> </a:t>
            </a:r>
            <a:r>
              <a:rPr lang="en-GB" sz="3100" dirty="0" err="1"/>
              <a:t>sisi</a:t>
            </a:r>
            <a:r>
              <a:rPr lang="en-GB" sz="3100" dirty="0"/>
              <a:t> </a:t>
            </a:r>
            <a:r>
              <a:rPr lang="en-GB" sz="3100" dirty="0" err="1"/>
              <a:t>saja</a:t>
            </a:r>
            <a:r>
              <a:rPr lang="en-GB" sz="3100" dirty="0"/>
              <a:t> yang </a:t>
            </a:r>
            <a:r>
              <a:rPr lang="en-GB" sz="3100" dirty="0" err="1"/>
              <a:t>terisi</a:t>
            </a:r>
            <a:r>
              <a:rPr lang="en-GB" sz="3100" dirty="0"/>
              <a:t>,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adalah</a:t>
            </a:r>
            <a:r>
              <a:rPr lang="en-GB" sz="3100" dirty="0"/>
              <a:t> </a:t>
            </a:r>
            <a:r>
              <a:rPr lang="en-GB" sz="3100" dirty="0" err="1"/>
              <a:t>jumlah</a:t>
            </a:r>
            <a:r>
              <a:rPr lang="en-GB" sz="3100" dirty="0"/>
              <a:t> </a:t>
            </a:r>
            <a:r>
              <a:rPr lang="en-GB" sz="3100" dirty="0" err="1"/>
              <a:t>itu</a:t>
            </a:r>
            <a:r>
              <a:rPr lang="en-GB" sz="3100" dirty="0"/>
              <a:t> </a:t>
            </a:r>
            <a:r>
              <a:rPr lang="en-GB" sz="3100" dirty="0" err="1"/>
              <a:t>sendiri</a:t>
            </a:r>
            <a:r>
              <a:rPr lang="en-GB" sz="3100" dirty="0"/>
              <a:t>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b="1" dirty="0" err="1"/>
              <a:t>Menghitung</a:t>
            </a:r>
            <a:r>
              <a:rPr lang="en-GB" sz="3100" b="1" dirty="0"/>
              <a:t> </a:t>
            </a:r>
            <a:r>
              <a:rPr lang="en-GB" sz="3100" b="1" dirty="0" err="1"/>
              <a:t>saldo</a:t>
            </a:r>
            <a:r>
              <a:rPr lang="en-GB" sz="3100" b="1" dirty="0"/>
              <a:t> </a:t>
            </a:r>
            <a:r>
              <a:rPr lang="en-GB" sz="3100" b="1" dirty="0" err="1"/>
              <a:t>dari</a:t>
            </a:r>
            <a:r>
              <a:rPr lang="en-GB" sz="3100" b="1" dirty="0"/>
              <a:t> </a:t>
            </a:r>
            <a:r>
              <a:rPr lang="en-GB" sz="3100" b="1" dirty="0" err="1"/>
              <a:t>buku</a:t>
            </a:r>
            <a:r>
              <a:rPr lang="en-GB" sz="3100" b="1" dirty="0"/>
              <a:t> </a:t>
            </a:r>
            <a:r>
              <a:rPr lang="en-GB" sz="3100" b="1" dirty="0" err="1"/>
              <a:t>besar</a:t>
            </a:r>
            <a:r>
              <a:rPr lang="en-GB" sz="3100" b="1" dirty="0"/>
              <a:t> </a:t>
            </a:r>
            <a:r>
              <a:rPr lang="en-GB" sz="3100" b="1" dirty="0" err="1"/>
              <a:t>berbentuk</a:t>
            </a:r>
            <a:r>
              <a:rPr lang="en-GB" sz="3100" b="1" dirty="0"/>
              <a:t> </a:t>
            </a:r>
            <a:r>
              <a:rPr lang="en-GB" sz="3100" b="1" i="1" dirty="0" err="1"/>
              <a:t>stafel</a:t>
            </a:r>
            <a:r>
              <a:rPr lang="en-GB" sz="3100" b="1" dirty="0"/>
              <a:t>:</a:t>
            </a:r>
            <a:endParaRPr lang="en-GB" sz="3100" b="1" i="1" dirty="0"/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dirty="0" err="1"/>
              <a:t>Bentuk</a:t>
            </a:r>
            <a:r>
              <a:rPr lang="en-GB" sz="3100" dirty="0"/>
              <a:t> </a:t>
            </a:r>
            <a:r>
              <a:rPr lang="en-GB" sz="3100" dirty="0" err="1"/>
              <a:t>tiga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: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buku</a:t>
            </a:r>
            <a:r>
              <a:rPr lang="en-GB" sz="3100" dirty="0"/>
              <a:t> </a:t>
            </a:r>
            <a:r>
              <a:rPr lang="en-GB" sz="3100" dirty="0" err="1"/>
              <a:t>besar</a:t>
            </a:r>
            <a:r>
              <a:rPr lang="en-GB" sz="3100" dirty="0"/>
              <a:t> </a:t>
            </a:r>
            <a:r>
              <a:rPr lang="en-GB" sz="3100" dirty="0" err="1"/>
              <a:t>ini</a:t>
            </a:r>
            <a:r>
              <a:rPr lang="en-GB" sz="3100" dirty="0"/>
              <a:t> </a:t>
            </a:r>
            <a:r>
              <a:rPr lang="en-GB" sz="3100" dirty="0" err="1"/>
              <a:t>adalah</a:t>
            </a:r>
            <a:r>
              <a:rPr lang="en-GB" sz="3100" dirty="0"/>
              <a:t> </a:t>
            </a:r>
            <a:r>
              <a:rPr lang="en-GB" sz="3100" dirty="0" err="1"/>
              <a:t>angka</a:t>
            </a:r>
            <a:r>
              <a:rPr lang="en-GB" sz="3100" dirty="0"/>
              <a:t> yang </a:t>
            </a:r>
            <a:r>
              <a:rPr lang="en-GB" sz="3100" dirty="0" err="1"/>
              <a:t>tampak</a:t>
            </a:r>
            <a:r>
              <a:rPr lang="en-GB" sz="3100" dirty="0"/>
              <a:t> </a:t>
            </a:r>
            <a:r>
              <a:rPr lang="en-GB" sz="3100" dirty="0" err="1"/>
              <a:t>terakhir</a:t>
            </a:r>
            <a:r>
              <a:rPr lang="en-GB" sz="3100" dirty="0"/>
              <a:t> </a:t>
            </a:r>
            <a:r>
              <a:rPr lang="en-GB" sz="3100" dirty="0" err="1"/>
              <a:t>dan</a:t>
            </a:r>
            <a:r>
              <a:rPr lang="en-GB" sz="3100" dirty="0"/>
              <a:t> </a:t>
            </a:r>
            <a:r>
              <a:rPr lang="en-GB" sz="3100" dirty="0" err="1"/>
              <a:t>merupakan</a:t>
            </a:r>
            <a:r>
              <a:rPr lang="en-GB" sz="3100" dirty="0"/>
              <a:t> </a:t>
            </a:r>
            <a:r>
              <a:rPr lang="en-GB" sz="3100" dirty="0" err="1"/>
              <a:t>selisih</a:t>
            </a:r>
            <a:r>
              <a:rPr lang="en-GB" sz="3100" dirty="0"/>
              <a:t> </a:t>
            </a:r>
            <a:r>
              <a:rPr lang="en-GB" sz="3100" dirty="0" err="1"/>
              <a:t>antara</a:t>
            </a:r>
            <a:r>
              <a:rPr lang="en-GB" sz="3100" dirty="0"/>
              <a:t> </a:t>
            </a:r>
            <a:r>
              <a:rPr lang="en-GB" sz="3100" dirty="0" err="1"/>
              <a:t>jumlah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dan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 </a:t>
            </a:r>
            <a:r>
              <a:rPr lang="en-GB" sz="3100" dirty="0" err="1"/>
              <a:t>Kemudian</a:t>
            </a:r>
            <a:r>
              <a:rPr lang="en-GB" sz="3100" dirty="0"/>
              <a:t> </a:t>
            </a:r>
            <a:r>
              <a:rPr lang="en-GB" sz="3100" dirty="0" err="1"/>
              <a:t>letakkan</a:t>
            </a:r>
            <a:r>
              <a:rPr lang="en-GB" sz="3100" dirty="0"/>
              <a:t>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di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atau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 </a:t>
            </a:r>
            <a:r>
              <a:rPr lang="en-GB" sz="3100" dirty="0" err="1"/>
              <a:t>karena</a:t>
            </a:r>
            <a:r>
              <a:rPr lang="en-GB" sz="3100" dirty="0"/>
              <a:t>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tidak</a:t>
            </a:r>
            <a:r>
              <a:rPr lang="en-GB" sz="3100" dirty="0"/>
              <a:t> </a:t>
            </a:r>
            <a:r>
              <a:rPr lang="en-GB" sz="3100" dirty="0" err="1"/>
              <a:t>menjelaskan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atau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100" dirty="0" err="1"/>
              <a:t>Bentuk</a:t>
            </a:r>
            <a:r>
              <a:rPr lang="en-GB" sz="3100" dirty="0"/>
              <a:t> </a:t>
            </a:r>
            <a:r>
              <a:rPr lang="en-GB" sz="3100" dirty="0" err="1"/>
              <a:t>empat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: </a:t>
            </a:r>
            <a:r>
              <a:rPr lang="en-GB" sz="3100" dirty="0" err="1"/>
              <a:t>saldonya</a:t>
            </a:r>
            <a:r>
              <a:rPr lang="en-GB" sz="3100" dirty="0"/>
              <a:t> </a:t>
            </a:r>
            <a:r>
              <a:rPr lang="en-GB" sz="3100" dirty="0" err="1"/>
              <a:t>merupakan</a:t>
            </a:r>
            <a:r>
              <a:rPr lang="en-GB" sz="3100" dirty="0"/>
              <a:t> </a:t>
            </a:r>
            <a:r>
              <a:rPr lang="en-GB" sz="3100" dirty="0" err="1"/>
              <a:t>angka</a:t>
            </a:r>
            <a:r>
              <a:rPr lang="en-GB" sz="3100" dirty="0"/>
              <a:t> yang </a:t>
            </a:r>
            <a:r>
              <a:rPr lang="en-GB" sz="3100" dirty="0" err="1"/>
              <a:t>tampak</a:t>
            </a:r>
            <a:r>
              <a:rPr lang="en-GB" sz="3100" dirty="0"/>
              <a:t> </a:t>
            </a:r>
            <a:r>
              <a:rPr lang="en-GB" sz="3100" dirty="0" err="1"/>
              <a:t>terakhir</a:t>
            </a:r>
            <a:r>
              <a:rPr lang="en-GB" sz="3100" dirty="0"/>
              <a:t> </a:t>
            </a:r>
            <a:r>
              <a:rPr lang="en-GB" sz="3100" dirty="0" err="1"/>
              <a:t>pada</a:t>
            </a:r>
            <a:r>
              <a:rPr lang="en-GB" sz="3100" dirty="0"/>
              <a:t> </a:t>
            </a:r>
            <a:r>
              <a:rPr lang="en-GB" sz="3100" dirty="0" err="1"/>
              <a:t>kolom</a:t>
            </a:r>
            <a:r>
              <a:rPr lang="en-GB" sz="3100" dirty="0"/>
              <a:t> </a:t>
            </a:r>
            <a:r>
              <a:rPr lang="en-GB" sz="3100" dirty="0" err="1"/>
              <a:t>saldo</a:t>
            </a:r>
            <a:r>
              <a:rPr lang="en-GB" sz="3100" dirty="0"/>
              <a:t> </a:t>
            </a:r>
            <a:r>
              <a:rPr lang="en-GB" sz="3100" dirty="0" err="1"/>
              <a:t>debet</a:t>
            </a:r>
            <a:r>
              <a:rPr lang="en-GB" sz="3100" dirty="0"/>
              <a:t> </a:t>
            </a:r>
            <a:r>
              <a:rPr lang="en-GB" sz="3100" dirty="0" err="1"/>
              <a:t>atau</a:t>
            </a:r>
            <a:r>
              <a:rPr lang="en-GB" sz="3100" dirty="0"/>
              <a:t> </a:t>
            </a:r>
            <a:r>
              <a:rPr lang="en-GB" sz="3100" dirty="0" err="1"/>
              <a:t>kredit</a:t>
            </a:r>
            <a:r>
              <a:rPr lang="en-GB" sz="3100" dirty="0"/>
              <a:t>. </a:t>
            </a:r>
          </a:p>
          <a:p>
            <a:pPr marL="742950" lvl="1" indent="-285750">
              <a:spcBef>
                <a:spcPct val="200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3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istrator\My Documents\akun 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610600" cy="5105400"/>
          </a:xfrm>
          <a:prstGeom prst="rect">
            <a:avLst/>
          </a:prstGeom>
          <a:noFill/>
        </p:spPr>
      </p:pic>
      <p:pic>
        <p:nvPicPr>
          <p:cNvPr id="5123" name="Picture 3" descr="C:\Documents and Settings\Administrator\My Documents\akun 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5562600"/>
            <a:ext cx="6858000" cy="990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Administrator\My Documents\akun 3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33400"/>
            <a:ext cx="7848600" cy="54102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36.jpg">
            <a:extLst>
              <a:ext uri="{FF2B5EF4-FFF2-40B4-BE49-F238E27FC236}">
                <a16:creationId xmlns:a16="http://schemas.microsoft.com/office/drawing/2014/main" id="{A399BBAA-C942-4789-80B1-061A48CDE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81000"/>
            <a:ext cx="7620000" cy="579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03779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Administrator\My Documents\akun 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-685800"/>
            <a:ext cx="7696200" cy="75438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38.jpg">
            <a:extLst>
              <a:ext uri="{FF2B5EF4-FFF2-40B4-BE49-F238E27FC236}">
                <a16:creationId xmlns:a16="http://schemas.microsoft.com/office/drawing/2014/main" id="{5E0B7FE5-E6B7-4141-8735-AEE9E1774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-1295400"/>
            <a:ext cx="8382000" cy="7924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16997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dministrator\My Documents\akun 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"/>
            <a:ext cx="8305800" cy="64008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40.jpg">
            <a:extLst>
              <a:ext uri="{FF2B5EF4-FFF2-40B4-BE49-F238E27FC236}">
                <a16:creationId xmlns:a16="http://schemas.microsoft.com/office/drawing/2014/main" id="{981A79E5-4D1C-474D-BD00-2AC9E136B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1295400"/>
            <a:ext cx="8382000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6105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/>
        </p:nvSpPr>
        <p:spPr>
          <a:xfrm>
            <a:off x="304800" y="2133600"/>
            <a:ext cx="2590800" cy="1524000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14300"/>
            <a:r>
              <a:rPr lang="en-US" sz="3200" b="1" dirty="0" err="1">
                <a:solidFill>
                  <a:srgbClr val="FF0000"/>
                </a:solidFill>
              </a:rPr>
              <a:t>Pengertian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Buku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Besar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352800" y="1447800"/>
            <a:ext cx="5243513" cy="3505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182563"/>
            <a:endParaRPr lang="en-US" sz="3600" dirty="0"/>
          </a:p>
          <a:p>
            <a:pPr marL="182563"/>
            <a:r>
              <a:rPr lang="en-US" sz="3200" b="1" dirty="0" err="1">
                <a:solidFill>
                  <a:schemeClr val="tx1"/>
                </a:solidFill>
              </a:rPr>
              <a:t>Buku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besar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adalah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kumpulan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akun-akun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disusun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sedemikian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rupa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sehingga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ketika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diperlukan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mudah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ditemukan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Administrator\My Documents\akun 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8153400" cy="5562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42.jpg">
            <a:extLst>
              <a:ext uri="{FF2B5EF4-FFF2-40B4-BE49-F238E27FC236}">
                <a16:creationId xmlns:a16="http://schemas.microsoft.com/office/drawing/2014/main" id="{B778EFF4-4781-4107-8550-427041BE5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534400" cy="599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1829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Administrator\My Documents\akun 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8382000" cy="6477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44.jpg">
            <a:extLst>
              <a:ext uri="{FF2B5EF4-FFF2-40B4-BE49-F238E27FC236}">
                <a16:creationId xmlns:a16="http://schemas.microsoft.com/office/drawing/2014/main" id="{2614DBE3-7ADF-463C-8DA1-2004D1D1D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609600"/>
            <a:ext cx="8305800" cy="57637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88552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Administrator\My Documents\akun 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8229600" cy="5943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My Documents\akun 46.jpg">
            <a:extLst>
              <a:ext uri="{FF2B5EF4-FFF2-40B4-BE49-F238E27FC236}">
                <a16:creationId xmlns:a16="http://schemas.microsoft.com/office/drawing/2014/main" id="{9036B9E4-AB6F-4104-829C-828F8C54D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04800"/>
            <a:ext cx="8305800" cy="6172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943308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BEF2957-FC12-4305-AAFE-AF69054DF6FA}"/>
              </a:ext>
            </a:extLst>
          </p:cNvPr>
          <p:cNvSpPr/>
          <p:nvPr/>
        </p:nvSpPr>
        <p:spPr>
          <a:xfrm>
            <a:off x="457200" y="2136339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333333"/>
                </a:solidFill>
                <a:latin typeface="Inter"/>
              </a:rPr>
              <a:t>Dalam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akuntansi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neraca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atau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 </a:t>
            </a:r>
            <a:r>
              <a:rPr lang="en-US" sz="3200" i="1" dirty="0">
                <a:solidFill>
                  <a:srgbClr val="333333"/>
                </a:solidFill>
                <a:latin typeface="Inter"/>
              </a:rPr>
              <a:t>trial balance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 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adalah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laporan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pembukuan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atau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akuntansi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yang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mencantumkan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di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setiap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akun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buku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besar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umum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organisasi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.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Jumlah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debet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terdaftar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di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kolom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dengan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judul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“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debet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” dan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jumlah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kredit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terdaftar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di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kolom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lain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dengan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judul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“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kredit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.”</a:t>
            </a:r>
          </a:p>
          <a:p>
            <a:r>
              <a:rPr lang="en-US" sz="3200" dirty="0">
                <a:solidFill>
                  <a:srgbClr val="333333"/>
                </a:solidFill>
                <a:latin typeface="Inter"/>
              </a:rPr>
              <a:t> Total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masing-masing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dari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kedua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kolom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ini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harus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sama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37471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2B32E7-6230-4772-80C0-7FF484EB56C0}"/>
              </a:ext>
            </a:extLst>
          </p:cNvPr>
          <p:cNvSpPr/>
          <p:nvPr/>
        </p:nvSpPr>
        <p:spPr>
          <a:xfrm>
            <a:off x="381000" y="2551837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333333"/>
                </a:solidFill>
                <a:latin typeface="Inter"/>
              </a:rPr>
              <a:t>Trial balance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 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bukanlah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 </a:t>
            </a:r>
            <a:r>
              <a:rPr lang="en-US" sz="3200" dirty="0" err="1">
                <a:solidFill>
                  <a:srgbClr val="2F5C95"/>
                </a:solidFill>
                <a:latin typeface="Inter"/>
                <a:hlinkClick r:id="rId2"/>
              </a:rPr>
              <a:t>laporan</a:t>
            </a:r>
            <a:r>
              <a:rPr lang="en-US" sz="3200" dirty="0">
                <a:solidFill>
                  <a:srgbClr val="2F5C95"/>
                </a:solidFill>
                <a:latin typeface="Inter"/>
                <a:hlinkClick r:id="rId2"/>
              </a:rPr>
              <a:t> </a:t>
            </a:r>
            <a:r>
              <a:rPr lang="en-US" sz="3200" dirty="0" err="1">
                <a:solidFill>
                  <a:srgbClr val="2F5C95"/>
                </a:solidFill>
                <a:latin typeface="Inter"/>
                <a:hlinkClick r:id="rId2"/>
              </a:rPr>
              <a:t>keuangan</a:t>
            </a:r>
            <a:r>
              <a:rPr lang="en-US" sz="3200" dirty="0">
                <a:solidFill>
                  <a:srgbClr val="2F5C95"/>
                </a:solidFill>
                <a:latin typeface="Inter"/>
                <a:hlinkClick r:id="rId2"/>
              </a:rPr>
              <a:t>.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 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Ini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merupakan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laporan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internal yang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berguna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dalam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sistem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akuntansi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dan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pembukuan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manual.</a:t>
            </a:r>
          </a:p>
          <a:p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Jika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pada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neraca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tidak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seimbang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,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itu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menandakan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adanya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kesalahan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antara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jurnal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dan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neraca</a:t>
            </a:r>
            <a:r>
              <a:rPr lang="en-US" sz="3200" dirty="0">
                <a:solidFill>
                  <a:srgbClr val="333333"/>
                </a:solidFill>
                <a:latin typeface="Inter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Inter"/>
              </a:rPr>
              <a:t>saldo</a:t>
            </a:r>
            <a:r>
              <a:rPr lang="en-US" dirty="0">
                <a:solidFill>
                  <a:srgbClr val="333333"/>
                </a:solidFill>
                <a:latin typeface="Inter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249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4572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Penggolongan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Buku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Besar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447800"/>
            <a:ext cx="8291513" cy="45720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permanen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3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 account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):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saldonya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akan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berlanjut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satu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periode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periode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berikutnya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pelaporannya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berbentuk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neraca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aktiva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kewajiban</a:t>
            </a:r>
            <a:r>
              <a:rPr lang="en-GB" sz="3000" dirty="0"/>
              <a:t>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ekuitas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nominal (</a:t>
            </a:r>
            <a:r>
              <a:rPr kumimoji="0" lang="en-GB" sz="3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temporary</a:t>
            </a:r>
            <a:r>
              <a:rPr kumimoji="0" lang="en-GB" sz="30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account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pendapatan</a:t>
            </a:r>
            <a:endParaRPr lang="en-GB" sz="3000" dirty="0"/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beban</a:t>
            </a:r>
            <a:endParaRPr lang="en-GB" sz="3000" dirty="0"/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Akun</a:t>
            </a:r>
            <a:r>
              <a:rPr lang="en-GB" sz="3000" dirty="0"/>
              <a:t> </a:t>
            </a:r>
            <a:r>
              <a:rPr lang="en-GB" sz="3000" dirty="0" err="1"/>
              <a:t>kewajiban</a:t>
            </a:r>
            <a:r>
              <a:rPr lang="en-GB" sz="3000" dirty="0"/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5334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Fungsi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Buku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Besar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524000"/>
            <a:ext cx="8291513" cy="45720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meringkas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transaksi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telah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dicatat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jurnal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Sebagai</a:t>
            </a:r>
            <a:r>
              <a:rPr lang="en-GB" sz="3000" dirty="0"/>
              <a:t> </a:t>
            </a:r>
            <a:r>
              <a:rPr lang="en-GB" sz="3000" dirty="0" err="1"/>
              <a:t>wadah</a:t>
            </a:r>
            <a:r>
              <a:rPr lang="en-GB" sz="3000" dirty="0"/>
              <a:t> </a:t>
            </a:r>
            <a:r>
              <a:rPr lang="en-GB" sz="3000" dirty="0" err="1"/>
              <a:t>untuk</a:t>
            </a:r>
            <a:r>
              <a:rPr lang="en-GB" sz="3000" dirty="0"/>
              <a:t> </a:t>
            </a:r>
            <a:r>
              <a:rPr lang="en-GB" sz="3000" dirty="0" err="1"/>
              <a:t>menggolongkan</a:t>
            </a:r>
            <a:r>
              <a:rPr lang="en-GB" sz="3000" dirty="0"/>
              <a:t> data </a:t>
            </a:r>
            <a:r>
              <a:rPr lang="en-GB" sz="3000" dirty="0" err="1"/>
              <a:t>keuangan</a:t>
            </a:r>
            <a:r>
              <a:rPr lang="en-GB" sz="3000" dirty="0"/>
              <a:t> </a:t>
            </a:r>
            <a:r>
              <a:rPr lang="en-GB" sz="3000" dirty="0" err="1"/>
              <a:t>dan</a:t>
            </a:r>
            <a:r>
              <a:rPr lang="en-GB" sz="3000" dirty="0"/>
              <a:t> </a:t>
            </a:r>
            <a:r>
              <a:rPr lang="en-GB" sz="3000" dirty="0" err="1"/>
              <a:t>mengetahui</a:t>
            </a:r>
            <a:r>
              <a:rPr lang="en-GB" sz="3000" dirty="0"/>
              <a:t> </a:t>
            </a:r>
            <a:r>
              <a:rPr lang="en-GB" sz="3000" dirty="0" err="1"/>
              <a:t>jumlah</a:t>
            </a:r>
            <a:r>
              <a:rPr lang="en-GB" sz="3000" dirty="0"/>
              <a:t> </a:t>
            </a:r>
            <a:r>
              <a:rPr lang="en-GB" sz="3000" dirty="0" err="1"/>
              <a:t>atau</a:t>
            </a:r>
            <a:r>
              <a:rPr lang="en-GB" sz="3000" dirty="0"/>
              <a:t> </a:t>
            </a:r>
            <a:r>
              <a:rPr lang="en-GB" sz="3000" dirty="0" err="1"/>
              <a:t>keadaan</a:t>
            </a:r>
            <a:r>
              <a:rPr lang="en-GB" sz="3000" dirty="0"/>
              <a:t> </a:t>
            </a:r>
            <a:r>
              <a:rPr lang="en-GB" sz="3000" dirty="0" err="1"/>
              <a:t>rekening</a:t>
            </a:r>
            <a:r>
              <a:rPr lang="en-GB" sz="3000" dirty="0"/>
              <a:t> yang </a:t>
            </a:r>
            <a:r>
              <a:rPr lang="en-GB" sz="3000" dirty="0" err="1"/>
              <a:t>telah</a:t>
            </a:r>
            <a:r>
              <a:rPr lang="en-GB" sz="3000" dirty="0"/>
              <a:t> </a:t>
            </a:r>
            <a:r>
              <a:rPr lang="en-GB" sz="3000" dirty="0" err="1"/>
              <a:t>terjadi</a:t>
            </a:r>
            <a:r>
              <a:rPr lang="en-GB" sz="3000" dirty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dasar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penggolongan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transaksi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telah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dicatat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Sebagai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sumber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informasi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menyusun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laporan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keuangan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lang="en-GB" sz="3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6096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Bentuk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Akun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Buku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Besar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3400" y="1524000"/>
            <a:ext cx="8215313" cy="6858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Bentuk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sederhana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 descr="C:\Documents and Settings\Administrator\My Documents\akun 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600200"/>
            <a:ext cx="3581400" cy="1647195"/>
          </a:xfrm>
          <a:prstGeom prst="rect">
            <a:avLst/>
          </a:prstGeom>
          <a:noFill/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33400" y="3352800"/>
            <a:ext cx="8291513" cy="9906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Bentuk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3000" i="1" dirty="0" err="1"/>
              <a:t>Skontro</a:t>
            </a:r>
            <a:r>
              <a:rPr lang="en-GB" sz="3000" dirty="0"/>
              <a:t>: </a:t>
            </a:r>
            <a:r>
              <a:rPr lang="en-GB" sz="3000" dirty="0" err="1"/>
              <a:t>buku</a:t>
            </a:r>
            <a:r>
              <a:rPr lang="en-GB" sz="3000" dirty="0"/>
              <a:t> </a:t>
            </a:r>
            <a:r>
              <a:rPr lang="en-GB" sz="3000" dirty="0" err="1"/>
              <a:t>besar</a:t>
            </a:r>
            <a:r>
              <a:rPr lang="en-GB" sz="3000" dirty="0"/>
              <a:t> </a:t>
            </a:r>
            <a:r>
              <a:rPr lang="en-GB" sz="3000" dirty="0" err="1"/>
              <a:t>dengan</a:t>
            </a:r>
            <a:r>
              <a:rPr lang="en-GB" sz="3000" dirty="0"/>
              <a:t> </a:t>
            </a:r>
            <a:r>
              <a:rPr lang="en-GB" sz="3000" dirty="0" err="1"/>
              <a:t>bentuk</a:t>
            </a:r>
            <a:r>
              <a:rPr lang="en-GB" sz="3000" dirty="0"/>
              <a:t> </a:t>
            </a:r>
            <a:r>
              <a:rPr lang="en-GB" sz="3000" dirty="0" err="1"/>
              <a:t>sebelah-menyebelah</a:t>
            </a:r>
            <a:r>
              <a:rPr lang="en-GB" sz="3000" dirty="0"/>
              <a:t>.</a:t>
            </a:r>
            <a:endParaRPr kumimoji="0" lang="en-GB" sz="3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Picture 3" descr="C:\Documents and Settings\Administrator\My Documents\akun 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399" y="4343399"/>
            <a:ext cx="7910513" cy="1841231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6096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Bentuk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Akun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Buku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Besar</a:t>
            </a:r>
            <a:r>
              <a:rPr lang="en-GB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.... 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3400" y="1524000"/>
            <a:ext cx="8215313" cy="6858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1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Bentuk</a:t>
            </a:r>
            <a:r>
              <a:rPr kumimoji="0" lang="en-GB" sz="3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Stafel</a:t>
            </a:r>
            <a:r>
              <a:rPr kumimoji="0" lang="en-GB" sz="31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GB" sz="31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</a:t>
            </a:r>
            <a:r>
              <a:rPr kumimoji="0" lang="en-GB" sz="31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kolom</a:t>
            </a:r>
            <a:r>
              <a:rPr kumimoji="0" lang="en-GB" sz="31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31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buku</a:t>
            </a:r>
            <a:r>
              <a:rPr kumimoji="0" lang="en-GB" sz="31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GB" sz="31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1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berbentu</a:t>
            </a:r>
            <a:r>
              <a:rPr lang="en-GB" sz="3100" dirty="0"/>
              <a:t>k </a:t>
            </a:r>
            <a:r>
              <a:rPr lang="en-GB" sz="3100" dirty="0" err="1"/>
              <a:t>halaman</a:t>
            </a:r>
            <a:r>
              <a:rPr lang="en-GB" sz="3100" dirty="0"/>
              <a:t>  3 </a:t>
            </a:r>
            <a:r>
              <a:rPr lang="en-GB" sz="3100" dirty="0" err="1"/>
              <a:t>kolom</a:t>
            </a:r>
            <a:r>
              <a:rPr lang="en-GB" sz="3100" dirty="0"/>
              <a:t> .</a:t>
            </a:r>
            <a:endParaRPr kumimoji="0" lang="en-GB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 descr="C:\Documents and Settings\Administrator\My Documents\akun 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09800"/>
            <a:ext cx="7876162" cy="1600200"/>
          </a:xfrm>
          <a:prstGeom prst="rect">
            <a:avLst/>
          </a:prstGeom>
          <a:noFill/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33400" y="3733800"/>
            <a:ext cx="8291513" cy="838200"/>
          </a:xfrm>
          <a:prstGeom prst="rect">
            <a:avLst/>
          </a:prstGeom>
          <a:ln/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Bentuk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Stafel</a:t>
            </a:r>
            <a:r>
              <a:rPr kumimoji="0" lang="en-GB" sz="24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lang="en-GB" sz="2400" dirty="0"/>
              <a:t>4</a:t>
            </a:r>
            <a:r>
              <a:rPr kumimoji="0" lang="en-GB" sz="24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kolom</a:t>
            </a:r>
            <a:r>
              <a:rPr kumimoji="0" lang="en-GB" sz="2400" b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lang="en-GB" sz="2400" dirty="0" err="1"/>
              <a:t>buku</a:t>
            </a:r>
            <a:r>
              <a:rPr lang="en-GB" sz="2400" dirty="0"/>
              <a:t> </a:t>
            </a:r>
            <a:r>
              <a:rPr lang="en-GB" sz="2400" dirty="0" err="1"/>
              <a:t>besar</a:t>
            </a:r>
            <a:r>
              <a:rPr lang="en-GB" sz="2400" dirty="0"/>
              <a:t> </a:t>
            </a:r>
            <a:r>
              <a:rPr lang="en-GB" sz="2400" dirty="0" err="1"/>
              <a:t>berbentuk</a:t>
            </a:r>
            <a:r>
              <a:rPr lang="en-GB" sz="2400" dirty="0"/>
              <a:t> </a:t>
            </a:r>
            <a:r>
              <a:rPr lang="en-GB" sz="2400" dirty="0" err="1"/>
              <a:t>halaman</a:t>
            </a:r>
            <a:r>
              <a:rPr lang="en-GB" sz="2400" dirty="0"/>
              <a:t>  4 </a:t>
            </a:r>
            <a:r>
              <a:rPr lang="en-GB" sz="2400" dirty="0" err="1"/>
              <a:t>kolom</a:t>
            </a:r>
            <a:r>
              <a:rPr lang="en-GB" sz="2400" dirty="0"/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9" name="Picture 3" descr="C:\Documents and Settings\Administrator\My Documents\akun 2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572000"/>
            <a:ext cx="7696200" cy="174913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/>
        </p:nvSpPr>
        <p:spPr>
          <a:xfrm>
            <a:off x="304800" y="1600200"/>
            <a:ext cx="3505200" cy="2819400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14300"/>
            <a:r>
              <a:rPr lang="en-US" sz="3200" b="1" dirty="0" err="1">
                <a:solidFill>
                  <a:srgbClr val="FF0000"/>
                </a:solidFill>
              </a:rPr>
              <a:t>Pengertian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Buku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Besar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Pembantu</a:t>
            </a:r>
            <a:r>
              <a:rPr lang="en-US" sz="3200" b="1" dirty="0">
                <a:solidFill>
                  <a:srgbClr val="FF0000"/>
                </a:solidFill>
              </a:rPr>
              <a:t> (</a:t>
            </a:r>
            <a:r>
              <a:rPr lang="en-US" sz="3200" b="1" i="1" dirty="0">
                <a:solidFill>
                  <a:srgbClr val="FF0000"/>
                </a:solidFill>
              </a:rPr>
              <a:t>Subsidiary Ledger</a:t>
            </a:r>
            <a:r>
              <a:rPr lang="en-US" sz="3200" b="1" dirty="0">
                <a:solidFill>
                  <a:srgbClr val="FF0000"/>
                </a:solidFill>
              </a:rPr>
              <a:t>)  </a:t>
            </a:r>
            <a:endParaRPr lang="en-US" sz="32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038600" y="1447800"/>
            <a:ext cx="4557713" cy="3505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/>
          <a:p>
            <a:pPr marL="182563"/>
            <a:endParaRPr lang="en-US" sz="3600" dirty="0"/>
          </a:p>
          <a:p>
            <a:pPr marL="182563"/>
            <a:r>
              <a:rPr lang="sv-SE" sz="3200" b="1" dirty="0">
                <a:solidFill>
                  <a:schemeClr val="tx1"/>
                </a:solidFill>
              </a:rPr>
              <a:t>Buku besar pembantu </a:t>
            </a:r>
            <a:r>
              <a:rPr lang="sv-SE" sz="3200" dirty="0">
                <a:solidFill>
                  <a:schemeClr val="tx1"/>
                </a:solidFill>
              </a:rPr>
              <a:t>adalah kumpulan akun-akun yang memberikan rincian kepada akun </a:t>
            </a:r>
            <a:r>
              <a:rPr lang="en-US" sz="3200" dirty="0" err="1">
                <a:solidFill>
                  <a:schemeClr val="tx1"/>
                </a:solidFill>
              </a:rPr>
              <a:t>buku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besar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4572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Fungsi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Buku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Besar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Pembantu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</a:t>
            </a:r>
            <a:r>
              <a:rPr kumimoji="0" lang="en-GB" sz="40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Subsidiary Ledger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447800"/>
            <a:ext cx="8291513" cy="48006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en-US" sz="3200" dirty="0" err="1"/>
              <a:t>Fungsi</a:t>
            </a:r>
            <a:r>
              <a:rPr lang="en-US" sz="3200" dirty="0"/>
              <a:t> </a:t>
            </a:r>
            <a:r>
              <a:rPr lang="en-US" sz="3200" dirty="0" err="1"/>
              <a:t>buku</a:t>
            </a:r>
            <a:r>
              <a:rPr lang="en-US" sz="3200" dirty="0"/>
              <a:t> </a:t>
            </a:r>
            <a:r>
              <a:rPr lang="en-US" sz="3200" dirty="0" err="1"/>
              <a:t>besar</a:t>
            </a:r>
            <a:r>
              <a:rPr lang="en-US" sz="3200" dirty="0"/>
              <a:t> </a:t>
            </a:r>
            <a:r>
              <a:rPr lang="en-US" sz="3200" dirty="0" err="1"/>
              <a:t>pembantu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memberikan</a:t>
            </a:r>
            <a:r>
              <a:rPr lang="en-US" sz="3200" dirty="0"/>
              <a:t> </a:t>
            </a:r>
            <a:r>
              <a:rPr lang="en-US" sz="3200" dirty="0" err="1"/>
              <a:t>rincian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akun</a:t>
            </a:r>
            <a:r>
              <a:rPr lang="en-US" sz="3200" dirty="0"/>
              <a:t> </a:t>
            </a:r>
            <a:r>
              <a:rPr lang="en-US" sz="3200" dirty="0" err="1"/>
              <a:t>buku</a:t>
            </a:r>
            <a:r>
              <a:rPr lang="en-US" sz="3200" dirty="0"/>
              <a:t> </a:t>
            </a:r>
            <a:r>
              <a:rPr lang="en-US" sz="3200" dirty="0" err="1"/>
              <a:t>besar</a:t>
            </a:r>
            <a:r>
              <a:rPr lang="en-US" sz="3200" dirty="0"/>
              <a:t>. </a:t>
            </a:r>
            <a:r>
              <a:rPr lang="en-US" sz="3200" dirty="0" err="1"/>
              <a:t>Buku</a:t>
            </a:r>
            <a:r>
              <a:rPr lang="en-US" sz="3200" dirty="0"/>
              <a:t> </a:t>
            </a:r>
            <a:r>
              <a:rPr lang="en-US" sz="3200" dirty="0" err="1"/>
              <a:t>besar</a:t>
            </a:r>
            <a:r>
              <a:rPr lang="en-US" sz="3200" dirty="0"/>
              <a:t> </a:t>
            </a:r>
            <a:r>
              <a:rPr lang="en-US" sz="3200" dirty="0" err="1"/>
              <a:t>pembantu</a:t>
            </a:r>
            <a:r>
              <a:rPr lang="en-US" sz="3200" dirty="0"/>
              <a:t>,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Buku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pembantu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piutang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30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 receivable </a:t>
            </a:r>
            <a:r>
              <a:rPr kumimoji="0" lang="en-GB" sz="3000" b="0" i="1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susidiary</a:t>
            </a:r>
            <a:r>
              <a:rPr kumimoji="0" lang="en-GB" sz="3000" b="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ledger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Buku</a:t>
            </a:r>
            <a:r>
              <a:rPr lang="en-GB" sz="3000" dirty="0"/>
              <a:t> </a:t>
            </a:r>
            <a:r>
              <a:rPr lang="en-GB" sz="3000" dirty="0" err="1"/>
              <a:t>ini</a:t>
            </a:r>
            <a:r>
              <a:rPr lang="en-GB" sz="3000" dirty="0"/>
              <a:t> </a:t>
            </a:r>
            <a:r>
              <a:rPr lang="en-GB" sz="3000" dirty="0" err="1"/>
              <a:t>berfungsi</a:t>
            </a:r>
            <a:r>
              <a:rPr lang="en-GB" sz="3000" dirty="0"/>
              <a:t> </a:t>
            </a:r>
            <a:r>
              <a:rPr lang="en-GB" sz="3000" dirty="0" err="1"/>
              <a:t>untuk</a:t>
            </a:r>
            <a:r>
              <a:rPr lang="en-GB" sz="3000" dirty="0"/>
              <a:t> </a:t>
            </a:r>
            <a:r>
              <a:rPr lang="en-GB" sz="3000" dirty="0" err="1"/>
              <a:t>mencatat</a:t>
            </a:r>
            <a:r>
              <a:rPr lang="en-GB" sz="3000" dirty="0"/>
              <a:t> </a:t>
            </a:r>
            <a:r>
              <a:rPr lang="en-GB" sz="3000" dirty="0" err="1"/>
              <a:t>perincian</a:t>
            </a:r>
            <a:r>
              <a:rPr lang="en-GB" sz="3000" dirty="0"/>
              <a:t> </a:t>
            </a:r>
            <a:r>
              <a:rPr lang="en-GB" sz="3000" dirty="0" err="1"/>
              <a:t>piutang</a:t>
            </a:r>
            <a:r>
              <a:rPr lang="en-GB" sz="3000" dirty="0"/>
              <a:t> </a:t>
            </a:r>
            <a:r>
              <a:rPr lang="en-GB" sz="3000" dirty="0" err="1"/>
              <a:t>perusahaan</a:t>
            </a:r>
            <a:r>
              <a:rPr lang="en-GB" sz="3000" dirty="0"/>
              <a:t> </a:t>
            </a:r>
            <a:r>
              <a:rPr lang="en-GB" sz="3000" dirty="0" err="1"/>
              <a:t>kepada</a:t>
            </a:r>
            <a:r>
              <a:rPr lang="en-GB" sz="3000" dirty="0"/>
              <a:t> </a:t>
            </a:r>
            <a:r>
              <a:rPr lang="en-GB" sz="3000" dirty="0" err="1"/>
              <a:t>masing-masing</a:t>
            </a:r>
            <a:r>
              <a:rPr lang="en-GB" sz="3000" dirty="0"/>
              <a:t> </a:t>
            </a:r>
            <a:r>
              <a:rPr lang="en-GB" sz="3000" dirty="0" err="1"/>
              <a:t>langganannya</a:t>
            </a:r>
            <a:r>
              <a:rPr lang="en-GB" sz="3000" dirty="0"/>
              <a:t> (</a:t>
            </a:r>
            <a:r>
              <a:rPr lang="en-GB" sz="3000" dirty="0" err="1"/>
              <a:t>debitur</a:t>
            </a:r>
            <a:r>
              <a:rPr lang="en-GB" sz="3000" dirty="0"/>
              <a:t>).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Buku</a:t>
            </a:r>
            <a:r>
              <a:rPr lang="en-GB" sz="3000" dirty="0"/>
              <a:t> </a:t>
            </a:r>
            <a:r>
              <a:rPr lang="en-GB" sz="3000" dirty="0" err="1"/>
              <a:t>besar</a:t>
            </a:r>
            <a:r>
              <a:rPr lang="en-GB" sz="3000" dirty="0"/>
              <a:t> </a:t>
            </a:r>
            <a:r>
              <a:rPr lang="en-GB" sz="3000" dirty="0" err="1"/>
              <a:t>pembantu</a:t>
            </a:r>
            <a:r>
              <a:rPr lang="en-GB" sz="3000" dirty="0"/>
              <a:t> </a:t>
            </a:r>
            <a:r>
              <a:rPr lang="en-GB" sz="3000" dirty="0" err="1"/>
              <a:t>utang</a:t>
            </a:r>
            <a:r>
              <a:rPr lang="en-GB" sz="3000" dirty="0"/>
              <a:t> (</a:t>
            </a:r>
            <a:r>
              <a:rPr lang="en-GB" sz="3000" i="1" dirty="0"/>
              <a:t>account payable </a:t>
            </a:r>
            <a:r>
              <a:rPr lang="en-GB" sz="3000" i="1" dirty="0" err="1"/>
              <a:t>susidiary</a:t>
            </a:r>
            <a:r>
              <a:rPr lang="en-GB" sz="3000" i="1" dirty="0"/>
              <a:t> ledger</a:t>
            </a:r>
            <a:r>
              <a:rPr lang="en-GB" sz="3000" dirty="0"/>
              <a:t>)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Buku</a:t>
            </a:r>
            <a:r>
              <a:rPr lang="en-GB" sz="3000" dirty="0"/>
              <a:t> </a:t>
            </a:r>
            <a:r>
              <a:rPr lang="en-GB" sz="3000" dirty="0" err="1"/>
              <a:t>ini</a:t>
            </a:r>
            <a:r>
              <a:rPr lang="en-GB" sz="3000" dirty="0"/>
              <a:t> </a:t>
            </a:r>
            <a:r>
              <a:rPr lang="en-GB" sz="3000" dirty="0" err="1"/>
              <a:t>berfungsi</a:t>
            </a:r>
            <a:r>
              <a:rPr lang="en-GB" sz="3000" dirty="0"/>
              <a:t> </a:t>
            </a:r>
            <a:r>
              <a:rPr lang="en-GB" sz="3000" dirty="0" err="1"/>
              <a:t>untuk</a:t>
            </a:r>
            <a:r>
              <a:rPr lang="en-GB" sz="3000" dirty="0"/>
              <a:t> </a:t>
            </a:r>
            <a:r>
              <a:rPr lang="en-GB" sz="3000" dirty="0" err="1"/>
              <a:t>mencatat</a:t>
            </a:r>
            <a:r>
              <a:rPr lang="en-GB" sz="3000" dirty="0"/>
              <a:t> </a:t>
            </a:r>
            <a:r>
              <a:rPr lang="en-GB" sz="3000" dirty="0" err="1"/>
              <a:t>perincian</a:t>
            </a:r>
            <a:r>
              <a:rPr lang="en-GB" sz="3000" dirty="0"/>
              <a:t> </a:t>
            </a:r>
            <a:r>
              <a:rPr lang="en-GB" sz="3000" dirty="0" err="1"/>
              <a:t>utang</a:t>
            </a:r>
            <a:r>
              <a:rPr lang="en-GB" sz="3000" dirty="0"/>
              <a:t> </a:t>
            </a:r>
            <a:r>
              <a:rPr lang="en-GB" sz="3000" dirty="0" err="1"/>
              <a:t>perusahaan</a:t>
            </a:r>
            <a:r>
              <a:rPr lang="en-GB" sz="3000" dirty="0"/>
              <a:t> </a:t>
            </a:r>
            <a:r>
              <a:rPr lang="en-GB" sz="3000" dirty="0" err="1"/>
              <a:t>kepada</a:t>
            </a:r>
            <a:r>
              <a:rPr lang="en-GB" sz="3000" dirty="0"/>
              <a:t> </a:t>
            </a:r>
            <a:r>
              <a:rPr lang="en-GB" sz="3000" dirty="0" err="1"/>
              <a:t>masing-masing</a:t>
            </a:r>
            <a:r>
              <a:rPr lang="en-GB" sz="3000" dirty="0"/>
              <a:t> </a:t>
            </a:r>
            <a:r>
              <a:rPr lang="en-GB" sz="3000" dirty="0" err="1"/>
              <a:t>kreditur</a:t>
            </a:r>
            <a:r>
              <a:rPr lang="en-GB" sz="3000" dirty="0"/>
              <a:t>.</a:t>
            </a:r>
          </a:p>
          <a:p>
            <a:pPr marL="742950" lvl="1" indent="-285750">
              <a:spcBef>
                <a:spcPct val="200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30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57200" y="533400"/>
            <a:ext cx="8291513" cy="7207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R="0" lvl="0" indent="6826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8263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Membukukan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Angka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dari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Jurnal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ke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Buku</a:t>
            </a:r>
            <a:r>
              <a:rPr lang="en-GB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4000" b="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Besar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57200" y="1524000"/>
            <a:ext cx="8291513" cy="4800600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Posting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pemindahan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angka-angka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jurnal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buku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memindahkan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jumlah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angka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kolom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debet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jurnal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buku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besar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dirty="0" err="1"/>
              <a:t>Dalam</a:t>
            </a:r>
            <a:r>
              <a:rPr lang="en-GB" sz="3000" dirty="0"/>
              <a:t> </a:t>
            </a:r>
            <a:r>
              <a:rPr lang="en-GB" sz="3000" dirty="0" err="1"/>
              <a:t>melakukan</a:t>
            </a:r>
            <a:r>
              <a:rPr lang="en-GB" sz="3000" dirty="0"/>
              <a:t> </a:t>
            </a:r>
            <a:r>
              <a:rPr lang="en-GB" sz="3000" i="1" dirty="0"/>
              <a:t>posting</a:t>
            </a:r>
            <a:r>
              <a:rPr lang="en-GB" sz="3000" dirty="0"/>
              <a:t> </a:t>
            </a:r>
            <a:r>
              <a:rPr lang="en-GB" sz="3000" dirty="0" err="1"/>
              <a:t>buku</a:t>
            </a:r>
            <a:r>
              <a:rPr lang="en-GB" sz="3000" dirty="0"/>
              <a:t> </a:t>
            </a:r>
            <a:r>
              <a:rPr lang="en-GB" sz="3000" dirty="0" err="1"/>
              <a:t>besar</a:t>
            </a:r>
            <a:r>
              <a:rPr lang="en-GB" sz="3000" dirty="0"/>
              <a:t>, </a:t>
            </a:r>
            <a:r>
              <a:rPr lang="en-GB" sz="3000" dirty="0" err="1"/>
              <a:t>diutamakan</a:t>
            </a:r>
            <a:r>
              <a:rPr lang="en-GB" sz="3000" dirty="0"/>
              <a:t> </a:t>
            </a:r>
            <a:r>
              <a:rPr lang="en-GB" sz="3000" dirty="0" err="1"/>
              <a:t>asas</a:t>
            </a:r>
            <a:r>
              <a:rPr lang="en-GB" sz="3000" dirty="0"/>
              <a:t> </a:t>
            </a:r>
            <a:r>
              <a:rPr lang="en-GB" sz="3000" dirty="0" err="1"/>
              <a:t>berpasangan</a:t>
            </a:r>
            <a:r>
              <a:rPr lang="en-GB" sz="3000" dirty="0"/>
              <a:t> yang </a:t>
            </a:r>
            <a:r>
              <a:rPr lang="en-GB" sz="3000" dirty="0" err="1"/>
              <a:t>seimbang</a:t>
            </a:r>
            <a:r>
              <a:rPr lang="en-GB" sz="3000" dirty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Posting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jurnal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khusus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dilakukan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sebulan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sekali</a:t>
            </a:r>
            <a:r>
              <a:rPr lang="en-GB" sz="3000" dirty="0"/>
              <a:t>: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setiap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akhir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bulan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Angka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GB" sz="3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posting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angka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jumlah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tiap-tiap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diberi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tanggal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akhir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bulan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</a:t>
            </a:r>
            <a:r>
              <a:rPr kumimoji="0" lang="en-GB" sz="30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bersangkutan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kecuali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akun-akun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kolom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serba-serbi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GB" sz="30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posting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setiap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terjadi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transaksi</a:t>
            </a:r>
            <a:r>
              <a:rPr kumimoji="0" lang="en-GB" sz="3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000" i="1" dirty="0"/>
              <a:t>Posting</a:t>
            </a:r>
            <a:r>
              <a:rPr lang="en-GB" sz="3000" dirty="0"/>
              <a:t> </a:t>
            </a:r>
            <a:r>
              <a:rPr lang="en-GB" sz="3000" dirty="0" err="1"/>
              <a:t>dari</a:t>
            </a:r>
            <a:r>
              <a:rPr lang="en-GB" sz="3000" dirty="0"/>
              <a:t> </a:t>
            </a:r>
            <a:r>
              <a:rPr lang="en-GB" sz="3000" dirty="0" err="1"/>
              <a:t>jurnal</a:t>
            </a:r>
            <a:r>
              <a:rPr lang="en-GB" sz="3000" dirty="0"/>
              <a:t> </a:t>
            </a:r>
            <a:r>
              <a:rPr lang="en-GB" sz="3000" dirty="0" err="1"/>
              <a:t>umum</a:t>
            </a:r>
            <a:r>
              <a:rPr lang="en-GB" sz="3000" dirty="0"/>
              <a:t> </a:t>
            </a:r>
            <a:r>
              <a:rPr lang="en-GB" sz="3000" dirty="0" err="1"/>
              <a:t>dilakukan</a:t>
            </a:r>
            <a:r>
              <a:rPr lang="en-GB" sz="3000" dirty="0"/>
              <a:t> </a:t>
            </a:r>
            <a:r>
              <a:rPr lang="en-GB" sz="3000" dirty="0" err="1"/>
              <a:t>setiap</a:t>
            </a:r>
            <a:r>
              <a:rPr lang="en-GB" sz="3000" dirty="0"/>
              <a:t> </a:t>
            </a:r>
            <a:r>
              <a:rPr lang="en-GB" sz="3000" dirty="0" err="1"/>
              <a:t>tanggal</a:t>
            </a:r>
            <a:r>
              <a:rPr lang="en-GB" sz="3000" dirty="0"/>
              <a:t> </a:t>
            </a:r>
            <a:r>
              <a:rPr lang="en-GB" sz="3000" dirty="0" err="1"/>
              <a:t>transaksi</a:t>
            </a:r>
            <a:r>
              <a:rPr lang="en-GB" sz="3000" dirty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kesCount xmlns="http://schemas.microsoft.com/sharepoint/v3" xsi:nil="true"/>
    <Tag xmlns="f1ae628a-3aba-4346-8657-30193ab20081" xsi:nil="true"/>
    <Scorm_OrgID xmlns="f1ae628a-3aba-4346-8657-30193ab20081" xsi:nil="true"/>
    <Articulate_ID xmlns="f1ae628a-3aba-4346-8657-30193ab20081" xsi:nil="true"/>
    <Kelas xmlns="f1ae628a-3aba-4346-8657-30193ab20081">Kelas 10</Kelas>
    <IsScorm xmlns="f1ae628a-3aba-4346-8657-30193ab20081">false</IsScorm>
    <Jenjang xmlns="f1ae628a-3aba-4346-8657-30193ab20081">SMA</Jenjang>
    <Ratings xmlns="http://schemas.microsoft.com/sharepoint/v3" xsi:nil="true"/>
    <UploaderUsername xmlns="f1ae628a-3aba-4346-8657-30193ab20081">KENZIE</UploaderUsername>
    <LikedBy xmlns="http://schemas.microsoft.com/sharepoint/v3">
      <UserInfo>
        <DisplayName/>
        <AccountId xsi:nil="true"/>
        <AccountType/>
      </UserInfo>
    </LikedBy>
    <Mata_x0020_Pelajaran xmlns="f1ae628a-3aba-4346-8657-30193ab20081">Akuntansi</Mata_x0020_Pelajaran>
    <IsArticulate xmlns="f1ae628a-3aba-4346-8657-30193ab20081">false</IsArticulate>
    <Description0 xmlns="f1ae628a-3aba-4346-8657-30193ab20081" xsi:nil="true"/>
    <RatedBy xmlns="http://schemas.microsoft.com/sharepoint/v3">
      <UserInfo>
        <DisplayName/>
        <AccountId xsi:nil="true"/>
        <AccountType/>
      </UserInfo>
    </RatedBy>
    <Hit xmlns="f1ae628a-3aba-4346-8657-30193ab2008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AD64C199CCA743B7F7500206315078" ma:contentTypeVersion="17" ma:contentTypeDescription="Create a new document." ma:contentTypeScope="" ma:versionID="ff29addf73c4d92f8b0f7b819d1de9df">
  <xsd:schema xmlns:xsd="http://www.w3.org/2001/XMLSchema" xmlns:xs="http://www.w3.org/2001/XMLSchema" xmlns:p="http://schemas.microsoft.com/office/2006/metadata/properties" xmlns:ns1="http://schemas.microsoft.com/sharepoint/v3" xmlns:ns2="f1ae628a-3aba-4346-8657-30193ab20081" targetNamespace="http://schemas.microsoft.com/office/2006/metadata/properties" ma:root="true" ma:fieldsID="133494eeb293cf0857fa0fd9a3fd91ce" ns1:_="" ns2:_="">
    <xsd:import namespace="http://schemas.microsoft.com/sharepoint/v3"/>
    <xsd:import namespace="f1ae628a-3aba-4346-8657-30193ab20081"/>
    <xsd:element name="properties">
      <xsd:complexType>
        <xsd:sequence>
          <xsd:element name="documentManagement">
            <xsd:complexType>
              <xsd:all>
                <xsd:element ref="ns2:Jenjang"/>
                <xsd:element ref="ns2:Kelas"/>
                <xsd:element ref="ns2:Mata_x0020_Pelajaran"/>
                <xsd:element ref="ns2:IsScorm" minOccurs="0"/>
                <xsd:element ref="ns2:Description0" minOccurs="0"/>
                <xsd:element ref="ns2:Tag" minOccurs="0"/>
                <xsd:element ref="ns2:Scorm_OrgID" minOccurs="0"/>
                <xsd:element ref="ns1:AverageRating" minOccurs="0"/>
                <xsd:element ref="ns1:RatingCount" minOccurs="0"/>
                <xsd:element ref="ns1:RatedBy" minOccurs="0"/>
                <xsd:element ref="ns1:Ratings" minOccurs="0"/>
                <xsd:element ref="ns1:LikesCount" minOccurs="0"/>
                <xsd:element ref="ns1:LikedBy" minOccurs="0"/>
                <xsd:element ref="ns2:UploaderUsername" minOccurs="0"/>
                <xsd:element ref="ns2:Articulate_ID" minOccurs="0"/>
                <xsd:element ref="ns2:IsArticulate" minOccurs="0"/>
                <xsd:element ref="ns2:Hi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5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6" nillable="true" ma:displayName="Number of Ratings" ma:decimals="0" ma:description="Number of ratings submitted" ma:internalName="RatingCount" ma:readOnly="true">
      <xsd:simpleType>
        <xsd:restriction base="dms:Number"/>
      </xsd:simpleType>
    </xsd:element>
    <xsd:element name="RatedBy" ma:index="1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18" nillable="true" ma:displayName="User ratings" ma:description="User ratings for the item" ma:hidden="true" ma:internalName="Ratings">
      <xsd:simpleType>
        <xsd:restriction base="dms:Note"/>
      </xsd:simpleType>
    </xsd:element>
    <xsd:element name="LikesCount" ma:index="19" nillable="true" ma:displayName="Number of Likes" ma:internalName="LikesCount">
      <xsd:simpleType>
        <xsd:restriction base="dms:Unknown"/>
      </xsd:simpleType>
    </xsd:element>
    <xsd:element name="LikedBy" ma:index="2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ae628a-3aba-4346-8657-30193ab20081" elementFormDefault="qualified">
    <xsd:import namespace="http://schemas.microsoft.com/office/2006/documentManagement/types"/>
    <xsd:import namespace="http://schemas.microsoft.com/office/infopath/2007/PartnerControls"/>
    <xsd:element name="Jenjang" ma:index="8" ma:displayName="Jenjang" ma:default="SD" ma:format="Dropdown" ma:internalName="Jenjang">
      <xsd:simpleType>
        <xsd:restriction base="dms:Choice">
          <xsd:enumeration value="SD"/>
          <xsd:enumeration value="SMP"/>
          <xsd:enumeration value="SMA"/>
          <xsd:enumeration value="SMK"/>
        </xsd:restriction>
      </xsd:simpleType>
    </xsd:element>
    <xsd:element name="Kelas" ma:index="9" ma:displayName="Kelas" ma:default="Kelas 1" ma:format="Dropdown" ma:internalName="Kelas">
      <xsd:simpleType>
        <xsd:restriction base="dms:Choice">
          <xsd:enumeration value="Kelas 1"/>
          <xsd:enumeration value="Kelas 2"/>
          <xsd:enumeration value="Kelas 3"/>
          <xsd:enumeration value="Kelas 4"/>
          <xsd:enumeration value="Kelas 5"/>
          <xsd:enumeration value="Kelas 6"/>
          <xsd:enumeration value="Kelas 7"/>
          <xsd:enumeration value="Kelas 8"/>
          <xsd:enumeration value="Kelas 9"/>
          <xsd:enumeration value="Kelas 10"/>
          <xsd:enumeration value="Kelas 11"/>
          <xsd:enumeration value="Kelas 12"/>
        </xsd:restriction>
      </xsd:simpleType>
    </xsd:element>
    <xsd:element name="Mata_x0020_Pelajaran" ma:index="10" ma:displayName="Mata Pelajaran" ma:default="Agribisnis Pembibitan dan Kultur Jaringan Tanaman" ma:format="Dropdown" ma:internalName="Mata_x0020_Pelajaran">
      <xsd:simpleType>
        <xsd:restriction base="dms:Choice">
          <xsd:enumeration value="Agribisnis Pembibitan dan Kultur Jaringan Tanaman"/>
          <xsd:enumeration value="Agribisnis Ternak Unggas"/>
          <xsd:enumeration value="Akuntansi"/>
          <xsd:enumeration value="Bahasa Indonesia"/>
          <xsd:enumeration value="Bahasa Inggris"/>
          <xsd:enumeration value="Bahasa Jawa"/>
          <xsd:enumeration value="Bahasa Jerman"/>
          <xsd:enumeration value="Biologi"/>
          <xsd:enumeration value="Biologi Pertanian"/>
          <xsd:enumeration value="Bisnis"/>
          <xsd:enumeration value="Ekonomi"/>
          <xsd:enumeration value="Elektro"/>
          <xsd:enumeration value="Elektronika"/>
          <xsd:enumeration value="Fisika"/>
          <xsd:enumeration value="Fisika Pertanian"/>
          <xsd:enumeration value="Geografi"/>
          <xsd:enumeration value="IPA"/>
          <xsd:enumeration value="IPS"/>
          <xsd:enumeration value="Kejuruan Manajemen"/>
          <xsd:enumeration value="Ketrampilan"/>
          <xsd:enumeration value="Kewirausahaan"/>
          <xsd:enumeration value="Kimia"/>
          <xsd:enumeration value="Kimia Pertanian"/>
          <xsd:enumeration value="KKPI"/>
          <xsd:enumeration value="Matematika"/>
          <xsd:enumeration value="Matematika Akuntansi"/>
          <xsd:enumeration value="Matematika non Teknologi"/>
          <xsd:enumeration value="Matematika Teknologi"/>
          <xsd:enumeration value="Matematika Teknologi Industri"/>
          <xsd:enumeration value="Muatan Lokal"/>
          <xsd:enumeration value="Multimedia"/>
          <xsd:enumeration value="Otomotif"/>
          <xsd:enumeration value="Pendidikan Agama"/>
          <xsd:enumeration value="Pendidikan Agama Islam"/>
          <xsd:enumeration value="Pendidikan Jasmani"/>
          <xsd:enumeration value="Pendidikan Kewarganegaraan"/>
          <xsd:enumeration value="Sejarah"/>
          <xsd:enumeration value="Sekretaris"/>
          <xsd:enumeration value="Seni Budaya"/>
          <xsd:enumeration value="Sosiologi"/>
          <xsd:enumeration value="Tata Busana"/>
          <xsd:enumeration value="Teknik Audio Video"/>
          <xsd:enumeration value="Teknik Bangunan"/>
          <xsd:enumeration value="Teknik Komputer dan Jaringan"/>
          <xsd:enumeration value="Teknik Pemesinan"/>
          <xsd:enumeration value="Teknologi Informasi - Komunikasi"/>
          <xsd:enumeration value="Teknologi Pengolahan Hasil Pertanian"/>
          <xsd:enumeration value="TIK"/>
          <xsd:enumeration value="Wirausaha"/>
          <xsd:enumeration value="Lainnya"/>
        </xsd:restriction>
      </xsd:simpleType>
    </xsd:element>
    <xsd:element name="IsScorm" ma:index="11" nillable="true" ma:displayName="IsScorm" ma:default="0" ma:internalName="IsScorm">
      <xsd:simpleType>
        <xsd:restriction base="dms:Boolean"/>
      </xsd:simpleType>
    </xsd:element>
    <xsd:element name="Description0" ma:index="12" nillable="true" ma:displayName="Description" ma:internalName="Description0">
      <xsd:simpleType>
        <xsd:restriction base="dms:Note">
          <xsd:maxLength value="255"/>
        </xsd:restriction>
      </xsd:simpleType>
    </xsd:element>
    <xsd:element name="Tag" ma:index="13" nillable="true" ma:displayName="Tag" ma:internalName="Tag">
      <xsd:simpleType>
        <xsd:restriction base="dms:Text">
          <xsd:maxLength value="255"/>
        </xsd:restriction>
      </xsd:simpleType>
    </xsd:element>
    <xsd:element name="Scorm_OrgID" ma:index="14" nillable="true" ma:displayName="Scorm_OrgID" ma:internalName="Scorm_OrgID">
      <xsd:simpleType>
        <xsd:restriction base="dms:Text">
          <xsd:maxLength value="255"/>
        </xsd:restriction>
      </xsd:simpleType>
    </xsd:element>
    <xsd:element name="UploaderUsername" ma:index="21" nillable="true" ma:displayName="UploaderUsername" ma:internalName="UploaderUsername">
      <xsd:simpleType>
        <xsd:restriction base="dms:Text">
          <xsd:maxLength value="255"/>
        </xsd:restriction>
      </xsd:simpleType>
    </xsd:element>
    <xsd:element name="Articulate_ID" ma:index="22" nillable="true" ma:displayName="Articulate_ID" ma:internalName="Articulate_ID">
      <xsd:simpleType>
        <xsd:restriction base="dms:Text">
          <xsd:maxLength value="255"/>
        </xsd:restriction>
      </xsd:simpleType>
    </xsd:element>
    <xsd:element name="IsArticulate" ma:index="23" nillable="true" ma:displayName="IsArticulate" ma:default="0" ma:internalName="IsArticulate">
      <xsd:simpleType>
        <xsd:restriction base="dms:Boolean"/>
      </xsd:simpleType>
    </xsd:element>
    <xsd:element name="Hit" ma:index="24" nillable="true" ma:displayName="Hit" ma:internalName="Hit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Judu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B63B36-4D5D-4B8D-9A3D-F553BFF710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89D973-C5D1-4C4E-8A30-D96C65A3574D}">
  <ds:schemaRefs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schemas.microsoft.com/sharepoint/v3"/>
    <ds:schemaRef ds:uri="http://schemas.microsoft.com/office/2006/metadata/properties"/>
    <ds:schemaRef ds:uri="http://schemas.microsoft.com/office/infopath/2007/PartnerControls"/>
    <ds:schemaRef ds:uri="f1ae628a-3aba-4346-8657-30193ab2008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9002FA-843E-4B05-8888-4C90CA7C01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ae628a-3aba-4346-8657-30193ab200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1599</TotalTime>
  <Words>658</Words>
  <Application>Microsoft Office PowerPoint</Application>
  <PresentationFormat>On-screen Show (4:3)</PresentationFormat>
  <Paragraphs>66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Inter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point jurnal</dc:title>
  <dc:creator>My Komputer</dc:creator>
  <cp:lastModifiedBy>user</cp:lastModifiedBy>
  <cp:revision>73</cp:revision>
  <dcterms:created xsi:type="dcterms:W3CDTF">2011-05-04T02:18:36Z</dcterms:created>
  <dcterms:modified xsi:type="dcterms:W3CDTF">2021-09-24T06:25:12Z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0x010100B1AD64C199CCA743B7F7500206315078</vt:lpwstr>
  </property>
</Properties>
</file>