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1" r:id="rId3"/>
    <p:sldId id="257" r:id="rId4"/>
    <p:sldId id="262" r:id="rId5"/>
    <p:sldId id="263" r:id="rId6"/>
    <p:sldId id="267" r:id="rId7"/>
    <p:sldId id="268" r:id="rId8"/>
    <p:sldId id="266" r:id="rId9"/>
    <p:sldId id="258" r:id="rId10"/>
    <p:sldId id="259" r:id="rId11"/>
    <p:sldId id="265" r:id="rId12"/>
    <p:sldId id="269" r:id="rId13"/>
    <p:sldId id="270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24B64-18E5-41D8-BE5C-5A26468B7ABB}" type="doc">
      <dgm:prSet loTypeId="urn:microsoft.com/office/officeart/2005/8/layout/arrow6" loCatId="process" qsTypeId="urn:microsoft.com/office/officeart/2005/8/quickstyle/3d2#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3B71B5-6505-448C-898B-EFF4D7E5AB72}">
      <dgm:prSet phldrT="[Text]" custT="1"/>
      <dgm:spPr/>
      <dgm:t>
        <a:bodyPr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Apa itu buku besar?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31D20A9A-9446-43C7-B6C9-F72151EB901E}" type="parTrans" cxnId="{21BD651C-2CFA-4443-8C12-15B6A9934BBA}">
      <dgm:prSet/>
      <dgm:spPr/>
      <dgm:t>
        <a:bodyPr/>
        <a:lstStyle/>
        <a:p>
          <a:endParaRPr lang="en-US"/>
        </a:p>
      </dgm:t>
    </dgm:pt>
    <dgm:pt modelId="{69819554-851F-4435-9980-637047624106}" type="sibTrans" cxnId="{21BD651C-2CFA-4443-8C12-15B6A9934BBA}">
      <dgm:prSet/>
      <dgm:spPr/>
      <dgm:t>
        <a:bodyPr/>
        <a:lstStyle/>
        <a:p>
          <a:endParaRPr lang="en-US"/>
        </a:p>
      </dgm:t>
    </dgm:pt>
    <dgm:pt modelId="{05010928-F773-4CFE-903B-837CCC15EE31}">
      <dgm:prSet phldrT="[Text]" custT="1"/>
      <dgm:spPr/>
      <dgm:t>
        <a:bodyPr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Bagaimana bentuk buku besar?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D248C55A-B464-4A35-A981-DD0238380D6D}" type="parTrans" cxnId="{5FB4DD88-3034-4AF1-B77C-628935361B1E}">
      <dgm:prSet/>
      <dgm:spPr/>
      <dgm:t>
        <a:bodyPr/>
        <a:lstStyle/>
        <a:p>
          <a:endParaRPr lang="en-US"/>
        </a:p>
      </dgm:t>
    </dgm:pt>
    <dgm:pt modelId="{4F9EC3B6-497C-473F-9E57-4A6130BC6BEA}" type="sibTrans" cxnId="{5FB4DD88-3034-4AF1-B77C-628935361B1E}">
      <dgm:prSet/>
      <dgm:spPr/>
      <dgm:t>
        <a:bodyPr/>
        <a:lstStyle/>
        <a:p>
          <a:endParaRPr lang="en-US"/>
        </a:p>
      </dgm:t>
    </dgm:pt>
    <dgm:pt modelId="{1B8B30DC-26C7-4580-A240-3B0E8E8CC6D8}" type="pres">
      <dgm:prSet presAssocID="{2DF24B64-18E5-41D8-BE5C-5A26468B7ABB}" presName="compositeShape" presStyleCnt="0">
        <dgm:presLayoutVars>
          <dgm:chMax val="2"/>
          <dgm:dir/>
          <dgm:resizeHandles val="exact"/>
        </dgm:presLayoutVars>
      </dgm:prSet>
      <dgm:spPr/>
    </dgm:pt>
    <dgm:pt modelId="{33B07077-0251-4693-BBCA-B490EC520D01}" type="pres">
      <dgm:prSet presAssocID="{2DF24B64-18E5-41D8-BE5C-5A26468B7ABB}" presName="ribbon" presStyleLbl="node1" presStyleIdx="0" presStyleCnt="1" custScaleX="175163" custLinFactNeighborX="27976" custLinFactNeighborY="0"/>
      <dgm:spPr/>
    </dgm:pt>
    <dgm:pt modelId="{7F1891A1-C7CF-43BE-90B5-CE5DC7538445}" type="pres">
      <dgm:prSet presAssocID="{2DF24B64-18E5-41D8-BE5C-5A26468B7ABB}" presName="leftArrowText" presStyleLbl="node1" presStyleIdx="0" presStyleCnt="1" custScaleX="150258" custLinFactNeighborX="-17008" custLinFactNeighborY="9710">
        <dgm:presLayoutVars>
          <dgm:chMax val="0"/>
          <dgm:bulletEnabled val="1"/>
        </dgm:presLayoutVars>
      </dgm:prSet>
      <dgm:spPr/>
    </dgm:pt>
    <dgm:pt modelId="{59022075-C10A-4B3F-9248-A36B53903510}" type="pres">
      <dgm:prSet presAssocID="{2DF24B64-18E5-41D8-BE5C-5A26468B7ABB}" presName="rightArrowText" presStyleLbl="node1" presStyleIdx="0" presStyleCnt="1" custScaleX="144522" custLinFactNeighborX="26380" custLinFactNeighborY="8789">
        <dgm:presLayoutVars>
          <dgm:chMax val="0"/>
          <dgm:bulletEnabled val="1"/>
        </dgm:presLayoutVars>
      </dgm:prSet>
      <dgm:spPr/>
    </dgm:pt>
  </dgm:ptLst>
  <dgm:cxnLst>
    <dgm:cxn modelId="{21BD651C-2CFA-4443-8C12-15B6A9934BBA}" srcId="{2DF24B64-18E5-41D8-BE5C-5A26468B7ABB}" destId="{ED3B71B5-6505-448C-898B-EFF4D7E5AB72}" srcOrd="0" destOrd="0" parTransId="{31D20A9A-9446-43C7-B6C9-F72151EB901E}" sibTransId="{69819554-851F-4435-9980-637047624106}"/>
    <dgm:cxn modelId="{45A6DB42-5DA6-4430-8E05-44F82F66F5D7}" type="presOf" srcId="{05010928-F773-4CFE-903B-837CCC15EE31}" destId="{59022075-C10A-4B3F-9248-A36B53903510}" srcOrd="0" destOrd="0" presId="urn:microsoft.com/office/officeart/2005/8/layout/arrow6"/>
    <dgm:cxn modelId="{5FB4DD88-3034-4AF1-B77C-628935361B1E}" srcId="{2DF24B64-18E5-41D8-BE5C-5A26468B7ABB}" destId="{05010928-F773-4CFE-903B-837CCC15EE31}" srcOrd="1" destOrd="0" parTransId="{D248C55A-B464-4A35-A981-DD0238380D6D}" sibTransId="{4F9EC3B6-497C-473F-9E57-4A6130BC6BEA}"/>
    <dgm:cxn modelId="{7551F8B0-0DCA-450D-985F-D1D64FE800C9}" type="presOf" srcId="{ED3B71B5-6505-448C-898B-EFF4D7E5AB72}" destId="{7F1891A1-C7CF-43BE-90B5-CE5DC7538445}" srcOrd="0" destOrd="0" presId="urn:microsoft.com/office/officeart/2005/8/layout/arrow6"/>
    <dgm:cxn modelId="{4ED064C9-FA36-446F-AA49-912C44CED684}" type="presOf" srcId="{2DF24B64-18E5-41D8-BE5C-5A26468B7ABB}" destId="{1B8B30DC-26C7-4580-A240-3B0E8E8CC6D8}" srcOrd="0" destOrd="0" presId="urn:microsoft.com/office/officeart/2005/8/layout/arrow6"/>
    <dgm:cxn modelId="{03AAD925-0458-46CE-8991-F9CCA583DBA4}" type="presParOf" srcId="{1B8B30DC-26C7-4580-A240-3B0E8E8CC6D8}" destId="{33B07077-0251-4693-BBCA-B490EC520D01}" srcOrd="0" destOrd="0" presId="urn:microsoft.com/office/officeart/2005/8/layout/arrow6"/>
    <dgm:cxn modelId="{C5A82D92-C6FC-4E30-B478-4134F06FF114}" type="presParOf" srcId="{1B8B30DC-26C7-4580-A240-3B0E8E8CC6D8}" destId="{7F1891A1-C7CF-43BE-90B5-CE5DC7538445}" srcOrd="1" destOrd="0" presId="urn:microsoft.com/office/officeart/2005/8/layout/arrow6"/>
    <dgm:cxn modelId="{AA6328D9-099D-47BA-9F67-D95441AD0779}" type="presParOf" srcId="{1B8B30DC-26C7-4580-A240-3B0E8E8CC6D8}" destId="{59022075-C10A-4B3F-9248-A36B5390351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07077-0251-4693-BBCA-B490EC520D01}">
      <dsp:nvSpPr>
        <dsp:cNvPr id="0" name=""/>
        <dsp:cNvSpPr/>
      </dsp:nvSpPr>
      <dsp:spPr>
        <a:xfrm>
          <a:off x="261584" y="0"/>
          <a:ext cx="6438335" cy="147025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891A1-C7CF-43BE-90B5-CE5DC7538445}">
      <dsp:nvSpPr>
        <dsp:cNvPr id="0" name=""/>
        <dsp:cNvSpPr/>
      </dsp:nvSpPr>
      <dsp:spPr>
        <a:xfrm>
          <a:off x="1442119" y="327246"/>
          <a:ext cx="1822563" cy="720422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Apa itu buku besar?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1442119" y="327246"/>
        <a:ext cx="1822563" cy="720422"/>
      </dsp:txXfrm>
    </dsp:sp>
    <dsp:sp modelId="{59022075-C10A-4B3F-9248-A36B53903510}">
      <dsp:nvSpPr>
        <dsp:cNvPr id="0" name=""/>
        <dsp:cNvSpPr/>
      </dsp:nvSpPr>
      <dsp:spPr>
        <a:xfrm>
          <a:off x="3409005" y="555851"/>
          <a:ext cx="2071713" cy="720422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Bagaimana bentuk buku besar?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3409005" y="555851"/>
        <a:ext cx="2071713" cy="720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B7F5F-785C-4DA4-9F79-D5819DB2EC32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933A1-B036-472C-9CD4-8E1786B2751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85603-1049-4699-8B95-18F2389F1C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CBE3AD-5184-4535-B801-BFE31B4F079A}" type="datetimeFigureOut">
              <a:rPr lang="id-ID" smtClean="0"/>
              <a:pPr/>
              <a:t>09/02/2022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AFBEB-38D2-44EF-8BE7-77871254EEC5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>
            <a:normAutofit/>
          </a:bodyPr>
          <a:lstStyle/>
          <a:p>
            <a:pPr algn="l"/>
            <a:r>
              <a:rPr lang="id-ID" sz="4000" dirty="0">
                <a:solidFill>
                  <a:schemeClr val="tx1"/>
                </a:solidFill>
              </a:rPr>
              <a:t>BUKU BESAR  (TAHAP PENCATATAN)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/>
              <a:t>TUJUAN PEMBELAJARAN:     </a:t>
            </a:r>
          </a:p>
          <a:p>
            <a:pPr algn="l"/>
            <a:r>
              <a:rPr lang="id-ID" dirty="0"/>
              <a:t> </a:t>
            </a:r>
            <a:r>
              <a:rPr lang="id-ID" sz="2400" dirty="0"/>
              <a:t>SISWA MAMPU MELAKUKAN PENCATATAN BUKU BESAR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id-ID" sz="2000" b="1" dirty="0">
                <a:latin typeface="Arial" pitchFamily="34" charset="0"/>
                <a:cs typeface="Arial" pitchFamily="34" charset="0"/>
              </a:rPr>
              <a:t>Buku Besar</a:t>
            </a:r>
            <a:endParaRPr lang="en-US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3100" y="693471"/>
            <a:ext cx="77978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76261"/>
            <a:ext cx="7855024" cy="112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219077"/>
            <a:ext cx="7499424" cy="1100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916022"/>
            <a:ext cx="7715324" cy="96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0856" y="2996141"/>
            <a:ext cx="7915944" cy="102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logo return.jpg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5000" y="6172200"/>
            <a:ext cx="355600" cy="3175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608" y="1501040"/>
            <a:ext cx="7056280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91" b="1" dirty="0" err="1"/>
              <a:t>Pencatatan</a:t>
            </a:r>
            <a:r>
              <a:rPr lang="en-US" sz="2091" b="1" dirty="0"/>
              <a:t> </a:t>
            </a:r>
            <a:r>
              <a:rPr lang="en-US" sz="2091" b="1" dirty="0" err="1"/>
              <a:t>Transaksi</a:t>
            </a:r>
            <a:r>
              <a:rPr lang="en-US" sz="2091" b="1" dirty="0"/>
              <a:t> </a:t>
            </a:r>
            <a:r>
              <a:rPr lang="en-US" sz="2091" b="1" dirty="0" err="1"/>
              <a:t>Pada</a:t>
            </a:r>
            <a:r>
              <a:rPr lang="en-US" sz="2091" b="1" dirty="0"/>
              <a:t> </a:t>
            </a:r>
            <a:r>
              <a:rPr lang="en-US" sz="2091" b="1" dirty="0" err="1"/>
              <a:t>Buku</a:t>
            </a:r>
            <a:r>
              <a:rPr lang="en-US" sz="2091" b="1" dirty="0"/>
              <a:t> </a:t>
            </a:r>
            <a:r>
              <a:rPr lang="en-US" sz="2091" b="1" dirty="0" err="1"/>
              <a:t>Besar</a:t>
            </a:r>
            <a:r>
              <a:rPr lang="en-US" sz="2091" b="1" dirty="0"/>
              <a:t> </a:t>
            </a:r>
            <a:r>
              <a:rPr lang="en-US" sz="2091" b="1" dirty="0" err="1"/>
              <a:t>Pembantu</a:t>
            </a:r>
            <a:r>
              <a:rPr lang="en-US" sz="2091" b="1" dirty="0"/>
              <a:t> </a:t>
            </a:r>
            <a:r>
              <a:rPr lang="en-US" sz="2091" b="1" dirty="0" err="1"/>
              <a:t>dan</a:t>
            </a:r>
            <a:r>
              <a:rPr lang="en-US" sz="2091" b="1" dirty="0"/>
              <a:t> </a:t>
            </a:r>
            <a:r>
              <a:rPr lang="en-US" sz="2091" b="1" dirty="0" err="1"/>
              <a:t>Utama</a:t>
            </a:r>
            <a:endParaRPr lang="en-US" sz="2091" dirty="0"/>
          </a:p>
        </p:txBody>
      </p:sp>
      <p:sp>
        <p:nvSpPr>
          <p:cNvPr id="5" name="Rectangle 4"/>
          <p:cNvSpPr/>
          <p:nvPr/>
        </p:nvSpPr>
        <p:spPr>
          <a:xfrm>
            <a:off x="4694075" y="1911452"/>
            <a:ext cx="3316677" cy="41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91" b="1" dirty="0"/>
              <a:t>A. </a:t>
            </a:r>
            <a:r>
              <a:rPr lang="en-US" sz="2091" b="1" dirty="0" err="1"/>
              <a:t>Buku</a:t>
            </a:r>
            <a:r>
              <a:rPr lang="en-US" sz="2091" b="1" dirty="0"/>
              <a:t> </a:t>
            </a:r>
            <a:r>
              <a:rPr lang="en-US" sz="2091" b="1" dirty="0" err="1"/>
              <a:t>Besar</a:t>
            </a:r>
            <a:r>
              <a:rPr lang="en-US" sz="2091" b="1" dirty="0"/>
              <a:t> </a:t>
            </a:r>
            <a:r>
              <a:rPr lang="en-US" sz="2091" b="1" dirty="0" err="1"/>
              <a:t>Pembantu</a:t>
            </a:r>
            <a:endParaRPr lang="en-US" sz="2091" dirty="0"/>
          </a:p>
        </p:txBody>
      </p:sp>
      <p:sp>
        <p:nvSpPr>
          <p:cNvPr id="6" name="Rectangle 5"/>
          <p:cNvSpPr/>
          <p:nvPr/>
        </p:nvSpPr>
        <p:spPr>
          <a:xfrm>
            <a:off x="4616812" y="2271446"/>
            <a:ext cx="3782639" cy="41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91" i="1" dirty="0"/>
              <a:t>1. </a:t>
            </a:r>
            <a:r>
              <a:rPr lang="en-US" sz="2091" i="1" dirty="0" err="1"/>
              <a:t>Bentuk</a:t>
            </a:r>
            <a:r>
              <a:rPr lang="en-US" sz="2091" i="1" dirty="0"/>
              <a:t> </a:t>
            </a:r>
            <a:r>
              <a:rPr lang="en-US" sz="2091" i="1" dirty="0" err="1"/>
              <a:t>Buku</a:t>
            </a:r>
            <a:r>
              <a:rPr lang="en-US" sz="2091" i="1" dirty="0"/>
              <a:t> </a:t>
            </a:r>
            <a:r>
              <a:rPr lang="en-US" sz="2091" i="1" dirty="0" err="1"/>
              <a:t>Besar</a:t>
            </a:r>
            <a:r>
              <a:rPr lang="en-US" sz="2091" i="1" dirty="0"/>
              <a:t> </a:t>
            </a:r>
            <a:r>
              <a:rPr lang="en-US" sz="2091" i="1" dirty="0" err="1"/>
              <a:t>Pembantu</a:t>
            </a:r>
            <a:endParaRPr lang="en-US" sz="2091" dirty="0"/>
          </a:p>
        </p:txBody>
      </p:sp>
      <p:sp>
        <p:nvSpPr>
          <p:cNvPr id="7" name="Rectangle 6"/>
          <p:cNvSpPr/>
          <p:nvPr/>
        </p:nvSpPr>
        <p:spPr>
          <a:xfrm>
            <a:off x="4814206" y="2680508"/>
            <a:ext cx="3869573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91" dirty="0"/>
              <a:t>Buku besar pembantu dapat berbentuk skontro dan stafel.</a:t>
            </a:r>
            <a:endParaRPr lang="en-US" sz="2091" dirty="0"/>
          </a:p>
        </p:txBody>
      </p:sp>
      <p:sp>
        <p:nvSpPr>
          <p:cNvPr id="8" name="Rectangle 7"/>
          <p:cNvSpPr/>
          <p:nvPr/>
        </p:nvSpPr>
        <p:spPr>
          <a:xfrm>
            <a:off x="4694075" y="3394550"/>
            <a:ext cx="3772186" cy="41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91" i="1" dirty="0"/>
              <a:t>2. </a:t>
            </a:r>
            <a:r>
              <a:rPr lang="en-US" sz="2091" i="1" dirty="0" err="1"/>
              <a:t>Fungsi</a:t>
            </a:r>
            <a:r>
              <a:rPr lang="en-US" sz="2091" i="1" dirty="0"/>
              <a:t> </a:t>
            </a:r>
            <a:r>
              <a:rPr lang="en-US" sz="2091" i="1" dirty="0" err="1"/>
              <a:t>Buku</a:t>
            </a:r>
            <a:r>
              <a:rPr lang="en-US" sz="2091" i="1" dirty="0"/>
              <a:t> </a:t>
            </a:r>
            <a:r>
              <a:rPr lang="en-US" sz="2091" i="1" dirty="0" err="1"/>
              <a:t>Besar</a:t>
            </a:r>
            <a:r>
              <a:rPr lang="en-US" sz="2091" i="1" dirty="0"/>
              <a:t> </a:t>
            </a:r>
            <a:r>
              <a:rPr lang="en-US" sz="2091" i="1" dirty="0" err="1"/>
              <a:t>Pembantu</a:t>
            </a:r>
            <a:endParaRPr lang="en-US" sz="2091" dirty="0"/>
          </a:p>
        </p:txBody>
      </p:sp>
      <p:sp>
        <p:nvSpPr>
          <p:cNvPr id="9" name="Rectangle 8"/>
          <p:cNvSpPr/>
          <p:nvPr/>
        </p:nvSpPr>
        <p:spPr>
          <a:xfrm>
            <a:off x="4616812" y="3785286"/>
            <a:ext cx="4154100" cy="137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91" dirty="0" err="1"/>
              <a:t>Tujuan</a:t>
            </a:r>
            <a:r>
              <a:rPr lang="en-US" sz="2091" dirty="0"/>
              <a:t> </a:t>
            </a:r>
            <a:r>
              <a:rPr lang="en-US" sz="2091" dirty="0" err="1"/>
              <a:t>buku</a:t>
            </a:r>
            <a:r>
              <a:rPr lang="en-US" sz="2091" dirty="0"/>
              <a:t> </a:t>
            </a:r>
            <a:r>
              <a:rPr lang="en-US" sz="2091" dirty="0" err="1"/>
              <a:t>besar</a:t>
            </a:r>
            <a:r>
              <a:rPr lang="en-US" sz="2091" dirty="0"/>
              <a:t> </a:t>
            </a:r>
            <a:r>
              <a:rPr lang="en-US" sz="2091" dirty="0" err="1"/>
              <a:t>pembantu</a:t>
            </a:r>
            <a:r>
              <a:rPr lang="en-US" sz="2091" dirty="0"/>
              <a:t> </a:t>
            </a:r>
            <a:r>
              <a:rPr lang="en-US" sz="2091" dirty="0" err="1"/>
              <a:t>adalah</a:t>
            </a:r>
            <a:r>
              <a:rPr lang="en-US" sz="2091" dirty="0"/>
              <a:t> </a:t>
            </a:r>
            <a:r>
              <a:rPr lang="en-US" sz="2091" dirty="0" err="1"/>
              <a:t>untuk</a:t>
            </a:r>
            <a:r>
              <a:rPr lang="en-US" sz="2091" dirty="0"/>
              <a:t> </a:t>
            </a:r>
            <a:r>
              <a:rPr lang="en-US" sz="2091" dirty="0" err="1"/>
              <a:t>memberi</a:t>
            </a:r>
            <a:r>
              <a:rPr lang="en-US" sz="2091" dirty="0"/>
              <a:t> </a:t>
            </a:r>
            <a:r>
              <a:rPr lang="en-US" sz="2091" dirty="0" err="1"/>
              <a:t>keterangan</a:t>
            </a:r>
            <a:r>
              <a:rPr lang="en-US" sz="2091" dirty="0"/>
              <a:t> </a:t>
            </a:r>
            <a:r>
              <a:rPr lang="en-US" sz="2091" dirty="0" err="1"/>
              <a:t>atau</a:t>
            </a:r>
            <a:r>
              <a:rPr lang="en-US" sz="2091" dirty="0"/>
              <a:t> </a:t>
            </a:r>
            <a:r>
              <a:rPr lang="en-US" sz="2091" dirty="0" err="1"/>
              <a:t>memberi</a:t>
            </a:r>
            <a:r>
              <a:rPr lang="en-US" sz="2091" dirty="0"/>
              <a:t> </a:t>
            </a:r>
            <a:r>
              <a:rPr lang="en-US" sz="2091" dirty="0" err="1"/>
              <a:t>rincian</a:t>
            </a:r>
            <a:r>
              <a:rPr lang="en-US" sz="2091" dirty="0"/>
              <a:t> </a:t>
            </a:r>
            <a:r>
              <a:rPr lang="en-US" sz="2091" dirty="0" err="1"/>
              <a:t>mengenai</a:t>
            </a:r>
            <a:r>
              <a:rPr lang="en-US" sz="2091" dirty="0"/>
              <a:t> </a:t>
            </a:r>
            <a:r>
              <a:rPr lang="en-US" sz="2091" dirty="0" err="1"/>
              <a:t>jenis</a:t>
            </a:r>
            <a:r>
              <a:rPr lang="en-US" sz="2091" dirty="0"/>
              <a:t> </a:t>
            </a:r>
            <a:r>
              <a:rPr lang="en-US" sz="2091" dirty="0" err="1"/>
              <a:t>aset</a:t>
            </a:r>
            <a:r>
              <a:rPr lang="en-US" sz="2091" dirty="0"/>
              <a:t> </a:t>
            </a:r>
            <a:r>
              <a:rPr lang="en-US" sz="2091" dirty="0" err="1"/>
              <a:t>atau</a:t>
            </a:r>
            <a:r>
              <a:rPr lang="en-US" sz="2091" dirty="0"/>
              <a:t> </a:t>
            </a:r>
            <a:r>
              <a:rPr lang="en-US" sz="2091" dirty="0" err="1"/>
              <a:t>kewajiban</a:t>
            </a:r>
            <a:r>
              <a:rPr lang="en-US" sz="2091" dirty="0"/>
              <a:t>.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791314" y="5762125"/>
            <a:ext cx="1398148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143300" y="5762124"/>
            <a:ext cx="699074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32807" y="5730925"/>
            <a:ext cx="470163" cy="29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B444DAE-F0D7-4D0C-9235-3295870455CA}" type="slidenum">
              <a:rPr lang="en-US" sz="1344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11</a:t>
            </a:fld>
            <a:endParaRPr lang="en-US" sz="1344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www.paperclip.co.id/images/produk/51800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39" y="2005643"/>
            <a:ext cx="3649064" cy="316855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88900">
              <a:schemeClr val="tx2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94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0537" y="1266592"/>
            <a:ext cx="3217804" cy="46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" b="1" dirty="0"/>
              <a:t>B. </a:t>
            </a:r>
            <a:r>
              <a:rPr lang="en-US" sz="2390" b="1" dirty="0" err="1"/>
              <a:t>Buku</a:t>
            </a:r>
            <a:r>
              <a:rPr lang="en-US" sz="2390" b="1" dirty="0"/>
              <a:t> </a:t>
            </a:r>
            <a:r>
              <a:rPr lang="en-US" sz="2390" b="1" dirty="0" err="1"/>
              <a:t>Besar</a:t>
            </a:r>
            <a:r>
              <a:rPr lang="en-US" sz="2390" b="1" dirty="0"/>
              <a:t> </a:t>
            </a:r>
            <a:r>
              <a:rPr lang="en-US" sz="2390" b="1" dirty="0" err="1"/>
              <a:t>Utama</a:t>
            </a:r>
            <a:endParaRPr lang="en-US" sz="2390" dirty="0"/>
          </a:p>
        </p:txBody>
      </p:sp>
      <p:sp>
        <p:nvSpPr>
          <p:cNvPr id="5" name="Rectangle 4"/>
          <p:cNvSpPr/>
          <p:nvPr/>
        </p:nvSpPr>
        <p:spPr>
          <a:xfrm>
            <a:off x="2409592" y="1745000"/>
            <a:ext cx="4950777" cy="1701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91" dirty="0" err="1"/>
              <a:t>Buku</a:t>
            </a:r>
            <a:r>
              <a:rPr lang="en-US" sz="2091" dirty="0"/>
              <a:t> </a:t>
            </a:r>
            <a:r>
              <a:rPr lang="en-US" sz="2091" dirty="0" err="1"/>
              <a:t>besar</a:t>
            </a:r>
            <a:r>
              <a:rPr lang="en-US" sz="2091" dirty="0"/>
              <a:t> </a:t>
            </a:r>
            <a:r>
              <a:rPr lang="en-US" sz="2091" dirty="0" err="1"/>
              <a:t>utama</a:t>
            </a:r>
            <a:r>
              <a:rPr lang="en-US" sz="2091" dirty="0"/>
              <a:t> (</a:t>
            </a:r>
            <a:r>
              <a:rPr lang="en-US" sz="2091" i="1" dirty="0"/>
              <a:t>general ledger</a:t>
            </a:r>
            <a:r>
              <a:rPr lang="en-US" sz="2091" dirty="0"/>
              <a:t>) </a:t>
            </a:r>
            <a:r>
              <a:rPr lang="en-US" sz="2091" dirty="0" err="1"/>
              <a:t>adalah</a:t>
            </a:r>
            <a:r>
              <a:rPr lang="en-US" sz="2091" dirty="0"/>
              <a:t> </a:t>
            </a:r>
            <a:r>
              <a:rPr lang="en-US" sz="2091" dirty="0" err="1"/>
              <a:t>kumpulan</a:t>
            </a:r>
            <a:r>
              <a:rPr lang="en-US" sz="2091" dirty="0"/>
              <a:t> </a:t>
            </a:r>
            <a:r>
              <a:rPr lang="en-US" sz="2091" dirty="0" err="1"/>
              <a:t>akun</a:t>
            </a:r>
            <a:r>
              <a:rPr lang="en-US" sz="2091" dirty="0"/>
              <a:t> yang </a:t>
            </a:r>
            <a:r>
              <a:rPr lang="en-US" sz="2091" dirty="0" err="1"/>
              <a:t>saling</a:t>
            </a:r>
            <a:r>
              <a:rPr lang="en-US" sz="2091" dirty="0"/>
              <a:t> </a:t>
            </a:r>
            <a:r>
              <a:rPr lang="en-US" sz="2091" dirty="0" err="1"/>
              <a:t>berhubungan</a:t>
            </a:r>
            <a:r>
              <a:rPr lang="en-US" sz="2091" dirty="0"/>
              <a:t> </a:t>
            </a:r>
            <a:r>
              <a:rPr lang="en-US" sz="2091" dirty="0" err="1"/>
              <a:t>dan</a:t>
            </a:r>
            <a:r>
              <a:rPr lang="en-US" sz="2091" dirty="0"/>
              <a:t> </a:t>
            </a:r>
            <a:r>
              <a:rPr lang="en-US" sz="2091" dirty="0" err="1"/>
              <a:t>merupakan</a:t>
            </a:r>
            <a:r>
              <a:rPr lang="en-US" sz="2091" dirty="0"/>
              <a:t> </a:t>
            </a:r>
            <a:r>
              <a:rPr lang="en-US" sz="2091" dirty="0" err="1"/>
              <a:t>satu</a:t>
            </a:r>
            <a:r>
              <a:rPr lang="en-US" sz="2091" dirty="0"/>
              <a:t> </a:t>
            </a:r>
            <a:r>
              <a:rPr lang="en-US" sz="2091" dirty="0" err="1"/>
              <a:t>kesatuan</a:t>
            </a:r>
            <a:r>
              <a:rPr lang="en-US" sz="2091" dirty="0"/>
              <a:t>, yang </a:t>
            </a:r>
            <a:r>
              <a:rPr lang="en-US" sz="2091" dirty="0" err="1"/>
              <a:t>digunakan</a:t>
            </a:r>
            <a:r>
              <a:rPr lang="en-US" sz="2091" dirty="0"/>
              <a:t> </a:t>
            </a:r>
            <a:r>
              <a:rPr lang="en-US" sz="2091" dirty="0" err="1"/>
              <a:t>perusahaan</a:t>
            </a:r>
            <a:r>
              <a:rPr lang="en-US" sz="2091" dirty="0"/>
              <a:t> </a:t>
            </a:r>
            <a:r>
              <a:rPr lang="en-US" sz="2091" dirty="0" err="1"/>
              <a:t>dalam</a:t>
            </a:r>
            <a:r>
              <a:rPr lang="en-US" sz="2091" dirty="0"/>
              <a:t> </a:t>
            </a:r>
            <a:r>
              <a:rPr lang="en-US" sz="2091" dirty="0" err="1"/>
              <a:t>menyusun</a:t>
            </a:r>
            <a:r>
              <a:rPr lang="en-US" sz="2091" dirty="0"/>
              <a:t> </a:t>
            </a:r>
            <a:r>
              <a:rPr lang="en-US" sz="2091" dirty="0" err="1"/>
              <a:t>laporan</a:t>
            </a:r>
            <a:r>
              <a:rPr lang="en-US" sz="2091" dirty="0"/>
              <a:t> </a:t>
            </a:r>
            <a:r>
              <a:rPr lang="en-US" sz="2091" dirty="0" err="1"/>
              <a:t>keuangan</a:t>
            </a:r>
            <a:r>
              <a:rPr lang="en-US" sz="2091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37061"/>
            <a:ext cx="8064896" cy="1797442"/>
          </a:xfrm>
          <a:prstGeom prst="rect">
            <a:avLst/>
          </a:prstGeom>
          <a:noFill/>
          <a:ln>
            <a:noFill/>
          </a:ln>
          <a:effectLst>
            <a:glow rad="88900">
              <a:schemeClr val="tx2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 txBox="1">
            <a:spLocks/>
          </p:cNvSpPr>
          <p:nvPr/>
        </p:nvSpPr>
        <p:spPr>
          <a:xfrm>
            <a:off x="6791314" y="5762125"/>
            <a:ext cx="1398148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43300" y="5762124"/>
            <a:ext cx="699074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32807" y="5730925"/>
            <a:ext cx="470163" cy="29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B444DAE-F0D7-4D0C-9235-3295870455CA}" type="slidenum">
              <a:rPr lang="en-US" sz="1344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12</a:t>
            </a:fld>
            <a:endParaRPr lang="en-US" sz="1344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849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99408" y="1156118"/>
            <a:ext cx="6557757" cy="46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" b="1" dirty="0">
                <a:solidFill>
                  <a:srgbClr val="002060"/>
                </a:solidFill>
              </a:rPr>
              <a:t>Posting </a:t>
            </a:r>
            <a:r>
              <a:rPr lang="en-US" sz="2390" b="1" dirty="0" err="1">
                <a:solidFill>
                  <a:srgbClr val="002060"/>
                </a:solidFill>
              </a:rPr>
              <a:t>Jurnal</a:t>
            </a:r>
            <a:r>
              <a:rPr lang="en-US" sz="2390" b="1" dirty="0">
                <a:solidFill>
                  <a:srgbClr val="002060"/>
                </a:solidFill>
              </a:rPr>
              <a:t> </a:t>
            </a:r>
            <a:r>
              <a:rPr lang="en-US" sz="2390" b="1" dirty="0" err="1">
                <a:solidFill>
                  <a:srgbClr val="002060"/>
                </a:solidFill>
              </a:rPr>
              <a:t>Khusus</a:t>
            </a:r>
            <a:r>
              <a:rPr lang="en-US" sz="2390" b="1" dirty="0">
                <a:solidFill>
                  <a:srgbClr val="002060"/>
                </a:solidFill>
              </a:rPr>
              <a:t> </a:t>
            </a:r>
            <a:r>
              <a:rPr lang="en-US" sz="2390" b="1" dirty="0" err="1">
                <a:solidFill>
                  <a:srgbClr val="002060"/>
                </a:solidFill>
              </a:rPr>
              <a:t>ke</a:t>
            </a:r>
            <a:r>
              <a:rPr lang="en-US" sz="2390" b="1" dirty="0">
                <a:solidFill>
                  <a:srgbClr val="002060"/>
                </a:solidFill>
              </a:rPr>
              <a:t> </a:t>
            </a:r>
            <a:r>
              <a:rPr lang="en-US" sz="2390" b="1" dirty="0" err="1">
                <a:solidFill>
                  <a:srgbClr val="002060"/>
                </a:solidFill>
              </a:rPr>
              <a:t>Buku</a:t>
            </a:r>
            <a:r>
              <a:rPr lang="en-US" sz="2390" b="1" dirty="0">
                <a:solidFill>
                  <a:srgbClr val="002060"/>
                </a:solidFill>
              </a:rPr>
              <a:t> </a:t>
            </a:r>
            <a:r>
              <a:rPr lang="en-US" sz="2390" b="1" dirty="0" err="1">
                <a:solidFill>
                  <a:srgbClr val="002060"/>
                </a:solidFill>
              </a:rPr>
              <a:t>Besar</a:t>
            </a:r>
            <a:r>
              <a:rPr lang="en-US" sz="2390" b="1" dirty="0">
                <a:solidFill>
                  <a:srgbClr val="002060"/>
                </a:solidFill>
              </a:rPr>
              <a:t> </a:t>
            </a:r>
            <a:r>
              <a:rPr lang="en-US" sz="2390" b="1" dirty="0" err="1">
                <a:solidFill>
                  <a:srgbClr val="002060"/>
                </a:solidFill>
              </a:rPr>
              <a:t>Utama</a:t>
            </a:r>
            <a:endParaRPr lang="en-US" sz="239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9" y="1533378"/>
            <a:ext cx="7704856" cy="4275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Jumlahkanlah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kemudian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ditutup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dengan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memberi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garis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ganda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pada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jumlah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Buatlah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rekapitulasi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dengan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cara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mengumpulkan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</a:t>
            </a:r>
            <a:r>
              <a:rPr lang="en-US" sz="2091" b="1" dirty="0">
                <a:solidFill>
                  <a:srgbClr val="002060"/>
                </a:solidFill>
              </a:rPr>
              <a:t> yang </a:t>
            </a:r>
            <a:r>
              <a:rPr lang="en-US" sz="2091" b="1" dirty="0" err="1">
                <a:solidFill>
                  <a:srgbClr val="002060"/>
                </a:solidFill>
              </a:rPr>
              <a:t>didebet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</a:t>
            </a:r>
            <a:r>
              <a:rPr lang="en-US" sz="2091" b="1" dirty="0">
                <a:solidFill>
                  <a:srgbClr val="002060"/>
                </a:solidFill>
              </a:rPr>
              <a:t> yang </a:t>
            </a:r>
            <a:r>
              <a:rPr lang="en-US" sz="2091" b="1" dirty="0" err="1">
                <a:solidFill>
                  <a:srgbClr val="002060"/>
                </a:solidFill>
              </a:rPr>
              <a:t>dikredit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Siapkanlah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blanko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dari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akun-akun</a:t>
            </a:r>
            <a:r>
              <a:rPr lang="en-US" sz="2091" b="1" dirty="0">
                <a:solidFill>
                  <a:srgbClr val="002060"/>
                </a:solidFill>
              </a:rPr>
              <a:t> yang </a:t>
            </a:r>
            <a:r>
              <a:rPr lang="en-US" sz="2091" b="1" dirty="0" err="1">
                <a:solidFill>
                  <a:srgbClr val="002060"/>
                </a:solidFill>
              </a:rPr>
              <a:t>digunakan</a:t>
            </a:r>
            <a:r>
              <a:rPr lang="en-US" sz="2091" b="1" dirty="0">
                <a:solidFill>
                  <a:srgbClr val="002060"/>
                </a:solidFill>
              </a:rPr>
              <a:t>, yang </a:t>
            </a:r>
            <a:r>
              <a:rPr lang="en-US" sz="2091" b="1" dirty="0" err="1">
                <a:solidFill>
                  <a:srgbClr val="002060"/>
                </a:solidFill>
              </a:rPr>
              <a:t>berhubungan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dengan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Pindahkanlah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angka-angka</a:t>
            </a:r>
            <a:r>
              <a:rPr lang="en-US" sz="2091" b="1" dirty="0">
                <a:solidFill>
                  <a:srgbClr val="002060"/>
                </a:solidFill>
              </a:rPr>
              <a:t> yang </a:t>
            </a:r>
            <a:r>
              <a:rPr lang="en-US" sz="2091" b="1" dirty="0" err="1">
                <a:solidFill>
                  <a:srgbClr val="002060"/>
                </a:solidFill>
              </a:rPr>
              <a:t>ada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pada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rekapitulasi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ke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akun-akun</a:t>
            </a:r>
            <a:r>
              <a:rPr lang="en-US" sz="2091" b="1" dirty="0">
                <a:solidFill>
                  <a:srgbClr val="002060"/>
                </a:solidFill>
              </a:rPr>
              <a:t> yang </a:t>
            </a:r>
            <a:r>
              <a:rPr lang="en-US" sz="2091" b="1" dirty="0" err="1">
                <a:solidFill>
                  <a:srgbClr val="002060"/>
                </a:solidFill>
              </a:rPr>
              <a:t>bersangkutan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Tulislah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tanda</a:t>
            </a:r>
            <a:r>
              <a:rPr lang="en-US" sz="2091" b="1" dirty="0">
                <a:solidFill>
                  <a:srgbClr val="002060"/>
                </a:solidFill>
              </a:rPr>
              <a:t> posting (</a:t>
            </a:r>
            <a:r>
              <a:rPr lang="en-US" sz="2091" b="1" dirty="0" err="1">
                <a:solidFill>
                  <a:srgbClr val="002060"/>
                </a:solidFill>
              </a:rPr>
              <a:t>nomor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kode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akun</a:t>
            </a:r>
            <a:r>
              <a:rPr lang="en-US" sz="2091" b="1" dirty="0">
                <a:solidFill>
                  <a:srgbClr val="002060"/>
                </a:solidFill>
              </a:rPr>
              <a:t>) di </a:t>
            </a:r>
            <a:r>
              <a:rPr lang="en-US" sz="2091" b="1" dirty="0" err="1">
                <a:solidFill>
                  <a:srgbClr val="002060"/>
                </a:solidFill>
              </a:rPr>
              <a:t>bawah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jumlah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091" b="1" dirty="0" err="1">
                <a:solidFill>
                  <a:srgbClr val="002060"/>
                </a:solidFill>
              </a:rPr>
              <a:t>Pada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kolom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referensi</a:t>
            </a:r>
            <a:r>
              <a:rPr lang="en-US" sz="2091" b="1" dirty="0">
                <a:solidFill>
                  <a:srgbClr val="002060"/>
                </a:solidFill>
              </a:rPr>
              <a:t>, </a:t>
            </a:r>
            <a:r>
              <a:rPr lang="en-US" sz="2091" b="1" dirty="0" err="1">
                <a:solidFill>
                  <a:srgbClr val="002060"/>
                </a:solidFill>
              </a:rPr>
              <a:t>tulislah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singkatan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dari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dengan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nomor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halaman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jurnal</a:t>
            </a:r>
            <a:r>
              <a:rPr lang="en-US" sz="2091" b="1" dirty="0">
                <a:solidFill>
                  <a:srgbClr val="002060"/>
                </a:solidFill>
              </a:rPr>
              <a:t> </a:t>
            </a:r>
            <a:r>
              <a:rPr lang="en-US" sz="2091" b="1" dirty="0" err="1">
                <a:solidFill>
                  <a:srgbClr val="002060"/>
                </a:solidFill>
              </a:rPr>
              <a:t>khusus</a:t>
            </a:r>
            <a:r>
              <a:rPr lang="en-US" sz="2091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525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88" y="1551119"/>
            <a:ext cx="8658812" cy="4686193"/>
          </a:xfrm>
          <a:prstGeom prst="rect">
            <a:avLst/>
          </a:prstGeom>
          <a:noFill/>
          <a:ln>
            <a:noFill/>
          </a:ln>
          <a:effectLst>
            <a:glow rad="127000">
              <a:schemeClr val="tx2">
                <a:alpha val="7000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72074" y="1092541"/>
            <a:ext cx="4959627" cy="3681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92" b="1" dirty="0"/>
              <a:t>Posting </a:t>
            </a:r>
            <a:r>
              <a:rPr lang="en-US" sz="1792" b="1" dirty="0" err="1"/>
              <a:t>Jurnal</a:t>
            </a:r>
            <a:r>
              <a:rPr lang="en-US" sz="1792" b="1" dirty="0"/>
              <a:t> </a:t>
            </a:r>
            <a:r>
              <a:rPr lang="en-US" sz="1792" b="1" dirty="0" err="1"/>
              <a:t>Khusus</a:t>
            </a:r>
            <a:r>
              <a:rPr lang="en-US" sz="1792" b="1" dirty="0"/>
              <a:t> </a:t>
            </a:r>
            <a:r>
              <a:rPr lang="en-US" sz="1792" b="1" dirty="0" err="1"/>
              <a:t>ke</a:t>
            </a:r>
            <a:r>
              <a:rPr lang="en-US" sz="1792" b="1" dirty="0"/>
              <a:t> </a:t>
            </a:r>
            <a:r>
              <a:rPr lang="en-US" sz="1792" b="1" dirty="0" err="1"/>
              <a:t>Buku</a:t>
            </a:r>
            <a:r>
              <a:rPr lang="en-US" sz="1792" b="1" dirty="0"/>
              <a:t> </a:t>
            </a:r>
            <a:r>
              <a:rPr lang="en-US" sz="1792" b="1" dirty="0" err="1"/>
              <a:t>Besar</a:t>
            </a:r>
            <a:r>
              <a:rPr lang="en-US" sz="1792" b="1" dirty="0"/>
              <a:t> </a:t>
            </a:r>
            <a:r>
              <a:rPr lang="en-US" sz="1792" b="1" dirty="0" err="1"/>
              <a:t>Utama</a:t>
            </a:r>
            <a:endParaRPr lang="en-US" sz="1792" dirty="0"/>
          </a:p>
        </p:txBody>
      </p:sp>
    </p:spTree>
    <p:extLst>
      <p:ext uri="{BB962C8B-B14F-4D97-AF65-F5344CB8AC3E}">
        <p14:creationId xmlns:p14="http://schemas.microsoft.com/office/powerpoint/2010/main" val="70621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2915" y="1323497"/>
            <a:ext cx="6471387" cy="46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" b="1" dirty="0"/>
              <a:t>Posting </a:t>
            </a:r>
            <a:r>
              <a:rPr lang="en-US" sz="2390" b="1" dirty="0" err="1"/>
              <a:t>Jurnal</a:t>
            </a:r>
            <a:r>
              <a:rPr lang="en-US" sz="2390" b="1" dirty="0"/>
              <a:t> </a:t>
            </a:r>
            <a:r>
              <a:rPr lang="en-US" sz="2390" b="1" dirty="0" err="1"/>
              <a:t>Umum</a:t>
            </a:r>
            <a:r>
              <a:rPr lang="en-US" sz="2390" b="1" dirty="0"/>
              <a:t> </a:t>
            </a:r>
            <a:r>
              <a:rPr lang="en-US" sz="2390" b="1" dirty="0" err="1"/>
              <a:t>ke</a:t>
            </a:r>
            <a:r>
              <a:rPr lang="en-US" sz="2390" b="1" dirty="0"/>
              <a:t> </a:t>
            </a:r>
            <a:r>
              <a:rPr lang="en-US" sz="2390" b="1" dirty="0" err="1"/>
              <a:t>Buku</a:t>
            </a:r>
            <a:r>
              <a:rPr lang="en-US" sz="2390" b="1" dirty="0"/>
              <a:t> </a:t>
            </a:r>
            <a:r>
              <a:rPr lang="en-US" sz="2390" b="1" dirty="0" err="1"/>
              <a:t>Besar</a:t>
            </a:r>
            <a:r>
              <a:rPr lang="en-US" sz="2390" b="1" dirty="0"/>
              <a:t> </a:t>
            </a:r>
            <a:r>
              <a:rPr lang="en-US" sz="2390" b="1" dirty="0" err="1"/>
              <a:t>Utama</a:t>
            </a:r>
            <a:endParaRPr lang="en-US" sz="2390" dirty="0"/>
          </a:p>
        </p:txBody>
      </p:sp>
      <p:sp>
        <p:nvSpPr>
          <p:cNvPr id="5" name="Rectangle 4"/>
          <p:cNvSpPr/>
          <p:nvPr/>
        </p:nvSpPr>
        <p:spPr>
          <a:xfrm>
            <a:off x="1059698" y="1760202"/>
            <a:ext cx="7544749" cy="137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91" dirty="0"/>
              <a:t>Cara </a:t>
            </a:r>
            <a:r>
              <a:rPr lang="en-US" sz="2091" dirty="0" err="1"/>
              <a:t>memosting</a:t>
            </a:r>
            <a:r>
              <a:rPr lang="en-US" sz="2091" dirty="0"/>
              <a:t> </a:t>
            </a:r>
            <a:r>
              <a:rPr lang="en-US" sz="2091" dirty="0" err="1"/>
              <a:t>jurnal</a:t>
            </a:r>
            <a:r>
              <a:rPr lang="en-US" sz="2091" dirty="0"/>
              <a:t> </a:t>
            </a:r>
            <a:r>
              <a:rPr lang="en-US" sz="2091" dirty="0" err="1"/>
              <a:t>umum</a:t>
            </a:r>
            <a:r>
              <a:rPr lang="en-US" sz="2091" dirty="0"/>
              <a:t> </a:t>
            </a:r>
            <a:r>
              <a:rPr lang="en-US" sz="2091" dirty="0" err="1"/>
              <a:t>ke</a:t>
            </a:r>
            <a:r>
              <a:rPr lang="en-US" sz="2091" dirty="0"/>
              <a:t> </a:t>
            </a:r>
            <a:r>
              <a:rPr lang="en-US" sz="2091" dirty="0" err="1"/>
              <a:t>buku</a:t>
            </a:r>
            <a:r>
              <a:rPr lang="en-US" sz="2091" dirty="0"/>
              <a:t> </a:t>
            </a:r>
            <a:r>
              <a:rPr lang="en-US" sz="2091" dirty="0" err="1"/>
              <a:t>besar</a:t>
            </a:r>
            <a:r>
              <a:rPr lang="en-US" sz="2091" dirty="0"/>
              <a:t> </a:t>
            </a:r>
            <a:r>
              <a:rPr lang="en-US" sz="2091" dirty="0" err="1"/>
              <a:t>utama</a:t>
            </a:r>
            <a:r>
              <a:rPr lang="en-US" sz="2091" dirty="0"/>
              <a:t> </a:t>
            </a:r>
            <a:r>
              <a:rPr lang="en-US" sz="2091" dirty="0" err="1"/>
              <a:t>hampir</a:t>
            </a:r>
            <a:r>
              <a:rPr lang="en-US" sz="2091" dirty="0"/>
              <a:t> </a:t>
            </a:r>
            <a:r>
              <a:rPr lang="en-US" sz="2091" dirty="0" err="1"/>
              <a:t>sama</a:t>
            </a:r>
            <a:r>
              <a:rPr lang="en-US" sz="2091" dirty="0"/>
              <a:t> </a:t>
            </a:r>
            <a:r>
              <a:rPr lang="en-US" sz="2091" dirty="0" err="1"/>
              <a:t>dengan</a:t>
            </a:r>
            <a:r>
              <a:rPr lang="en-US" sz="2091" dirty="0"/>
              <a:t> </a:t>
            </a:r>
            <a:r>
              <a:rPr lang="pt-BR" sz="2091" dirty="0"/>
              <a:t>cara memosting jurnal umum pada perusahaan jasa. Perbedaannya, kita </a:t>
            </a:r>
            <a:r>
              <a:rPr lang="en-US" sz="2091" dirty="0" err="1"/>
              <a:t>terlebih</a:t>
            </a:r>
            <a:r>
              <a:rPr lang="en-US" sz="2091" dirty="0"/>
              <a:t> </a:t>
            </a:r>
            <a:r>
              <a:rPr lang="en-US" sz="2091" dirty="0" err="1"/>
              <a:t>dahulu</a:t>
            </a:r>
            <a:r>
              <a:rPr lang="en-US" sz="2091" dirty="0"/>
              <a:t> </a:t>
            </a:r>
            <a:r>
              <a:rPr lang="en-US" sz="2091" dirty="0" err="1"/>
              <a:t>harus</a:t>
            </a:r>
            <a:r>
              <a:rPr lang="en-US" sz="2091" dirty="0"/>
              <a:t> </a:t>
            </a:r>
            <a:r>
              <a:rPr lang="en-US" sz="2091" dirty="0" err="1"/>
              <a:t>membuat</a:t>
            </a:r>
            <a:r>
              <a:rPr lang="en-US" sz="2091" dirty="0"/>
              <a:t> </a:t>
            </a:r>
            <a:r>
              <a:rPr lang="en-US" sz="2091" dirty="0" err="1"/>
              <a:t>rekapitulasi</a:t>
            </a:r>
            <a:r>
              <a:rPr lang="en-US" sz="2091" dirty="0"/>
              <a:t> </a:t>
            </a:r>
            <a:r>
              <a:rPr lang="en-US" sz="2091" dirty="0" err="1"/>
              <a:t>untuk</a:t>
            </a:r>
            <a:r>
              <a:rPr lang="en-US" sz="2091" dirty="0"/>
              <a:t> </a:t>
            </a:r>
            <a:r>
              <a:rPr lang="en-US" sz="2091" dirty="0" err="1"/>
              <a:t>akun-akun</a:t>
            </a:r>
            <a:r>
              <a:rPr lang="en-US" sz="2091" dirty="0"/>
              <a:t> yang </a:t>
            </a:r>
            <a:r>
              <a:rPr lang="en-US" sz="2091" dirty="0" err="1"/>
              <a:t>sejenis</a:t>
            </a:r>
            <a:r>
              <a:rPr lang="en-US" sz="2091" dirty="0"/>
              <a:t>.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791314" y="5762125"/>
            <a:ext cx="1398148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sz="896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43300" y="5762124"/>
            <a:ext cx="699074" cy="272672"/>
          </a:xfrm>
          <a:prstGeom prst="rect">
            <a:avLst/>
          </a:prstGeom>
        </p:spPr>
        <p:txBody>
          <a:bodyPr vert="horz" lIns="68287" tIns="34143" rIns="68287" bIns="3414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96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32807" y="5730925"/>
            <a:ext cx="470163" cy="29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B444DAE-F0D7-4D0C-9235-3295870455CA}" type="slidenum">
              <a:rPr lang="en-US" sz="1344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15</a:t>
            </a:fld>
            <a:endParaRPr lang="en-US" sz="1344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717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berandasenyum.files.wordpress.com/2011/04/bs_akuntansi_bag3_01.jpg">
            <a:extLst>
              <a:ext uri="{FF2B5EF4-FFF2-40B4-BE49-F238E27FC236}">
                <a16:creationId xmlns:a16="http://schemas.microsoft.com/office/drawing/2014/main" id="{DB278DA1-E02D-4A8B-9AC7-A91186A84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94" y="620689"/>
            <a:ext cx="7928777" cy="5703912"/>
          </a:xfrm>
          <a:prstGeom prst="rect">
            <a:avLst/>
          </a:prstGeom>
          <a:noFill/>
          <a:effectLst>
            <a:glow>
              <a:schemeClr val="tx2">
                <a:lumMod val="20000"/>
                <a:lumOff val="80000"/>
                <a:alpha val="22000"/>
              </a:schemeClr>
            </a:glo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34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576" y="709639"/>
            <a:ext cx="1702799" cy="476072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600" b="1" dirty="0" err="1"/>
              <a:t>Buku</a:t>
            </a:r>
            <a:r>
              <a:rPr lang="en-US" sz="2600" b="1" dirty="0"/>
              <a:t> </a:t>
            </a:r>
            <a:r>
              <a:rPr lang="en-US" sz="2600" b="1" dirty="0" err="1"/>
              <a:t>Besar</a:t>
            </a:r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702426" y="1296483"/>
            <a:ext cx="7325957" cy="1614845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yang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disusun</a:t>
            </a:r>
            <a:endParaRPr lang="en-US" sz="2000" dirty="0"/>
          </a:p>
          <a:p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berurutan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ditemukan</a:t>
            </a:r>
            <a:endParaRPr lang="en-US" sz="2000" dirty="0"/>
          </a:p>
          <a:p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diperlukan</a:t>
            </a:r>
            <a:r>
              <a:rPr lang="en-US" sz="20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02427" y="3190360"/>
            <a:ext cx="2731463" cy="999292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000" dirty="0" err="1"/>
              <a:t>Langkah-langkah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proses </a:t>
            </a:r>
            <a:r>
              <a:rPr lang="en-US" sz="2000" i="1" dirty="0"/>
              <a:t>posting</a:t>
            </a:r>
            <a:r>
              <a:rPr lang="en-US" sz="20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2132" y="4018988"/>
            <a:ext cx="5747454" cy="2045733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376138" indent="-376138">
              <a:buFont typeface="+mj-lt"/>
              <a:buAutoNum type="alphaLcPeriod"/>
            </a:pP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en-US" dirty="0" err="1"/>
              <a:t>Catat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di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lajur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en-US" i="1" dirty="0"/>
              <a:t>Posting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sv-SE" dirty="0"/>
              <a:t>Catat keterangan jurnal pada lajur keterangan akun;</a:t>
            </a:r>
          </a:p>
          <a:p>
            <a:pPr marL="376138" indent="-376138">
              <a:buFont typeface="+mj-lt"/>
              <a:buAutoNum type="alphaLcPeriod"/>
            </a:pPr>
            <a:r>
              <a:rPr lang="da-DK" dirty="0"/>
              <a:t>Setelah selesai, catat kode akun di lajur ref jurnal dan halaman jurnal </a:t>
            </a:r>
            <a:r>
              <a:rPr lang="en-US" dirty="0" err="1"/>
              <a:t>dicatat</a:t>
            </a:r>
            <a:r>
              <a:rPr lang="en-US" dirty="0"/>
              <a:t> di </a:t>
            </a:r>
            <a:r>
              <a:rPr lang="en-US" dirty="0" err="1"/>
              <a:t>lajur</a:t>
            </a:r>
            <a:r>
              <a:rPr lang="en-US" dirty="0"/>
              <a:t> ref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/>
              <a:t>cross indexing</a:t>
            </a:r>
            <a:r>
              <a:rPr lang="en-US" sz="2000" dirty="0"/>
              <a:t>.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791314" y="6402462"/>
            <a:ext cx="1398148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43300" y="6402460"/>
            <a:ext cx="699074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2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85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pPr algn="l"/>
            <a:r>
              <a:rPr lang="id-ID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Buku 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id-ID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esar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72480" y="1196751"/>
          <a:ext cx="6699920" cy="147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2780928"/>
            <a:ext cx="705678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Buku besar (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ledger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) merupakan kumpulan akun untuk meringkas transaksi yang telah dicatat dalam jurnal.</a:t>
            </a:r>
            <a:r>
              <a:rPr lang="id-ID" sz="1600" dirty="0">
                <a:latin typeface="Arial" pitchFamily="34" charset="0"/>
                <a:cs typeface="Arial" pitchFamily="34" charset="0"/>
              </a:rPr>
              <a:t> B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uku besar dilakukan untuk mencatat akun harta, utang, modal, pendapatan, dan beban secara terpisah dan terperinci.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4653136"/>
          <a:ext cx="6633592" cy="10618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9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1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9281">
                <a:tc rowSpan="2" grid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Tanggal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Keterangan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Ref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Debit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Kredit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latin typeface="Arial" pitchFamily="34" charset="0"/>
                          <a:cs typeface="Arial" pitchFamily="34" charset="0"/>
                        </a:rPr>
                        <a:t>Saldo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Debit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Kredit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275856" y="4293096"/>
            <a:ext cx="4283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Nama Akun	</a:t>
            </a:r>
            <a:r>
              <a:rPr lang="id-ID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No. Akun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BENTUK BUKU BESAR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/>
              <a:t>         </a:t>
            </a:r>
            <a:r>
              <a:rPr lang="id-ID" b="1" dirty="0"/>
              <a:t>1. BENTUK  T</a:t>
            </a:r>
          </a:p>
          <a:p>
            <a:r>
              <a:rPr lang="id-ID" dirty="0"/>
              <a:t>Bentuk T buku besar akuntansi adalah buku besar yang paling sederhana dan hanya berbentuk seperti huruf T besar. Sebelah kiri akan menunjukan sisi debit dan sebelah kanan menunjukan sisi kredit. Nama akun diletakan di kiri atas serta kode akun diletakan di kanan atas.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2. Bentuk Skontro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Bentuk skontro buku besar akuntansi merupakan buku besar yang biasa disebut bentuk dua kolom. Skontro berarti sebelah menyebelah atau dibagi dua yakni sebelah debit dan sebelah kredit.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3. Bentuk Staffle Berkolom Saldo Tunggal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id-ID" dirty="0"/>
              <a:t>Bentuk staffle berkolom saldo tunggal dalam buku besar akuntansi adalah bentuk buku yang digunakan jika diperlukan penjelasan dari transaksi yang relatif banyak.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186766" cy="2071702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4. Bentuk Staffle Berkolom Saldo Rangkap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r>
              <a:rPr lang="id-ID" dirty="0"/>
              <a:t>Bentuk staffle berkolom saldo rangkap dalam buku besar akuntansi adalah saldo tunggal dalam buku besar akuntansi adalah bentuk buku yang digunakan jika diperlukan penjelasan dari transaksi yang relatif banyak.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Fungsi  Buku Besar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Mengumpulkan data-data transaksi keungan yang terjadi dalam perusahaan pada suatu periode akuntansi tertentu dan dilakukan secara terus menerus.</a:t>
            </a:r>
          </a:p>
          <a:p>
            <a:r>
              <a:rPr lang="id-ID" dirty="0"/>
              <a:t>Media klasifikasi dan pengkodean data transaksiyang bersumber dari akun</a:t>
            </a:r>
          </a:p>
          <a:p>
            <a:r>
              <a:rPr lang="id-ID" dirty="0"/>
              <a:t>Validasi transaksi yang telah terkumpul</a:t>
            </a:r>
          </a:p>
          <a:p>
            <a:r>
              <a:rPr lang="id-ID" dirty="0"/>
              <a:t>Melakukan updating akun pada Buku Besar Umum dan file/berkas-berkasi atas transaksi</a:t>
            </a:r>
          </a:p>
          <a:p>
            <a:r>
              <a:rPr lang="id-ID" dirty="0"/>
              <a:t>Melakukan pencatatan penyesuaian terhadap akun</a:t>
            </a:r>
          </a:p>
          <a:p>
            <a:r>
              <a:rPr lang="id-ID" dirty="0"/>
              <a:t>Mempersiapkan laporan keuangan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394335"/>
            <a:ext cx="8640960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Arial" pitchFamily="34" charset="0"/>
                <a:cs typeface="Arial" pitchFamily="34" charset="0"/>
              </a:rPr>
              <a:t>Contoh Soal</a:t>
            </a:r>
          </a:p>
          <a:p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Januari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2019 Gilang mendirikan usaha bengkel sepeda motor dengan nama bengkel Elang Motor. </a:t>
            </a:r>
            <a:r>
              <a:rPr lang="id-ID" sz="1600" dirty="0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1600" dirty="0">
                <a:latin typeface="Arial" pitchFamily="34" charset="0"/>
                <a:cs typeface="Arial" pitchFamily="34" charset="0"/>
              </a:rPr>
              <a:t>tanggal 1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Januari 2019</a:t>
            </a:r>
            <a:r>
              <a:rPr lang="id-ID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Gilang menyetorkan uang tunai Rp15.100.000,00, perlengkapan Rp5.250.000,00,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perasebagai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mlatan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Rp12.550.000,00, dan sepeda motor Rp22.400.000,00 odal usaha.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20887"/>
            <a:ext cx="8229600" cy="216025"/>
          </a:xfrm>
        </p:spPr>
        <p:txBody>
          <a:bodyPr>
            <a:normAutofit fontScale="47500" lnSpcReduction="20000"/>
          </a:bodyPr>
          <a:lstStyle/>
          <a:p>
            <a:r>
              <a:rPr lang="id-ID" sz="2000" b="1" dirty="0">
                <a:latin typeface="Arial" pitchFamily="34" charset="0"/>
                <a:cs typeface="Arial" pitchFamily="34" charset="0"/>
              </a:rPr>
              <a:t>Jurnal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u</a:t>
            </a:r>
            <a:r>
              <a:rPr lang="id-ID" sz="2000" b="1" dirty="0">
                <a:latin typeface="Arial" pitchFamily="34" charset="0"/>
                <a:cs typeface="Arial" pitchFamily="34" charset="0"/>
              </a:rPr>
              <a:t>mu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</a:t>
            </a:r>
            <a:endParaRPr lang="id-ID" sz="2400" b="1" dirty="0"/>
          </a:p>
          <a:p>
            <a:endParaRPr lang="en-US" sz="2400" b="1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36215"/>
            <a:ext cx="781890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1180</TotalTime>
  <Words>677</Words>
  <Application>Microsoft Office PowerPoint</Application>
  <PresentationFormat>On-screen Show (4:3)</PresentationFormat>
  <Paragraphs>77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Flow</vt:lpstr>
      <vt:lpstr>BUKU BESAR  (TAHAP PENCATATAN)</vt:lpstr>
      <vt:lpstr>PowerPoint Presentation</vt:lpstr>
      <vt:lpstr>Buku Besar</vt:lpstr>
      <vt:lpstr>BENTUK BUKU BESAR</vt:lpstr>
      <vt:lpstr>2. Bentuk Skontro </vt:lpstr>
      <vt:lpstr>3. Bentuk Staffle Berkolom Saldo Tunggal </vt:lpstr>
      <vt:lpstr>4. Bentuk Staffle Berkolom Saldo Rangkap </vt:lpstr>
      <vt:lpstr>Fungsi  Buku Besar </vt:lpstr>
      <vt:lpstr>Contoh Soal Pada Januari 2019 Gilang mendirikan usaha bengkel sepeda motor dengan nama bengkel Elang Motor. Pada tanggal 1 Januari 2019 Gilang menyetorkan uang tunai Rp15.100.000,00, perlengkapan Rp5.250.000,00, perasebagai mlatan Rp12.550.000,00, dan sepeda motor Rp22.400.000,00 odal usaha.</vt:lpstr>
      <vt:lpstr>Buku Besar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10</cp:revision>
  <dcterms:created xsi:type="dcterms:W3CDTF">2020-08-25T14:27:16Z</dcterms:created>
  <dcterms:modified xsi:type="dcterms:W3CDTF">2022-02-09T09:09:05Z</dcterms:modified>
</cp:coreProperties>
</file>