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82" r:id="rId3"/>
    <p:sldId id="284" r:id="rId4"/>
    <p:sldId id="276" r:id="rId5"/>
    <p:sldId id="281" r:id="rId6"/>
    <p:sldId id="283" r:id="rId7"/>
    <p:sldId id="277" r:id="rId8"/>
    <p:sldId id="279" r:id="rId9"/>
    <p:sldId id="280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04/05/2021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zh-CN" sz="5000" b="1" dirty="0" smtClean="0"/>
              <a:t>Tata </a:t>
            </a:r>
            <a:r>
              <a:rPr lang="en-US" altLang="zh-CN" sz="5000" b="1" dirty="0" err="1" smtClean="0"/>
              <a:t>Bahasa</a:t>
            </a:r>
            <a:endParaRPr lang="id-ID" altLang="zh-CN" sz="5000" b="1" dirty="0" smtClean="0"/>
          </a:p>
          <a:p>
            <a:pPr algn="ctr"/>
            <a:r>
              <a:rPr lang="zh-CN" altLang="en-US" sz="5000" b="1" dirty="0" smtClean="0"/>
              <a:t>语 法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fǎ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Kosakata</a:t>
            </a:r>
            <a:r>
              <a:rPr lang="en-US" b="1" dirty="0" smtClean="0"/>
              <a:t> </a:t>
            </a:r>
            <a:r>
              <a:rPr lang="zh-CN" altLang="en-US" b="1" dirty="0" smtClean="0"/>
              <a:t>生 词 </a:t>
            </a:r>
            <a:r>
              <a:rPr lang="en-US" altLang="zh-CN" b="1" dirty="0" err="1" smtClean="0"/>
              <a:t>shēng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 smtClean="0"/>
              <a:t>Segar </a:t>
            </a:r>
            <a:r>
              <a:rPr lang="zh-CN" altLang="en-US" sz="3500" dirty="0" smtClean="0"/>
              <a:t>新 鲜 </a:t>
            </a:r>
            <a:r>
              <a:rPr lang="en-US" altLang="zh-CN" sz="3500" dirty="0" smtClean="0"/>
              <a:t>x</a:t>
            </a:r>
            <a:r>
              <a:rPr lang="id-ID" sz="3500" dirty="0" smtClean="0"/>
              <a:t>īn</a:t>
            </a:r>
            <a:r>
              <a:rPr lang="en-US" sz="3500" dirty="0" smtClean="0"/>
              <a:t> </a:t>
            </a:r>
            <a:r>
              <a:rPr lang="id-ID" sz="3500" dirty="0" smtClean="0"/>
              <a:t>xiān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Manis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甜 </a:t>
            </a:r>
            <a:r>
              <a:rPr lang="id-ID" sz="3500" dirty="0" smtClean="0"/>
              <a:t>tián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Menyanyi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唱 歌 </a:t>
            </a:r>
            <a:r>
              <a:rPr lang="id-ID" sz="3500" dirty="0" smtClean="0"/>
              <a:t>chàng</a:t>
            </a:r>
            <a:r>
              <a:rPr lang="en-US" sz="3500" dirty="0" smtClean="0"/>
              <a:t> </a:t>
            </a:r>
            <a:r>
              <a:rPr lang="id-ID" sz="3500" dirty="0" smtClean="0"/>
              <a:t>gē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Menari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跳 舞 </a:t>
            </a:r>
            <a:r>
              <a:rPr lang="id-ID" sz="3500" dirty="0" smtClean="0"/>
              <a:t>tiào</a:t>
            </a:r>
            <a:r>
              <a:rPr lang="en-US" sz="3500" dirty="0" smtClean="0"/>
              <a:t> </a:t>
            </a:r>
            <a:r>
              <a:rPr lang="id-ID" sz="3500" dirty="0" smtClean="0"/>
              <a:t>wǔ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去 </a:t>
            </a:r>
            <a:r>
              <a:rPr lang="id-ID" sz="3500" dirty="0" smtClean="0"/>
              <a:t>qù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Tiongkok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中 国 </a:t>
            </a:r>
            <a:r>
              <a:rPr lang="id-ID" sz="3500" dirty="0" smtClean="0"/>
              <a:t>zhōng</a:t>
            </a:r>
            <a:r>
              <a:rPr lang="en-US" sz="3500" dirty="0" smtClean="0"/>
              <a:t> </a:t>
            </a:r>
            <a:r>
              <a:rPr lang="id-ID" sz="3500" dirty="0" smtClean="0"/>
              <a:t>guó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Jepang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日 本 </a:t>
            </a:r>
            <a:r>
              <a:rPr lang="id-ID" sz="3500" dirty="0" smtClean="0"/>
              <a:t>rì</a:t>
            </a:r>
            <a:r>
              <a:rPr lang="en-US" sz="3500" dirty="0" smtClean="0"/>
              <a:t> </a:t>
            </a:r>
            <a:r>
              <a:rPr lang="id-ID" sz="3500" dirty="0" smtClean="0"/>
              <a:t>běn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3800" dirty="0" smtClean="0"/>
              <a:t>Korea </a:t>
            </a:r>
            <a:r>
              <a:rPr lang="zh-CN" altLang="en-US" sz="3800" dirty="0" smtClean="0"/>
              <a:t>韩 国 </a:t>
            </a:r>
            <a:r>
              <a:rPr lang="en-US" altLang="zh-CN" sz="3800" dirty="0" smtClean="0"/>
              <a:t>h</a:t>
            </a:r>
            <a:r>
              <a:rPr lang="id-ID" sz="3800" dirty="0" smtClean="0"/>
              <a:t>án</a:t>
            </a:r>
            <a:r>
              <a:rPr lang="en-US" sz="3800" dirty="0" smtClean="0"/>
              <a:t> </a:t>
            </a:r>
            <a:r>
              <a:rPr lang="id-ID" sz="3800" dirty="0" smtClean="0"/>
              <a:t>guó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800" dirty="0" err="1" smtClean="0"/>
              <a:t>Memasak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做 饭 </a:t>
            </a:r>
            <a:r>
              <a:rPr lang="id-ID" sz="3800" dirty="0" smtClean="0"/>
              <a:t>zuò fàn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800" dirty="0" err="1" smtClean="0"/>
              <a:t>Cantik</a:t>
            </a:r>
            <a:r>
              <a:rPr lang="en-US" sz="3800" dirty="0" smtClean="0"/>
              <a:t> </a:t>
            </a:r>
            <a:r>
              <a:rPr lang="zh-CN" altLang="en-US" sz="3800" dirty="0" smtClean="0"/>
              <a:t>漂 亮 </a:t>
            </a:r>
            <a:r>
              <a:rPr lang="id-ID" sz="3800" dirty="0" smtClean="0"/>
              <a:t>piào</a:t>
            </a:r>
            <a:r>
              <a:rPr lang="en-US" sz="3800" dirty="0" smtClean="0"/>
              <a:t> </a:t>
            </a:r>
            <a:r>
              <a:rPr lang="id-ID" sz="3800" dirty="0" smtClean="0"/>
              <a:t>liang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800" dirty="0" err="1" smtClean="0"/>
              <a:t>Tampan</a:t>
            </a:r>
            <a:r>
              <a:rPr lang="en-US" sz="3800" dirty="0" smtClean="0"/>
              <a:t> </a:t>
            </a:r>
            <a:r>
              <a:rPr lang="zh-CN" altLang="en-US" sz="3800" dirty="0" smtClean="0"/>
              <a:t>帅 </a:t>
            </a:r>
            <a:r>
              <a:rPr lang="id-ID" sz="3800" dirty="0" smtClean="0"/>
              <a:t>shuài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800" dirty="0" err="1" smtClean="0"/>
              <a:t>Pintar</a:t>
            </a:r>
            <a:r>
              <a:rPr lang="en-US" sz="3800" dirty="0" smtClean="0"/>
              <a:t> </a:t>
            </a:r>
            <a:r>
              <a:rPr lang="zh-CN" altLang="en-US" sz="3800" dirty="0" smtClean="0"/>
              <a:t>聪 明 </a:t>
            </a:r>
            <a:r>
              <a:rPr lang="id-ID" sz="3800" dirty="0" smtClean="0"/>
              <a:t>cōng</a:t>
            </a:r>
            <a:r>
              <a:rPr lang="en-US" sz="3800" dirty="0" smtClean="0"/>
              <a:t> </a:t>
            </a:r>
            <a:r>
              <a:rPr lang="id-ID" sz="3800" dirty="0" smtClean="0"/>
              <a:t>míng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800" dirty="0" err="1" smtClean="0"/>
              <a:t>Rajin</a:t>
            </a:r>
            <a:r>
              <a:rPr lang="en-US" sz="3800" dirty="0" smtClean="0"/>
              <a:t> </a:t>
            </a:r>
            <a:r>
              <a:rPr lang="zh-CN" altLang="en-US" sz="3800" dirty="0" smtClean="0"/>
              <a:t>努 力 </a:t>
            </a:r>
            <a:r>
              <a:rPr lang="id-ID" sz="3800" dirty="0" smtClean="0"/>
              <a:t>nǔ</a:t>
            </a:r>
            <a:r>
              <a:rPr lang="en-US" sz="3800" dirty="0" smtClean="0"/>
              <a:t> </a:t>
            </a:r>
            <a:r>
              <a:rPr lang="id-ID" sz="3800" dirty="0" smtClean="0"/>
              <a:t>lì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3800" dirty="0" err="1" smtClean="0"/>
              <a:t>Mahal</a:t>
            </a:r>
            <a:r>
              <a:rPr lang="en-US" sz="3800" dirty="0" smtClean="0"/>
              <a:t> </a:t>
            </a:r>
            <a:r>
              <a:rPr lang="zh-CN" altLang="en-US" sz="3800" dirty="0" smtClean="0"/>
              <a:t>贵 </a:t>
            </a:r>
            <a:r>
              <a:rPr lang="id-ID" sz="3800" dirty="0" smtClean="0"/>
              <a:t>guì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id-ID" sz="3800" dirty="0" smtClean="0"/>
              <a:t>Murah </a:t>
            </a:r>
            <a:r>
              <a:rPr lang="zh-CN" altLang="en-US" sz="3800" dirty="0" smtClean="0"/>
              <a:t>便宜 </a:t>
            </a:r>
            <a:r>
              <a:rPr lang="en-US" altLang="zh-CN" sz="3800" dirty="0" err="1" smtClean="0"/>
              <a:t>pían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yi</a:t>
            </a:r>
            <a:endParaRPr lang="id-ID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r>
              <a:rPr lang="zh-CN" altLang="en-US" sz="4000" b="1" dirty="0" smtClean="0"/>
              <a:t>不但 </a:t>
            </a:r>
            <a:r>
              <a:rPr lang="en-US" altLang="zh-CN" sz="4000" b="1" dirty="0" err="1" smtClean="0"/>
              <a:t>bù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dàn</a:t>
            </a:r>
            <a:r>
              <a:rPr lang="zh-CN" altLang="en-US" sz="4000" b="1" dirty="0" smtClean="0"/>
              <a:t>。。。</a:t>
            </a:r>
            <a:r>
              <a:rPr lang="en-US" altLang="zh-CN" sz="4000" b="1" dirty="0" smtClean="0"/>
              <a:t>, </a:t>
            </a:r>
            <a:r>
              <a:rPr lang="zh-CN" altLang="en-US" sz="4000" b="1" dirty="0" smtClean="0"/>
              <a:t>而且 </a:t>
            </a:r>
            <a:r>
              <a:rPr lang="id-ID" altLang="zh-CN" sz="4000" b="1" dirty="0" smtClean="0"/>
              <a:t>é</a:t>
            </a:r>
            <a:r>
              <a:rPr lang="en-US" altLang="zh-CN" sz="4000" b="1" dirty="0" smtClean="0"/>
              <a:t>r </a:t>
            </a:r>
            <a:r>
              <a:rPr lang="en-US" altLang="zh-CN" sz="4000" b="1" dirty="0" err="1" smtClean="0"/>
              <a:t>qiě</a:t>
            </a:r>
            <a:r>
              <a:rPr lang="en-US" altLang="zh-CN" sz="4000" b="1" dirty="0" smtClean="0"/>
              <a:t> </a:t>
            </a:r>
            <a:r>
              <a:rPr lang="zh-CN" altLang="en-US" sz="4000" b="1" dirty="0" smtClean="0"/>
              <a:t>。。。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500" dirty="0" smtClean="0"/>
              <a:t>不 但 </a:t>
            </a:r>
            <a:r>
              <a:rPr lang="en-US" altLang="zh-CN" sz="3500" dirty="0" smtClean="0"/>
              <a:t>b</a:t>
            </a:r>
            <a:r>
              <a:rPr lang="id-ID" sz="3500" dirty="0" smtClean="0"/>
              <a:t>ù</a:t>
            </a:r>
            <a:r>
              <a:rPr lang="en-US" sz="3500" dirty="0" smtClean="0"/>
              <a:t> </a:t>
            </a:r>
            <a:r>
              <a:rPr lang="id-ID" sz="3500" dirty="0" smtClean="0"/>
              <a:t>dàn </a:t>
            </a:r>
            <a:r>
              <a:rPr lang="zh-CN" altLang="en-US" sz="3500" dirty="0" smtClean="0"/>
              <a:t>。。。，而 且</a:t>
            </a:r>
            <a:r>
              <a:rPr lang="id-ID" sz="3500" dirty="0" smtClean="0"/>
              <a:t>ér</a:t>
            </a:r>
            <a:r>
              <a:rPr lang="en-US" sz="3500" dirty="0" smtClean="0"/>
              <a:t> </a:t>
            </a:r>
            <a:r>
              <a:rPr lang="id-ID" sz="3500" dirty="0" smtClean="0"/>
              <a:t>qiě </a:t>
            </a:r>
            <a:r>
              <a:rPr lang="zh-CN" altLang="en-US" sz="3500" dirty="0" smtClean="0"/>
              <a:t>。。。</a:t>
            </a:r>
            <a:r>
              <a:rPr lang="en-US" altLang="zh-CN" sz="3500" dirty="0" err="1" smtClean="0"/>
              <a:t>adalah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salah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satu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jenis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konjungsi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sambung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dalam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bahasa</a:t>
            </a:r>
            <a:r>
              <a:rPr lang="en-US" altLang="zh-CN" sz="3500" dirty="0" smtClean="0"/>
              <a:t> Mandarin. </a:t>
            </a:r>
            <a:r>
              <a:rPr lang="en-US" altLang="zh-CN" sz="3500" dirty="0" err="1" smtClean="0"/>
              <a:t>Konjungsi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不但 </a:t>
            </a:r>
            <a:r>
              <a:rPr lang="en-US" altLang="zh-CN" sz="3500" dirty="0" smtClean="0"/>
              <a:t>b</a:t>
            </a:r>
            <a:r>
              <a:rPr lang="id-ID" sz="3500" dirty="0" smtClean="0"/>
              <a:t>ù</a:t>
            </a:r>
            <a:r>
              <a:rPr lang="en-US" sz="3500" dirty="0" smtClean="0"/>
              <a:t> </a:t>
            </a:r>
            <a:r>
              <a:rPr lang="id-ID" sz="3500" dirty="0" smtClean="0"/>
              <a:t>dàn </a:t>
            </a:r>
            <a:r>
              <a:rPr lang="zh-CN" altLang="en-US" sz="3500" dirty="0" smtClean="0"/>
              <a:t>。。。</a:t>
            </a:r>
            <a:r>
              <a:rPr lang="en-US" altLang="zh-CN" sz="3500" dirty="0" smtClean="0"/>
              <a:t>, </a:t>
            </a:r>
            <a:r>
              <a:rPr lang="zh-CN" altLang="en-US" sz="3500" dirty="0" smtClean="0"/>
              <a:t>而且</a:t>
            </a:r>
            <a:r>
              <a:rPr lang="id-ID" sz="3500" dirty="0" smtClean="0"/>
              <a:t>ér</a:t>
            </a:r>
            <a:r>
              <a:rPr lang="en-US" sz="3500" dirty="0" smtClean="0"/>
              <a:t> </a:t>
            </a:r>
            <a:r>
              <a:rPr lang="id-ID" sz="3500" dirty="0" smtClean="0"/>
              <a:t>qiě </a:t>
            </a:r>
            <a:r>
              <a:rPr lang="zh-CN" altLang="en-US" sz="3500" dirty="0" smtClean="0"/>
              <a:t>。。。 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memiliki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arti</a:t>
            </a:r>
            <a:r>
              <a:rPr lang="en-US" altLang="zh-CN" sz="3500" dirty="0" smtClean="0"/>
              <a:t> 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tidak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hanya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’</a:t>
            </a:r>
            <a:r>
              <a:rPr lang="en-US" altLang="zh-CN" sz="3500" dirty="0" smtClean="0"/>
              <a:t> … 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juga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Rumus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err="1" smtClean="0">
                <a:solidFill>
                  <a:srgbClr val="002060"/>
                </a:solidFill>
              </a:rPr>
              <a:t>Penggunaan</a:t>
            </a:r>
            <a:r>
              <a:rPr lang="en-US" sz="3000" b="1" dirty="0" smtClean="0">
                <a:solidFill>
                  <a:srgbClr val="002060"/>
                </a:solidFill>
              </a:rPr>
              <a:t> </a:t>
            </a:r>
            <a:r>
              <a:rPr lang="zh-CN" altLang="en-US" sz="3000" b="1" dirty="0" smtClean="0">
                <a:solidFill>
                  <a:srgbClr val="002060"/>
                </a:solidFill>
              </a:rPr>
              <a:t>不但。。。，而且。。。 </a:t>
            </a:r>
            <a:r>
              <a:rPr lang="en-US" altLang="zh-CN" sz="3000" b="1" dirty="0" smtClean="0">
                <a:solidFill>
                  <a:srgbClr val="002060"/>
                </a:solidFill>
              </a:rPr>
              <a:t>1 </a:t>
            </a:r>
            <a:r>
              <a:rPr lang="en-US" altLang="zh-CN" sz="3000" b="1" dirty="0" err="1" smtClean="0">
                <a:solidFill>
                  <a:srgbClr val="002060"/>
                </a:solidFill>
              </a:rPr>
              <a:t>subjek</a:t>
            </a:r>
            <a:r>
              <a:rPr lang="en-US" altLang="zh-CN" sz="3000" b="1" dirty="0" smtClean="0">
                <a:solidFill>
                  <a:srgbClr val="002060"/>
                </a:solidFill>
              </a:rPr>
              <a:t>.</a:t>
            </a:r>
            <a:endParaRPr lang="en-US" sz="30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000" dirty="0" smtClean="0"/>
              <a:t>S +  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不但</a:t>
            </a:r>
            <a:r>
              <a:rPr lang="zh-CN" altLang="en-US" sz="4000" dirty="0" smtClean="0"/>
              <a:t>   </a:t>
            </a:r>
            <a:r>
              <a:rPr lang="en-US" altLang="zh-CN" sz="4000" dirty="0" smtClean="0"/>
              <a:t>+ K.S/K.K +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而且 </a:t>
            </a:r>
            <a:r>
              <a:rPr lang="zh-CN" altLang="en-US" sz="4000" dirty="0" smtClean="0"/>
              <a:t> </a:t>
            </a:r>
            <a:r>
              <a:rPr lang="en-US" altLang="zh-CN" sz="4000" dirty="0" smtClean="0"/>
              <a:t>+ K.S/K.K</a:t>
            </a:r>
          </a:p>
          <a:p>
            <a:pPr>
              <a:buNone/>
            </a:pPr>
            <a:r>
              <a:rPr lang="en-US" dirty="0" smtClean="0"/>
              <a:t>	 	  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b</a:t>
            </a:r>
            <a:r>
              <a:rPr lang="id-ID" sz="2800" b="1" dirty="0" smtClean="0">
                <a:solidFill>
                  <a:srgbClr val="C00000"/>
                </a:solidFill>
              </a:rPr>
              <a:t>ù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id-ID" sz="2800" b="1" dirty="0" smtClean="0">
                <a:solidFill>
                  <a:srgbClr val="C00000"/>
                </a:solidFill>
              </a:rPr>
              <a:t>dàn </a:t>
            </a:r>
            <a:r>
              <a:rPr lang="en-US" sz="2800" b="1" dirty="0" smtClean="0">
                <a:solidFill>
                  <a:srgbClr val="C00000"/>
                </a:solidFill>
              </a:rPr>
              <a:t>			       </a:t>
            </a:r>
            <a:r>
              <a:rPr lang="id-ID" sz="2800" b="1" dirty="0" smtClean="0">
                <a:solidFill>
                  <a:srgbClr val="C00000"/>
                </a:solidFill>
              </a:rPr>
              <a:t>ér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id-ID" sz="2800" b="1" dirty="0" smtClean="0">
                <a:solidFill>
                  <a:srgbClr val="C00000"/>
                </a:solidFill>
              </a:rPr>
              <a:t>qiě</a:t>
            </a:r>
            <a:r>
              <a:rPr lang="en-US" b="1" dirty="0" smtClean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		</a:t>
            </a:r>
            <a:r>
              <a:rPr lang="en-US" b="1" dirty="0" err="1" smtClean="0">
                <a:solidFill>
                  <a:srgbClr val="C00000"/>
                </a:solidFill>
              </a:rPr>
              <a:t>tidak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hanya</a:t>
            </a:r>
            <a:r>
              <a:rPr lang="en-US" b="1" dirty="0" smtClean="0">
                <a:solidFill>
                  <a:srgbClr val="C00000"/>
                </a:solidFill>
              </a:rPr>
              <a:t>		     </a:t>
            </a:r>
            <a:r>
              <a:rPr lang="en-US" b="1" dirty="0" err="1" smtClean="0">
                <a:solidFill>
                  <a:srgbClr val="C00000"/>
                </a:solidFill>
              </a:rPr>
              <a:t>tetapi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juga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000" b="1" dirty="0" err="1" smtClean="0"/>
              <a:t>Keterangan</a:t>
            </a:r>
            <a:r>
              <a:rPr lang="en-US" sz="3000" b="1" dirty="0" smtClean="0"/>
              <a:t> :</a:t>
            </a:r>
          </a:p>
          <a:p>
            <a:pPr>
              <a:buNone/>
            </a:pPr>
            <a:r>
              <a:rPr lang="en-US" sz="3000" dirty="0" smtClean="0"/>
              <a:t>K.S : </a:t>
            </a:r>
            <a:r>
              <a:rPr lang="en-US" sz="3000" dirty="0" err="1" smtClean="0"/>
              <a:t>Kata</a:t>
            </a:r>
            <a:r>
              <a:rPr lang="en-US" sz="3000" dirty="0" smtClean="0"/>
              <a:t> </a:t>
            </a:r>
            <a:r>
              <a:rPr lang="en-US" sz="3000" dirty="0" err="1" smtClean="0"/>
              <a:t>Sifat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K.K : </a:t>
            </a:r>
            <a:r>
              <a:rPr lang="en-US" sz="3000" dirty="0" err="1" smtClean="0"/>
              <a:t>Kata</a:t>
            </a:r>
            <a:r>
              <a:rPr lang="en-US" sz="3000" dirty="0" smtClean="0"/>
              <a:t> </a:t>
            </a:r>
            <a:r>
              <a:rPr lang="en-US" sz="3000" dirty="0" err="1" smtClean="0"/>
              <a:t>Kerja</a:t>
            </a: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Contoh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例 如 </a:t>
            </a:r>
            <a:r>
              <a:rPr lang="en-US" altLang="zh-CN" b="1" dirty="0" err="1" smtClean="0"/>
              <a:t>lì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rú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Strawberry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segar</a:t>
            </a:r>
            <a:r>
              <a:rPr lang="en-US" sz="3200" dirty="0" smtClean="0"/>
              <a:t>, </a:t>
            </a:r>
            <a:r>
              <a:rPr lang="en-US" sz="3200" dirty="0" err="1" smtClean="0"/>
              <a:t>tetapi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manis</a:t>
            </a:r>
            <a:r>
              <a:rPr lang="en-US" sz="3200" dirty="0" smtClean="0"/>
              <a:t>.</a:t>
            </a:r>
          </a:p>
          <a:p>
            <a:pPr marL="514350" indent="-514350">
              <a:buNone/>
            </a:pPr>
            <a:r>
              <a:rPr lang="en-US" sz="3200" dirty="0" smtClean="0"/>
              <a:t>	</a:t>
            </a:r>
            <a:r>
              <a:rPr lang="zh-CN" altLang="en-US" sz="3200" dirty="0" smtClean="0"/>
              <a:t>这 些 草 莓 不 但 新 鲜，而 且 非 常 甜。</a:t>
            </a:r>
            <a:endParaRPr lang="en-US" altLang="zh-CN" sz="3200" dirty="0" smtClean="0"/>
          </a:p>
          <a:p>
            <a:pPr marL="514350" indent="-514350">
              <a:buNone/>
            </a:pPr>
            <a:r>
              <a:rPr lang="en-US" sz="3200" dirty="0" smtClean="0"/>
              <a:t>	z</a:t>
            </a:r>
            <a:r>
              <a:rPr lang="id-ID" sz="3200" dirty="0" smtClean="0"/>
              <a:t>hè</a:t>
            </a:r>
            <a:r>
              <a:rPr lang="en-US" sz="3200" dirty="0" smtClean="0"/>
              <a:t> </a:t>
            </a:r>
            <a:r>
              <a:rPr lang="id-ID" sz="3200" dirty="0" smtClean="0"/>
              <a:t>xiē cǎoméi bù</a:t>
            </a:r>
            <a:r>
              <a:rPr lang="en-US" sz="3200" dirty="0" smtClean="0"/>
              <a:t> </a:t>
            </a:r>
            <a:r>
              <a:rPr lang="id-ID" sz="3200" dirty="0" smtClean="0"/>
              <a:t>dàn xīn</a:t>
            </a:r>
            <a:r>
              <a:rPr lang="en-US" sz="3200" dirty="0" smtClean="0"/>
              <a:t> </a:t>
            </a:r>
            <a:r>
              <a:rPr lang="id-ID" sz="3200" dirty="0" smtClean="0"/>
              <a:t>xiān, ér</a:t>
            </a:r>
            <a:r>
              <a:rPr lang="en-US" sz="3200" dirty="0" smtClean="0"/>
              <a:t> </a:t>
            </a:r>
            <a:r>
              <a:rPr lang="id-ID" sz="3200" dirty="0" smtClean="0"/>
              <a:t>qiě fēi</a:t>
            </a:r>
            <a:r>
              <a:rPr lang="en-US" sz="3200" dirty="0" smtClean="0"/>
              <a:t> </a:t>
            </a:r>
            <a:r>
              <a:rPr lang="id-ID" sz="3200" dirty="0" smtClean="0"/>
              <a:t>cháng tián. </a:t>
            </a:r>
            <a:endParaRPr lang="en-US" sz="32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 err="1" smtClean="0"/>
              <a:t>Dia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menyanyi</a:t>
            </a:r>
            <a:r>
              <a:rPr lang="en-US" sz="3200" dirty="0" smtClean="0"/>
              <a:t>, </a:t>
            </a:r>
            <a:r>
              <a:rPr lang="en-US" sz="3200" dirty="0" err="1" smtClean="0"/>
              <a:t>tetapi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smtClean="0"/>
              <a:t>men</a:t>
            </a:r>
            <a:r>
              <a:rPr lang="id-ID" sz="3200" dirty="0" smtClean="0"/>
              <a:t>ari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marL="514350" indent="-514350">
              <a:buNone/>
            </a:pPr>
            <a:r>
              <a:rPr lang="en-US" altLang="zh-CN" sz="3200" dirty="0" smtClean="0"/>
              <a:t>	</a:t>
            </a:r>
            <a:r>
              <a:rPr lang="zh-CN" altLang="en-US" sz="3200" dirty="0" smtClean="0"/>
              <a:t>他 不 但 会 唱 歌，而 且 会 跳 舞。</a:t>
            </a:r>
            <a:endParaRPr lang="en-US" altLang="zh-CN" sz="3200" dirty="0" smtClean="0"/>
          </a:p>
          <a:p>
            <a:pPr marL="514350" indent="-514350">
              <a:buNone/>
            </a:pPr>
            <a:r>
              <a:rPr lang="en-US" sz="3200" dirty="0" smtClean="0"/>
              <a:t>	t</a:t>
            </a:r>
            <a:r>
              <a:rPr lang="id-ID" sz="3200" smtClean="0"/>
              <a:t>ā </a:t>
            </a:r>
            <a:r>
              <a:rPr lang="id-ID" sz="3200" smtClean="0"/>
              <a:t>bù dàn </a:t>
            </a:r>
            <a:r>
              <a:rPr lang="id-ID" sz="3200" dirty="0" smtClean="0"/>
              <a:t>huì chàng</a:t>
            </a:r>
            <a:r>
              <a:rPr lang="en-US" sz="3200" dirty="0" smtClean="0"/>
              <a:t> </a:t>
            </a:r>
            <a:r>
              <a:rPr lang="id-ID" sz="3200" dirty="0" smtClean="0"/>
              <a:t>gē, ér</a:t>
            </a:r>
            <a:r>
              <a:rPr lang="en-US" sz="3200" dirty="0" smtClean="0"/>
              <a:t> </a:t>
            </a:r>
            <a:r>
              <a:rPr lang="id-ID" sz="3200" dirty="0" smtClean="0"/>
              <a:t>qiě huì tiào</a:t>
            </a:r>
            <a:r>
              <a:rPr lang="en-US" sz="3200" dirty="0" smtClean="0"/>
              <a:t> </a:t>
            </a:r>
            <a:r>
              <a:rPr lang="id-ID" sz="3200" dirty="0" smtClean="0"/>
              <a:t>wǔ.</a:t>
            </a:r>
            <a:endParaRPr lang="en-US" sz="3200" dirty="0" smtClean="0"/>
          </a:p>
          <a:p>
            <a:pPr marL="514350" indent="-514350">
              <a:buNone/>
            </a:pP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panas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tahun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ini</a:t>
            </a:r>
            <a:r>
              <a:rPr lang="en-US" altLang="zh-CN" sz="3500" dirty="0" smtClean="0"/>
              <a:t>, </a:t>
            </a:r>
            <a:r>
              <a:rPr lang="en-US" altLang="zh-CN" sz="3500" dirty="0" err="1" smtClean="0"/>
              <a:t>dia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hanya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Tiongkok</a:t>
            </a:r>
            <a:r>
              <a:rPr lang="en-US" altLang="zh-CN" sz="3500" dirty="0" smtClean="0"/>
              <a:t>, </a:t>
            </a:r>
            <a:r>
              <a:rPr lang="en-US" altLang="zh-CN" sz="3500" dirty="0" err="1" smtClean="0"/>
              <a:t>tetapi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juga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Jepang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dan</a:t>
            </a:r>
            <a:r>
              <a:rPr lang="en-US" altLang="zh-CN" sz="3500" dirty="0" smtClean="0"/>
              <a:t> Korea.</a:t>
            </a:r>
          </a:p>
          <a:p>
            <a:pPr marL="742950" indent="-7429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今 年 夏 天，他 不 但 要 去 中 国，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altLang="zh-CN" sz="3500" dirty="0" smtClean="0"/>
              <a:t>	 j</a:t>
            </a:r>
            <a:r>
              <a:rPr lang="id-ID" sz="3500" dirty="0" smtClean="0"/>
              <a:t>īn</a:t>
            </a:r>
            <a:r>
              <a:rPr lang="en-US" sz="3500" dirty="0" smtClean="0"/>
              <a:t> </a:t>
            </a:r>
            <a:r>
              <a:rPr lang="id-ID" sz="3500" dirty="0" smtClean="0"/>
              <a:t>nián xià</a:t>
            </a:r>
            <a:r>
              <a:rPr lang="en-US" sz="3500" dirty="0" smtClean="0"/>
              <a:t> </a:t>
            </a:r>
            <a:r>
              <a:rPr lang="id-ID" sz="3500" dirty="0" smtClean="0"/>
              <a:t>tiān, tā bù</a:t>
            </a:r>
            <a:r>
              <a:rPr lang="en-US" sz="3500" dirty="0" smtClean="0"/>
              <a:t> </a:t>
            </a:r>
            <a:r>
              <a:rPr lang="id-ID" sz="3500" dirty="0" smtClean="0"/>
              <a:t>dàn yào qù</a:t>
            </a:r>
            <a:r>
              <a:rPr lang="en-US" sz="3500" dirty="0" smtClean="0"/>
              <a:t> </a:t>
            </a:r>
            <a:r>
              <a:rPr lang="id-ID" sz="3500" dirty="0" smtClean="0"/>
              <a:t>zhōng</a:t>
            </a:r>
            <a:r>
              <a:rPr lang="en-US" sz="3500" dirty="0" smtClean="0"/>
              <a:t> </a:t>
            </a:r>
            <a:r>
              <a:rPr lang="id-ID" sz="3500" dirty="0" smtClean="0"/>
              <a:t>guó,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而 且 他 要 去 日 本 和 韩 国。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altLang="zh-CN" sz="3500" dirty="0" smtClean="0"/>
              <a:t>	</a:t>
            </a:r>
            <a:r>
              <a:rPr lang="id-ID" sz="3500" dirty="0" smtClean="0"/>
              <a:t>ér</a:t>
            </a:r>
            <a:r>
              <a:rPr lang="en-US" sz="3500" dirty="0" smtClean="0"/>
              <a:t> </a:t>
            </a:r>
            <a:r>
              <a:rPr lang="id-ID" sz="3500" dirty="0" smtClean="0"/>
              <a:t>qiě tā yào qù rì</a:t>
            </a:r>
            <a:r>
              <a:rPr lang="en-US" sz="3500" dirty="0" smtClean="0"/>
              <a:t> </a:t>
            </a:r>
            <a:r>
              <a:rPr lang="id-ID" sz="3500" dirty="0" smtClean="0"/>
              <a:t>běn hé hán</a:t>
            </a:r>
            <a:r>
              <a:rPr lang="en-US" sz="3500" dirty="0" smtClean="0"/>
              <a:t> </a:t>
            </a:r>
            <a:r>
              <a:rPr lang="id-ID" sz="3500" dirty="0" smtClean="0"/>
              <a:t>guó.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altLang="zh-CN" sz="35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zh-CN" sz="3200" dirty="0" err="1" smtClean="0"/>
              <a:t>Kakak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perempuan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tidak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hanya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cantik</a:t>
            </a:r>
            <a:r>
              <a:rPr lang="en-US" altLang="zh-CN" sz="3200" dirty="0" smtClean="0"/>
              <a:t>, </a:t>
            </a:r>
            <a:r>
              <a:rPr lang="en-US" altLang="zh-CN" sz="3200" dirty="0" err="1" smtClean="0"/>
              <a:t>tetapi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juga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sangat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pintar</a:t>
            </a:r>
            <a:r>
              <a:rPr lang="en-US" altLang="zh-CN" sz="3200" dirty="0" smtClean="0"/>
              <a:t>.</a:t>
            </a:r>
          </a:p>
          <a:p>
            <a:pPr marL="514350" indent="-514350">
              <a:buNone/>
            </a:pPr>
            <a:r>
              <a:rPr lang="en-US" altLang="zh-CN" sz="3200" dirty="0" smtClean="0"/>
              <a:t>	</a:t>
            </a:r>
            <a:r>
              <a:rPr lang="zh-CN" altLang="en-US" sz="3200" dirty="0" smtClean="0"/>
              <a:t>姐 姐 不 但 漂 亮，而 且 很 聪 明。</a:t>
            </a:r>
            <a:endParaRPr lang="en-US" altLang="zh-CN" sz="3200" dirty="0" smtClean="0"/>
          </a:p>
          <a:p>
            <a:pPr marL="514350" indent="-514350">
              <a:buNone/>
            </a:pPr>
            <a:r>
              <a:rPr lang="en-US" altLang="zh-CN" sz="3200" dirty="0" smtClean="0"/>
              <a:t>	j</a:t>
            </a:r>
            <a:r>
              <a:rPr lang="id-ID" sz="3200" dirty="0" smtClean="0"/>
              <a:t>iě</a:t>
            </a:r>
            <a:r>
              <a:rPr lang="en-US" sz="3200" dirty="0" smtClean="0"/>
              <a:t> </a:t>
            </a:r>
            <a:r>
              <a:rPr lang="id-ID" sz="3200" dirty="0" smtClean="0"/>
              <a:t>ji</a:t>
            </a:r>
            <a:r>
              <a:rPr lang="en-US" sz="3200" dirty="0" smtClean="0"/>
              <a:t>e</a:t>
            </a:r>
            <a:r>
              <a:rPr lang="id-ID" sz="3200" dirty="0" smtClean="0"/>
              <a:t> bùdàn piào</a:t>
            </a:r>
            <a:r>
              <a:rPr lang="en-US" sz="3200" dirty="0" smtClean="0"/>
              <a:t> </a:t>
            </a:r>
            <a:r>
              <a:rPr lang="id-ID" sz="3200" dirty="0" smtClean="0"/>
              <a:t>liang, ér</a:t>
            </a:r>
            <a:r>
              <a:rPr lang="en-US" sz="3200" dirty="0" smtClean="0"/>
              <a:t> </a:t>
            </a:r>
            <a:r>
              <a:rPr lang="id-ID" sz="3200" dirty="0" smtClean="0"/>
              <a:t>qiě hěn cōng</a:t>
            </a:r>
            <a:r>
              <a:rPr lang="en-US" sz="3200" dirty="0" smtClean="0"/>
              <a:t> </a:t>
            </a:r>
            <a:r>
              <a:rPr lang="id-ID" sz="3200" dirty="0" smtClean="0"/>
              <a:t>míng. </a:t>
            </a:r>
            <a:endParaRPr lang="en-US" sz="3200" dirty="0" smtClean="0"/>
          </a:p>
          <a:p>
            <a:pPr marL="514350" indent="-514350">
              <a:buNone/>
            </a:pPr>
            <a:endParaRPr lang="en-US" altLang="zh-CN" sz="32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altLang="zh-CN" sz="3200" dirty="0" err="1" smtClean="0"/>
              <a:t>Tugas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sekolah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tidak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hanya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sangat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sulit</a:t>
            </a:r>
            <a:r>
              <a:rPr lang="en-US" altLang="zh-CN" sz="3200" dirty="0" smtClean="0"/>
              <a:t>, </a:t>
            </a:r>
            <a:r>
              <a:rPr lang="en-US" altLang="zh-CN" sz="3200" dirty="0" err="1" smtClean="0"/>
              <a:t>tetapi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juga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sangat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banyak</a:t>
            </a:r>
            <a:r>
              <a:rPr lang="en-US" altLang="zh-CN" sz="3200" dirty="0" smtClean="0"/>
              <a:t>.</a:t>
            </a:r>
          </a:p>
          <a:p>
            <a:pPr marL="514350" indent="-514350">
              <a:buNone/>
            </a:pPr>
            <a:r>
              <a:rPr lang="en-US" altLang="zh-CN" sz="3200" dirty="0" smtClean="0"/>
              <a:t>	</a:t>
            </a:r>
            <a:r>
              <a:rPr lang="zh-CN" altLang="en-US" sz="3200" dirty="0" smtClean="0"/>
              <a:t>学 校 的 功 课 不 但 很 难，而 且 很 多。</a:t>
            </a:r>
            <a:endParaRPr lang="en-US" altLang="zh-CN" sz="3200" dirty="0" smtClean="0"/>
          </a:p>
          <a:p>
            <a:pPr marL="514350" indent="-514350">
              <a:buNone/>
            </a:pPr>
            <a:r>
              <a:rPr lang="en-US" altLang="zh-CN" sz="3200" dirty="0" smtClean="0"/>
              <a:t>	x</a:t>
            </a:r>
            <a:r>
              <a:rPr lang="id-ID" sz="3200" dirty="0" smtClean="0"/>
              <a:t>ué</a:t>
            </a:r>
            <a:r>
              <a:rPr lang="en-US" sz="3200" dirty="0" smtClean="0"/>
              <a:t> </a:t>
            </a:r>
            <a:r>
              <a:rPr lang="id-ID" sz="3200" dirty="0" smtClean="0"/>
              <a:t>xiào de gōng</a:t>
            </a:r>
            <a:r>
              <a:rPr lang="en-US" sz="3200" dirty="0" smtClean="0"/>
              <a:t> </a:t>
            </a:r>
            <a:r>
              <a:rPr lang="id-ID" sz="3200" dirty="0" smtClean="0"/>
              <a:t>kè bù</a:t>
            </a:r>
            <a:r>
              <a:rPr lang="en-US" sz="3200" dirty="0" smtClean="0"/>
              <a:t> </a:t>
            </a:r>
            <a:r>
              <a:rPr lang="id-ID" sz="3200" dirty="0" smtClean="0"/>
              <a:t>dàn hěn nán, ér</a:t>
            </a:r>
            <a:r>
              <a:rPr lang="en-US" sz="3200" dirty="0" smtClean="0"/>
              <a:t> </a:t>
            </a:r>
            <a:r>
              <a:rPr lang="id-ID" sz="3200" dirty="0" smtClean="0"/>
              <a:t>qiě hěn</a:t>
            </a:r>
            <a:r>
              <a:rPr lang="en-US" sz="3200" dirty="0" smtClean="0"/>
              <a:t> </a:t>
            </a:r>
            <a:r>
              <a:rPr lang="id-ID" sz="3200" dirty="0" smtClean="0"/>
              <a:t>duō</a:t>
            </a:r>
            <a:r>
              <a:rPr lang="en-US" sz="3200" dirty="0" smtClean="0"/>
              <a:t>.</a:t>
            </a:r>
            <a:endParaRPr lang="en-US" altLang="zh-CN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500" dirty="0" err="1" smtClean="0"/>
              <a:t>Barang</a:t>
            </a:r>
            <a:r>
              <a:rPr lang="en-US" sz="3500" dirty="0" smtClean="0"/>
              <a:t> </a:t>
            </a:r>
            <a:r>
              <a:rPr lang="en-US" sz="3500" dirty="0" err="1" smtClean="0"/>
              <a:t>ini</a:t>
            </a:r>
            <a:r>
              <a:rPr lang="en-US" sz="3500" dirty="0" smtClean="0"/>
              <a:t> </a:t>
            </a:r>
            <a:r>
              <a:rPr lang="en-US" sz="3500" dirty="0" err="1" smtClean="0"/>
              <a:t>tidak</a:t>
            </a:r>
            <a:r>
              <a:rPr lang="en-US" sz="3500" dirty="0" smtClean="0"/>
              <a:t> </a:t>
            </a:r>
            <a:r>
              <a:rPr lang="en-US" sz="3500" dirty="0" err="1" smtClean="0"/>
              <a:t>hanya</a:t>
            </a:r>
            <a:r>
              <a:rPr lang="en-US" sz="3500" dirty="0" smtClean="0"/>
              <a:t> </a:t>
            </a:r>
            <a:r>
              <a:rPr lang="en-US" sz="3500" dirty="0" err="1" smtClean="0"/>
              <a:t>mahal</a:t>
            </a:r>
            <a:r>
              <a:rPr lang="en-US" sz="3500" dirty="0" smtClean="0"/>
              <a:t>, </a:t>
            </a:r>
            <a:r>
              <a:rPr lang="en-US" sz="3500" dirty="0" err="1" smtClean="0"/>
              <a:t>tetapi</a:t>
            </a:r>
            <a:r>
              <a:rPr lang="en-US" sz="3500" dirty="0" smtClean="0"/>
              <a:t> </a:t>
            </a:r>
            <a:r>
              <a:rPr lang="en-US" sz="3500" dirty="0" err="1" smtClean="0"/>
              <a:t>juga</a:t>
            </a:r>
            <a:r>
              <a:rPr lang="en-US" sz="3500" dirty="0" smtClean="0"/>
              <a:t> </a:t>
            </a:r>
            <a:r>
              <a:rPr lang="en-US" sz="3500" dirty="0" err="1" smtClean="0"/>
              <a:t>susah</a:t>
            </a:r>
            <a:r>
              <a:rPr lang="en-US" sz="3500" dirty="0" smtClean="0"/>
              <a:t> </a:t>
            </a: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dibeli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这 个 东 西 不 但 贵，而 且 难 买。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z</a:t>
            </a:r>
            <a:r>
              <a:rPr lang="id-ID" sz="3600" dirty="0" smtClean="0"/>
              <a:t>hè</a:t>
            </a:r>
            <a:r>
              <a:rPr lang="en-US" sz="3600" dirty="0" smtClean="0"/>
              <a:t> </a:t>
            </a:r>
            <a:r>
              <a:rPr lang="id-ID" sz="3600" dirty="0" smtClean="0"/>
              <a:t>ge dōng</a:t>
            </a:r>
            <a:r>
              <a:rPr lang="en-US" sz="3600" dirty="0" smtClean="0"/>
              <a:t> </a:t>
            </a:r>
            <a:r>
              <a:rPr lang="id-ID" sz="3600" dirty="0" smtClean="0"/>
              <a:t>xī bù</a:t>
            </a:r>
            <a:r>
              <a:rPr lang="en-US" sz="3600" dirty="0" smtClean="0"/>
              <a:t> </a:t>
            </a:r>
            <a:r>
              <a:rPr lang="id-ID" sz="3600" dirty="0" smtClean="0"/>
              <a:t>dàn guì, ér</a:t>
            </a:r>
            <a:r>
              <a:rPr lang="en-US" sz="3600" dirty="0" smtClean="0"/>
              <a:t> </a:t>
            </a:r>
            <a:r>
              <a:rPr lang="id-ID" sz="3600" dirty="0" smtClean="0"/>
              <a:t>qiě nán mǎi.</a:t>
            </a:r>
            <a:endParaRPr lang="id-ID" sz="3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1347</TotalTime>
  <Words>226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Kosakata 生 词 shēng cí</vt:lpstr>
      <vt:lpstr>Slide 3</vt:lpstr>
      <vt:lpstr>不但 bù dàn。。。, 而且 ér qiě 。。。</vt:lpstr>
      <vt:lpstr>Rumus </vt:lpstr>
      <vt:lpstr>Contoh 例 如 lì rú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112</cp:revision>
  <dcterms:created xsi:type="dcterms:W3CDTF">2020-10-13T11:27:36Z</dcterms:created>
  <dcterms:modified xsi:type="dcterms:W3CDTF">2021-05-04T00:53:41Z</dcterms:modified>
</cp:coreProperties>
</file>