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23"/>
  </p:notesMasterIdLst>
  <p:sldIdLst>
    <p:sldId id="306" r:id="rId2"/>
    <p:sldId id="312" r:id="rId3"/>
    <p:sldId id="314" r:id="rId4"/>
    <p:sldId id="315" r:id="rId5"/>
    <p:sldId id="316" r:id="rId6"/>
    <p:sldId id="317" r:id="rId7"/>
    <p:sldId id="319" r:id="rId8"/>
    <p:sldId id="320" r:id="rId9"/>
    <p:sldId id="321" r:id="rId10"/>
    <p:sldId id="322" r:id="rId11"/>
    <p:sldId id="323" r:id="rId12"/>
    <p:sldId id="324" r:id="rId13"/>
    <p:sldId id="318" r:id="rId14"/>
    <p:sldId id="336" r:id="rId15"/>
    <p:sldId id="325" r:id="rId16"/>
    <p:sldId id="326" r:id="rId17"/>
    <p:sldId id="327" r:id="rId18"/>
    <p:sldId id="328" r:id="rId19"/>
    <p:sldId id="331" r:id="rId20"/>
    <p:sldId id="337" r:id="rId21"/>
    <p:sldId id="33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61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72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8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9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46A2A46-BC47-4E77-82B0-95F4A1594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488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biologiklaten.files.wordpress.com/2012/01/1290383145_103791848_1-gambar-asinan-sayurbuah-dan-tahu-gejrot-1290383145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biologiklaten.files.wordpress.com/2012/01/roti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biologiklaten.files.wordpress.com/2012/01/kecap-manis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biologimediacentre.com/enzi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biologiklaten.files.wordpress.com/2012/01/menteg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s://biologiklaten.files.wordpress.com/2012/01/keju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biologiklaten.files.wordpress.com/2012/01/yoghurt-nutrinoba1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biologiklaten.files.wordpress.com/2012/01/nata-de-coco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biologimediacentr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709"/>
          <a:stretch>
            <a:fillRect/>
          </a:stretch>
        </p:blipFill>
        <p:spPr bwMode="auto">
          <a:xfrm>
            <a:off x="7420202" y="4710752"/>
            <a:ext cx="172379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2253" y="3415353"/>
            <a:ext cx="341533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2133600"/>
            <a:ext cx="399745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5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-1215282" y="990389"/>
            <a:ext cx="7528773" cy="111614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BIOTEKNOLOGI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83392-63BD-4AF3-BF8B-1EB262FF0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04800"/>
            <a:ext cx="8458199" cy="6096000"/>
          </a:xfrm>
        </p:spPr>
        <p:txBody>
          <a:bodyPr/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3. </a:t>
            </a: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Asinan</a:t>
            </a: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Sayuran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Asinan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sayuran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sayuran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diawetkan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jalan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asam.Bakteri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Lactobacillus sp., Streptococcus sp.,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Pediococcus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Mikroorganisme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mengubah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zat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gula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terdapat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sayuran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laktat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laktat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terbentuk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membatasi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pertumbuhan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mikroorganisme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lain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memberikan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rasa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khas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sayuran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difermentasi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sering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dikenal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nama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‘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acar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’.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4C8277C-DCE0-47E6-B996-747D2561866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19600"/>
            <a:ext cx="3048000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D8F7E1-25DA-4EAC-8204-40071C676594}"/>
              </a:ext>
            </a:extLst>
          </p:cNvPr>
          <p:cNvSpPr txBox="1"/>
          <p:nvPr/>
        </p:nvSpPr>
        <p:spPr>
          <a:xfrm>
            <a:off x="4251959" y="5638800"/>
            <a:ext cx="458724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18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Gambar 9.3. </a:t>
            </a:r>
            <a:r>
              <a:rPr lang="en-US" sz="18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Asinan</a:t>
            </a:r>
            <a:r>
              <a:rPr lang="en-US" sz="18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Sayuran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11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F32F7-7A71-4FFC-96C0-7DBDD587E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/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4. </a:t>
            </a: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Roti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Proses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rotii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bantuan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yeast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khamir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sejenis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jamur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Yeast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ditambahkan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adonan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tepung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gas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karbon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dioksida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alkohol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Gas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karbon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dioksida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berguna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mengembangkan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roti,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sedangkan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alkohol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dibiarkan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menguap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terlihat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jika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adonan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dioven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tampak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lebih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mengembang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ukurannya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membesar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hal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dikarenakan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gas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mengembang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jika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temperatur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tinggi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01451AD-6C78-4E93-85E4-1347857A5CE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00600"/>
            <a:ext cx="3556000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C973BA-050B-43BF-8779-A4AFF3108255}"/>
              </a:ext>
            </a:extLst>
          </p:cNvPr>
          <p:cNvSpPr txBox="1"/>
          <p:nvPr/>
        </p:nvSpPr>
        <p:spPr>
          <a:xfrm>
            <a:off x="4328160" y="5791200"/>
            <a:ext cx="45872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Gambar 9.4. Roti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6437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CCFB-C91D-41F3-9A2C-14C28634A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458199" cy="6172200"/>
          </a:xfrm>
        </p:spPr>
        <p:txBody>
          <a:bodyPr/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5. </a:t>
            </a:r>
            <a:r>
              <a:rPr lang="en-US" sz="32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Kecap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kecap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jamur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 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Aspergillus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wentii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dibiakkan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kulit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gandum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terlebih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dahulu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Jamur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Aspergillus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wentii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bersama-sama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laktat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tumbuh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kedelai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dimasak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menghancurkan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campuran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gandum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Setelah proses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karbohidrat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berlangsung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cukup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lama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akhirnya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dihasilkan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produk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kecap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D398CFA1-1B54-4227-8BE3-C349E4AE46B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6200"/>
            <a:ext cx="3352800" cy="23888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DC4C0A-D25B-4C98-8FF3-F63155D4729A}"/>
              </a:ext>
            </a:extLst>
          </p:cNvPr>
          <p:cNvSpPr txBox="1"/>
          <p:nvPr/>
        </p:nvSpPr>
        <p:spPr>
          <a:xfrm>
            <a:off x="5105400" y="5715000"/>
            <a:ext cx="4587240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Gambar 9.5.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Kecap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996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7341A-0E57-4ECE-900D-9A75E5060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305799" cy="6172200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6. </a:t>
            </a: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Mentega</a:t>
            </a: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keju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Proses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keju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diawali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pemanasan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susu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suhu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90</a:t>
            </a:r>
            <a:r>
              <a:rPr lang="en-US" sz="2400" baseline="300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dipasteurisasi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kemudian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didinginkan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sampai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30</a:t>
            </a:r>
            <a:r>
              <a:rPr lang="en-US" sz="2400" baseline="300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C. </a:t>
            </a: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laktat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dicampurkan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Akibat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kegiatan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pH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menurun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susu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terpisah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cairan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whey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dadih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padat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kemudian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ditambahkan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u="sng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 tooltip="enzim"/>
              </a:rPr>
              <a:t>enzim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renin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lambung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sapi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muda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mengumpulkan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dadih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Enzim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renin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dewasa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digantikan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enzim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buatan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klimosin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7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CEFCB-1CC9-48CA-9A23-A9D4B99EA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458199" cy="6248400"/>
          </a:xfrm>
        </p:spPr>
        <p:txBody>
          <a:bodyPr/>
          <a:lstStyle/>
          <a:p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Dadih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terbentuk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dipanaskan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temperatur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32</a:t>
            </a:r>
            <a:r>
              <a:rPr lang="en-US" sz="2800" baseline="300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 – 420</a:t>
            </a:r>
            <a:r>
              <a:rPr lang="en-US" sz="2800" baseline="300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ditambah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garam,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kemudian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ditekan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membuang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disimpan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agar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matang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Menggunakan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mikroorganisme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Streptococcus lactis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bakteri-bakteri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membentuk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pengasaman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susu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diberi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cita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rasa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tertentu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lemak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mentega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dipisahkan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Kemudian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lemak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mentega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diaduk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mentega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siap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dimakan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F27FF2DB-15E2-4040-A87C-361F67C5E80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" y="4800600"/>
            <a:ext cx="259842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hlinkClick r:id="rId4"/>
            <a:extLst>
              <a:ext uri="{FF2B5EF4-FFF2-40B4-BE49-F238E27FC236}">
                <a16:creationId xmlns:a16="http://schemas.microsoft.com/office/drawing/2014/main" id="{E83E052C-6399-4CF8-9335-4C3A66B53A3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826319"/>
            <a:ext cx="1600200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D37638-0C02-4D3E-8897-A471649DDF34}"/>
              </a:ext>
            </a:extLst>
          </p:cNvPr>
          <p:cNvSpPr txBox="1"/>
          <p:nvPr/>
        </p:nvSpPr>
        <p:spPr>
          <a:xfrm>
            <a:off x="5170170" y="5524500"/>
            <a:ext cx="458724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18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Gambar 9.6. </a:t>
            </a:r>
            <a:r>
              <a:rPr lang="en-US" sz="18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Mentega</a:t>
            </a:r>
            <a:r>
              <a:rPr lang="en-US" sz="18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18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Keju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646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37813-DB62-4D10-B076-5A24283A1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04800"/>
            <a:ext cx="8382000" cy="6172200"/>
          </a:xfrm>
        </p:spPr>
        <p:txBody>
          <a:bodyPr/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7. Yoghurt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Susu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dipasteurisasi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terlebih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dahulu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sebagian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besar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lemak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dibuang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Mikroorganisme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berperan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yoghurt,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2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Lactobacillus bulgaricus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dan </a:t>
            </a:r>
            <a:r>
              <a:rPr lang="en-US" sz="22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Streptococcus </a:t>
            </a:r>
            <a:r>
              <a:rPr lang="en-US" sz="22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thermophillus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Kedua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ditambahkan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susu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jumlah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seimbang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disimpan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selama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± 5 jam pada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temperatur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45</a:t>
            </a:r>
            <a:r>
              <a:rPr lang="en-US" sz="2200" baseline="300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Selama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penyimpanan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pH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turun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4,0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akibat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kegiatan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laktat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susu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didinginkan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diberi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cita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rasa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72F9A6DB-0FA6-4DD1-AF5E-4E5130C3E19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91000"/>
            <a:ext cx="2673350" cy="23317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F4A703-B8E3-4C0F-9B13-2D9E825938BB}"/>
              </a:ext>
            </a:extLst>
          </p:cNvPr>
          <p:cNvSpPr txBox="1"/>
          <p:nvPr/>
        </p:nvSpPr>
        <p:spPr>
          <a:xfrm>
            <a:off x="4114800" y="5336540"/>
            <a:ext cx="4587240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Gambar 9.7. Yoghurt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117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EF7DD-9A1B-4507-A8CE-571DDDB8E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458199" cy="6172200"/>
          </a:xfrm>
        </p:spPr>
        <p:txBody>
          <a:bodyPr>
            <a:normAutofit lnSpcReduction="10000"/>
          </a:bodyPr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8. Nata de Coco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Nata de coco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berasal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bahasa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Spanyol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berarti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krim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kelapa.Proses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200" u="sng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200" u="sng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nata de coco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dibantu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oleh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sejenis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bernama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Acetobacter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xylinum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Berikut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langkah-langkah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pembuatannya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: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1.   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Pertama-tama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persiapkan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bahan-bahan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berikut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: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–    Air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–    Gula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pasir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–   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cuka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asetat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–   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Wadah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–    Starter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Acetobacter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xylinum</a:t>
            </a:r>
            <a:br>
              <a:rPr lang="en-US" sz="2200" dirty="0">
                <a:solidFill>
                  <a:srgbClr val="373737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–   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Panci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memasak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2.   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Saringlah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memisahkan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kotoran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Pastikan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kandungan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benar-benar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bersih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serat-serat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17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E39CB-5D5A-4292-8808-950C53ECB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04800"/>
            <a:ext cx="8229599" cy="6172200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3.    Masukkan air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panci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Didihkan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setelah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mendidih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tuangkan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gula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pasir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4.   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Matikan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api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dinginkan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Taruhlah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wadah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steril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Setelah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dingin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tambahkan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asetat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cuka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5.   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Tahap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selanjutnya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tahap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inokulasi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suatu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pemindahan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bibit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medium lama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medium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baru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Pindahkan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starter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Acetobacter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xylinum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media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wadah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berisi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kelapa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didihkan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diberi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gula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cuka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115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9C25F-7C82-416A-8A20-2A4AAF428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8381999" cy="6172200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6.   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Tutuplah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wadah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selama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7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sampai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14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hari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Pastikan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media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tertutup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mengalami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goncangan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Pastikan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kesterilan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wadah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penutupnya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7.    Ketika masa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panen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nata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tiba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nata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harus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dicuci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direbus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direndam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terlebih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dahulu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menghilangkan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Jika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dilakukan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cara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direndam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rendamlah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selama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3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hari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pastikan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mengganti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air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rendaman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setiap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hari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8.    Setelah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itu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nata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dipotong-potong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beberapa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bagian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Kemudian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lakukan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perebusan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nata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kembali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9.   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Tahap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akhhir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18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18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nata de coco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merendam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nata yang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telah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direbus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larutan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gula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presentase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40%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selama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30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menit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sampai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45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menit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Nata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siap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disantap</a:t>
            </a:r>
            <a:r>
              <a:rPr lang="en-US" sz="1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nata de coco">
            <a:hlinkClick r:id="rId2"/>
            <a:extLst>
              <a:ext uri="{FF2B5EF4-FFF2-40B4-BE49-F238E27FC236}">
                <a16:creationId xmlns:a16="http://schemas.microsoft.com/office/drawing/2014/main" id="{2B60ABF2-F47C-491E-8A93-842F4ECBBD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13250"/>
            <a:ext cx="2857500" cy="21399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3209D6-F620-44E5-8AF0-433FF394CD4D}"/>
              </a:ext>
            </a:extLst>
          </p:cNvPr>
          <p:cNvSpPr txBox="1"/>
          <p:nvPr/>
        </p:nvSpPr>
        <p:spPr>
          <a:xfrm>
            <a:off x="4339588" y="5287145"/>
            <a:ext cx="4587240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Gambar 9.8. Nata de coco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9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4A014-72CD-4E72-86B6-A698AB0D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engenal Bioteknologi Konvensional">
            <a:extLst>
              <a:ext uri="{FF2B5EF4-FFF2-40B4-BE49-F238E27FC236}">
                <a16:creationId xmlns:a16="http://schemas.microsoft.com/office/drawing/2014/main" id="{B57FFE9D-C766-4F0B-8844-93763FEB97B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8" y="579120"/>
            <a:ext cx="8478932" cy="5897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0B0D0-E82D-427B-841B-073DDA534E5C}"/>
              </a:ext>
            </a:extLst>
          </p:cNvPr>
          <p:cNvSpPr txBox="1"/>
          <p:nvPr/>
        </p:nvSpPr>
        <p:spPr>
          <a:xfrm>
            <a:off x="381000" y="685800"/>
            <a:ext cx="8153400" cy="4999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STANDAR KOMPETENSI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Memahami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prinsip-prinsip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dasar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serta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implikasinya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salingtemas</a:t>
            </a:r>
            <a:endParaRPr lang="en-US" sz="3200" dirty="0">
              <a:solidFill>
                <a:srgbClr val="000080"/>
              </a:solidFill>
              <a:effectLst/>
              <a:latin typeface="inherit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KOMPETENSI DASAR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menjelaskan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arti ,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prinsip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dasar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dan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jenis-jenis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28B2A-6E0B-4891-91BE-15E21DE5E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6096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Kelebihan</a:t>
            </a:r>
            <a:r>
              <a:rPr lang="en-US" b="0" i="0" dirty="0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 dan </a:t>
            </a:r>
            <a:r>
              <a:rPr lang="en-US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Kekurangan</a:t>
            </a:r>
            <a:r>
              <a:rPr lang="en-US" b="0" i="0" dirty="0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Bioteknologi</a:t>
            </a:r>
            <a:r>
              <a:rPr lang="en-US" b="0" i="0" dirty="0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Konvensional</a:t>
            </a:r>
            <a:b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22601-5DB8-4A95-B880-25044AEBE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381999" cy="4953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Kelebihan</a:t>
            </a:r>
            <a:r>
              <a:rPr lang="en-US" sz="2400" b="0" i="0" dirty="0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Bioteknologi</a:t>
            </a:r>
            <a:r>
              <a:rPr lang="en-US" sz="2400" b="0" i="0" dirty="0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400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Konvensional</a:t>
            </a:r>
            <a:endParaRPr lang="en-US" sz="2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1.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Bioteknologi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konvensional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menggunakan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bahan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yang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harganya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relatif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murah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dan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mudah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didapat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solidFill>
                  <a:srgbClr val="000000"/>
                </a:solidFill>
                <a:latin typeface="-apple-system"/>
              </a:rPr>
              <a:t>2.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Teknologi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yang 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digunakan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juga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tergolong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sederhana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dan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tidak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memiliki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dampak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negatif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jangka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panjang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serta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bisa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meningkatkan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nilai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gizi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-apple-system"/>
              </a:rPr>
              <a:t>makanan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-apple-system"/>
              </a:rPr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3158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D3A4B-14F4-4BB8-AB1D-AA8879FBC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40360"/>
            <a:ext cx="8381999" cy="6172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Kekurangan</a:t>
            </a:r>
            <a:r>
              <a:rPr lang="en-US" sz="2800" b="0" i="0" dirty="0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Bioteknologi</a:t>
            </a:r>
            <a:r>
              <a:rPr lang="en-US" sz="2800" b="0" i="0" dirty="0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2800" b="0" i="0" dirty="0" err="1">
                <a:solidFill>
                  <a:srgbClr val="993366"/>
                </a:solidFill>
                <a:effectLst/>
                <a:latin typeface="Open Sans" panose="020B0606030504020204" pitchFamily="34" charset="0"/>
              </a:rPr>
              <a:t>Konvensional</a:t>
            </a:r>
            <a:endParaRPr lang="en-US" sz="2800" b="0" i="0" dirty="0">
              <a:solidFill>
                <a:srgbClr val="993366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1.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Tidak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adanya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perbaikan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masalah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genetik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dan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tidak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bisa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mengatasi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masalah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genetik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yang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sudah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ada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sebelumnya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solidFill>
                  <a:srgbClr val="000000"/>
                </a:solidFill>
                <a:latin typeface="-apple-system"/>
              </a:rPr>
              <a:t>2. P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roses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bioteknologi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juga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sangat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mudah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dipengaruhi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oleh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kondisi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alam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,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antara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lain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suhu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dan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hama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di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lingkungan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-apple-system"/>
              </a:rPr>
              <a:t>tersebut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-apple-system"/>
              </a:rPr>
              <a:t>.  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8507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63DE5-3321-4F4D-8E72-DDE6073D2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077202" cy="6172200"/>
          </a:xfrm>
        </p:spPr>
        <p:txBody>
          <a:bodyPr/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Pendahuluan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cabang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ilmu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mempelajari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pemanfaatan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makhluk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hidup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bakteri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fungi, virus, dan lain-lain)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maupun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produk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makhluk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hidup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(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enzim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alkohol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)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produksi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barang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jasa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Perkembangan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hanya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didasari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semata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tetapi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juga pada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ilmu-ilmu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terapan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murni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lain,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seperti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biokimia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komputer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molekular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mikrobiologi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kimia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matematika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dan lain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sebagainya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3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52A1D-7E5A-4250-ACDA-F043056DD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599" cy="6019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secara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sederhana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sudah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dikenal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oleh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sejak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ribuan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tahun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lalu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contoh</a:t>
            </a:r>
            <a:r>
              <a:rPr lang="en-US" sz="28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: </a:t>
            </a:r>
          </a:p>
          <a:p>
            <a:pPr marL="514350" indent="-514350">
              <a:buAutoNum type="alphaLcPeriod"/>
            </a:pP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bidang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pangan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bir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roti,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maupun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keju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sudah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dikenal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sejak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abad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ke-19,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pemuliaan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tanaman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varietas-varietas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baru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di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bidang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pertanian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serta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pemuliaan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reproduksi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hewan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</a:p>
          <a:p>
            <a:pPr marL="514350" indent="-514350">
              <a:buAutoNum type="alphaLcPeriod"/>
            </a:pP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bidang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medis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penerapan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di masa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lalu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dibuktikan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antara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lain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penemuan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vaksin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antibiotik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dan insulin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walaupun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masih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jumlah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terbatas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akibat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fermentasi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tidak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sempurna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Perubahan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signifikan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terjadi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setelah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penemuan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bioreaktor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oleh Louis Pasteur.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Sehingga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bapak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dikenal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Bapak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0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D739B-1D3F-4D25-8777-B396843A9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5867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tahun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1981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Perhimpunan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Eropa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mendefinisikan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sebagai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penggunaan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biokimia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mikrobiologi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kimia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secara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terpadu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tujuan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mencapai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penerapan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kapasitas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mikroba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sel-sel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jaringan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dibiakkan.Sesuai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definisi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ini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melibatkan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mikrobiologi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biokimia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/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kimia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biologi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molekuler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teknik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kimia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produk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8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jasa</a:t>
            </a:r>
            <a:r>
              <a:rPr lang="en-US" sz="28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7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313AB-9E03-450A-97D2-1FBC79AE7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1999" cy="6096000"/>
          </a:xfrm>
        </p:spPr>
        <p:txBody>
          <a:bodyPr>
            <a:normAutofit lnSpcReduction="10000"/>
          </a:bodyPr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digolongkan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2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konvensional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/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tradisional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modern.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2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A.    </a:t>
            </a:r>
            <a:r>
              <a:rPr lang="en-US" sz="22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2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konvensional</a:t>
            </a:r>
            <a:r>
              <a:rPr lang="en-US" sz="22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/ </a:t>
            </a:r>
            <a:r>
              <a:rPr lang="en-US" sz="2200" b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tradisional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konvensional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memanfaatkan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mikroorganisme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memproduksi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alkohol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asam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asetat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gula,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makanan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Mikroorganisme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mengubah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pangan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Ciri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khas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tampak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pada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konvensional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adanya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penggunaan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makhluk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hidup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secara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langsung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belum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tahu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adanya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penggunaan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enzim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Contoh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pengolahan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makanan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:  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tempe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tape,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Asinan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Sayuran,Roti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oncom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dan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kecap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termasuk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mentega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keju</a:t>
            </a:r>
            <a:r>
              <a:rPr lang="en-US" sz="2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yoghurt.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8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CB68E-282A-4070-BFD5-973DB7FFC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534399" cy="6248400"/>
          </a:xfrm>
        </p:spPr>
        <p:txBody>
          <a:bodyPr/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1. Tempe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Untuk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membuat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selain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diperlukan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dasar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kedelai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juga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diperlukan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ragi. Ragi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merupakan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kumpulan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spora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mikroorganisme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berupa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kapang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proses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pembuatan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tempe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paling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sedikit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diperlukan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empat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jenis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kapang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genus Rhizopus,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yaitu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Rhyzopus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oligosporus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Rhyzopus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stolonifer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Rhyzopus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arrhizus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dan 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Rhyzopus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oryzae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Miselium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kapang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tersebut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mengikat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keping-keping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biji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kedelai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memfermentasikan</a:t>
            </a:r>
            <a:endParaRPr lang="en-US" sz="2400" dirty="0">
              <a:solidFill>
                <a:srgbClr val="000080"/>
              </a:solidFill>
              <a:effectLst/>
              <a:latin typeface="inherit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68AA66F-84E6-4F2B-8BD6-CF19BA6F3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5" descr="bakteri pada tempe">
            <a:extLst>
              <a:ext uri="{FF2B5EF4-FFF2-40B4-BE49-F238E27FC236}">
                <a16:creationId xmlns:a16="http://schemas.microsoft.com/office/drawing/2014/main" id="{66381277-87A8-425A-A57C-50D4AA2DC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39273"/>
            <a:ext cx="5209009" cy="20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06B52974-7E57-450A-BB21-22D6E0FD605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20340" y="6354325"/>
            <a:ext cx="41808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(b)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jamur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Rhizopus 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Orizae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35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DECB6-DAEE-41F5-9DCE-AE9DDCBAF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6096000"/>
          </a:xfrm>
        </p:spPr>
        <p:txBody>
          <a:bodyPr/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2. Tape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Tape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dibuat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dari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bahan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dasar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ketela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pohon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menggunakan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u="sng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  <a:hlinkClick r:id="rId2" tooltip="sel"/>
              </a:rPr>
              <a:t>sel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-sel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ragi. Ragi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menghasilkan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enzim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dapat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mengubah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zat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tepung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menjadi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produk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berupa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gula dan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alkohol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Jamur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digunakan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adalah</a:t>
            </a:r>
            <a:r>
              <a:rPr lang="en-US" sz="24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Saccharomyces </a:t>
            </a:r>
            <a:r>
              <a:rPr lang="en-US" sz="2400" i="1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cereviceae</a:t>
            </a:r>
            <a:r>
              <a:rPr lang="en-US" sz="2400" i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41C5D6-E39F-4193-B7B6-CE0DC3D4B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200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7" descr="bioteknologi pangan">
            <a:extLst>
              <a:ext uri="{FF2B5EF4-FFF2-40B4-BE49-F238E27FC236}">
                <a16:creationId xmlns:a16="http://schemas.microsoft.com/office/drawing/2014/main" id="{74065052-91D6-4BA7-B20F-1C149FCEE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6324600" cy="217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55C3D0BC-3A24-42EA-AEC4-CB90C7A83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817770"/>
            <a:ext cx="7315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tape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singkong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(b)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khamir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Saccharomyces cerevisiae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41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47195-C57F-4C79-9801-797EDF97F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457200"/>
            <a:ext cx="7924800" cy="762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tape :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Content Placeholder 3" descr="proses pembuatan tape">
            <a:extLst>
              <a:ext uri="{FF2B5EF4-FFF2-40B4-BE49-F238E27FC236}">
                <a16:creationId xmlns:a16="http://schemas.microsoft.com/office/drawing/2014/main" id="{4BF190C7-1465-480B-84D3-4B488BE6B84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204" y="1295400"/>
            <a:ext cx="5967396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65837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1359</TotalTime>
  <Words>1335</Words>
  <Application>Microsoft Office PowerPoint</Application>
  <PresentationFormat>On-screen Show (4:3)</PresentationFormat>
  <Paragraphs>66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-apple-system</vt:lpstr>
      <vt:lpstr>Arial</vt:lpstr>
      <vt:lpstr>Calibri</vt:lpstr>
      <vt:lpstr>inherit</vt:lpstr>
      <vt:lpstr>Open Sans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Berikut proses pembuatan tape :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Kelebihan dan Kekurangan Bioteknologi Konvensional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89</cp:revision>
  <dcterms:created xsi:type="dcterms:W3CDTF">2012-02-20T08:11:19Z</dcterms:created>
  <dcterms:modified xsi:type="dcterms:W3CDTF">2021-02-09T01:17:05Z</dcterms:modified>
</cp:coreProperties>
</file>