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 rot="19140000">
            <a:off x="817112" y="1730403"/>
            <a:ext cx="5648623" cy="1204306"/>
          </a:xfrm>
        </p:spPr>
        <p:txBody>
          <a:bodyPr bIns="9144"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rot="19140000">
            <a:off x="1212277" y="2470925"/>
            <a:ext cx="6511131" cy="329259"/>
          </a:xfrm>
        </p:spPr>
        <p:txBody>
          <a:bodyPr tIns="9144">
            <a:normAutofit/>
          </a:bodyPr>
          <a:lstStyle>
            <a:lvl1pPr marL="0" indent="0" algn="l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2057400" cy="46783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46783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-2380" y="-925"/>
            <a:ext cx="9146380" cy="6858925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2002901">
                <a:moveTo>
                  <a:pt x="0" y="2002901"/>
                </a:moveTo>
                <a:lnTo>
                  <a:pt x="2836585" y="0"/>
                </a:lnTo>
                <a:lnTo>
                  <a:pt x="3352800" y="270"/>
                </a:lnTo>
                <a:lnTo>
                  <a:pt x="3352800" y="2002901"/>
                </a:lnTo>
                <a:lnTo>
                  <a:pt x="0" y="2002901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Triangle 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819399" y="1726737"/>
            <a:ext cx="5650992" cy="1207509"/>
          </a:xfrm>
        </p:spPr>
        <p:txBody>
          <a:bodyPr bIns="9144" anchor="b"/>
          <a:lstStyle>
            <a:lvl1pPr algn="l">
              <a:defRPr kumimoji="0" lang="en-US" sz="3200" b="0" i="0" u="none" strike="noStrike" kern="1200" cap="all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 rot="19140000">
            <a:off x="1216152" y="2468304"/>
            <a:ext cx="6510528" cy="329184"/>
          </a:xfrm>
        </p:spPr>
        <p:txBody>
          <a:bodyPr anchor="t">
            <a:normAutofit/>
          </a:bodyPr>
          <a:lstStyle>
            <a:lvl1pPr marL="0" indent="0">
              <a:buNone/>
              <a:defRPr kumimoji="0" lang="en-US" sz="1400" b="0" i="0" u="none" strike="noStrike" kern="1200" cap="all" spc="40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00016" y="1097280"/>
            <a:ext cx="3200400" cy="371246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19150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00016" y="1097280"/>
            <a:ext cx="3200400" cy="548640"/>
          </a:xfrm>
        </p:spPr>
        <p:txBody>
          <a:bodyPr anchor="b">
            <a:normAutofit/>
          </a:bodyPr>
          <a:lstStyle>
            <a:lvl1pPr marL="0" indent="0">
              <a:buNone/>
              <a:defRPr lang="en-US" sz="1400" b="0" kern="1200" cap="all" spc="400" baseline="0" dirty="0" smtClean="0">
                <a:solidFill>
                  <a:schemeClr val="tx1"/>
                </a:solidFill>
                <a:latin typeface="+mn-lt"/>
                <a:ea typeface="+mj-ea"/>
                <a:cs typeface="Tunga" pitchFamily="2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00016" y="1701848"/>
            <a:ext cx="3200400" cy="310896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ight Triangle 17"/>
          <p:cNvSpPr/>
          <p:nvPr/>
        </p:nvSpPr>
        <p:spPr>
          <a:xfrm rot="5400000">
            <a:off x="433389" y="-433387"/>
            <a:ext cx="6858000" cy="7724778"/>
          </a:xfrm>
          <a:prstGeom prst="rtTriangle">
            <a:avLst/>
          </a:pr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784930" y="1576103"/>
            <a:ext cx="5212080" cy="1089427"/>
          </a:xfrm>
        </p:spPr>
        <p:txBody>
          <a:bodyPr bIns="0" anchor="b"/>
          <a:lstStyle>
            <a:lvl1pPr algn="l">
              <a:defRPr kumimoji="0" lang="en-US" sz="2800" b="0" i="0" u="none" strike="noStrike" kern="1200" cap="all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9552" y="2618912"/>
            <a:ext cx="3807779" cy="332468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297954" y="2253385"/>
            <a:ext cx="5794760" cy="623314"/>
          </a:xfrm>
        </p:spPr>
        <p:txBody>
          <a:bodyPr>
            <a:normAutofit/>
          </a:bodyPr>
          <a:lstStyle>
            <a:lvl1pPr marL="0" indent="0">
              <a:buNone/>
              <a:defRPr lang="en-US" sz="1400" b="1" kern="1200" dirty="0" smtClean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buSzPct val="100000"/>
              <a:buFont typeface="Arial" pitchFamily="34" charset="0"/>
              <a:buNone/>
              <a:tabLst/>
              <a:defRPr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solidFill>
              <a:schemeClr val="tx2"/>
            </a:solidFill>
          </a:ln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10"/>
          <p:cNvSpPr>
            <a:spLocks noGrp="1"/>
          </p:cNvSpPr>
          <p:nvPr>
            <p:ph type="pic" sz="quarter" idx="14"/>
          </p:nvPr>
        </p:nvSpPr>
        <p:spPr>
          <a:xfrm>
            <a:off x="2028825" y="0"/>
            <a:ext cx="7115175" cy="6858000"/>
          </a:xfrm>
          <a:custGeom>
            <a:avLst/>
            <a:gdLst>
              <a:gd name="connsiteX0" fmla="*/ 0 w 7104888"/>
              <a:gd name="connsiteY0" fmla="*/ 0 h 6858000"/>
              <a:gd name="connsiteX1" fmla="*/ 7104888 w 7104888"/>
              <a:gd name="connsiteY1" fmla="*/ 0 h 6858000"/>
              <a:gd name="connsiteX2" fmla="*/ 7104888 w 7104888"/>
              <a:gd name="connsiteY2" fmla="*/ 6858000 h 6858000"/>
              <a:gd name="connsiteX3" fmla="*/ 0 w 7104888"/>
              <a:gd name="connsiteY3" fmla="*/ 6858000 h 6858000"/>
              <a:gd name="connsiteX4" fmla="*/ 0 w 7104888"/>
              <a:gd name="connsiteY4" fmla="*/ 0 h 6858000"/>
              <a:gd name="connsiteX0" fmla="*/ 0 w 7104888"/>
              <a:gd name="connsiteY0" fmla="*/ 0 h 6858000"/>
              <a:gd name="connsiteX1" fmla="*/ 5695188 w 7104888"/>
              <a:gd name="connsiteY1" fmla="*/ 0 h 6858000"/>
              <a:gd name="connsiteX2" fmla="*/ 7104888 w 7104888"/>
              <a:gd name="connsiteY2" fmla="*/ 0 h 6858000"/>
              <a:gd name="connsiteX3" fmla="*/ 7104888 w 7104888"/>
              <a:gd name="connsiteY3" fmla="*/ 6858000 h 6858000"/>
              <a:gd name="connsiteX4" fmla="*/ 0 w 7104888"/>
              <a:gd name="connsiteY4" fmla="*/ 6858000 h 6858000"/>
              <a:gd name="connsiteX5" fmla="*/ 0 w 7104888"/>
              <a:gd name="connsiteY5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0287 w 7115175"/>
              <a:gd name="connsiteY4" fmla="*/ 6858000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10287 w 7115175"/>
              <a:gd name="connsiteY5" fmla="*/ 6858000 h 6858000"/>
              <a:gd name="connsiteX6" fmla="*/ 0 w 7115175"/>
              <a:gd name="connsiteY6" fmla="*/ 5048250 h 6858000"/>
              <a:gd name="connsiteX7" fmla="*/ 10287 w 7115175"/>
              <a:gd name="connsiteY7" fmla="*/ 0 h 6858000"/>
              <a:gd name="connsiteX0" fmla="*/ 10287 w 7115175"/>
              <a:gd name="connsiteY0" fmla="*/ 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  <a:gd name="connsiteX6" fmla="*/ 10287 w 7115175"/>
              <a:gd name="connsiteY6" fmla="*/ 0 h 6858000"/>
              <a:gd name="connsiteX0" fmla="*/ 0 w 7115175"/>
              <a:gd name="connsiteY0" fmla="*/ 5048250 h 6858000"/>
              <a:gd name="connsiteX1" fmla="*/ 5705475 w 7115175"/>
              <a:gd name="connsiteY1" fmla="*/ 0 h 6858000"/>
              <a:gd name="connsiteX2" fmla="*/ 7115175 w 7115175"/>
              <a:gd name="connsiteY2" fmla="*/ 0 h 6858000"/>
              <a:gd name="connsiteX3" fmla="*/ 7115175 w 7115175"/>
              <a:gd name="connsiteY3" fmla="*/ 6858000 h 6858000"/>
              <a:gd name="connsiteX4" fmla="*/ 1533526 w 7115175"/>
              <a:gd name="connsiteY4" fmla="*/ 6848475 h 6858000"/>
              <a:gd name="connsiteX5" fmla="*/ 0 w 7115175"/>
              <a:gd name="connsiteY5" fmla="*/ 504825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7115175" h="6858000">
                <a:moveTo>
                  <a:pt x="0" y="5048250"/>
                </a:moveTo>
                <a:lnTo>
                  <a:pt x="5705475" y="0"/>
                </a:lnTo>
                <a:lnTo>
                  <a:pt x="7115175" y="0"/>
                </a:lnTo>
                <a:lnTo>
                  <a:pt x="7115175" y="6858000"/>
                </a:lnTo>
                <a:lnTo>
                  <a:pt x="1533526" y="6848475"/>
                </a:lnTo>
                <a:lnTo>
                  <a:pt x="0" y="50482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</p:spPr>
        <p:txBody>
          <a:bodyPr rIns="182880" anchor="ctr"/>
          <a:lstStyle>
            <a:lvl1pPr algn="r">
              <a:defRPr/>
            </a:lvl1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9" name="Right Triangle 8"/>
          <p:cNvSpPr/>
          <p:nvPr/>
        </p:nvSpPr>
        <p:spPr>
          <a:xfrm>
            <a:off x="0" y="2647950"/>
            <a:ext cx="3571875" cy="4210050"/>
          </a:xfrm>
          <a:prstGeom prst="rtTriangle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0" y="5048250"/>
            <a:ext cx="3571875" cy="1809750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1809750 h 1809750"/>
              <a:gd name="connsiteX1" fmla="*/ 1895475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  <a:gd name="connsiteX0" fmla="*/ 0 w 3571875"/>
              <a:gd name="connsiteY0" fmla="*/ 1809750 h 1809750"/>
              <a:gd name="connsiteX1" fmla="*/ 2038350 w 3571875"/>
              <a:gd name="connsiteY1" fmla="*/ 0 h 1809750"/>
              <a:gd name="connsiteX2" fmla="*/ 3571875 w 3571875"/>
              <a:gd name="connsiteY2" fmla="*/ 1809750 h 1809750"/>
              <a:gd name="connsiteX3" fmla="*/ 0 w 3571875"/>
              <a:gd name="connsiteY3" fmla="*/ 1809750 h 18097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571875" h="1809750">
                <a:moveTo>
                  <a:pt x="0" y="1809750"/>
                </a:moveTo>
                <a:lnTo>
                  <a:pt x="2038350" y="0"/>
                </a:lnTo>
                <a:lnTo>
                  <a:pt x="3571875" y="1809750"/>
                </a:lnTo>
                <a:lnTo>
                  <a:pt x="0" y="1809750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19140000">
            <a:off x="671197" y="1717501"/>
            <a:ext cx="5486400" cy="867444"/>
          </a:xfrm>
        </p:spPr>
        <p:txBody>
          <a:bodyPr anchor="b"/>
          <a:lstStyle>
            <a:lvl1pPr algn="l">
              <a:defRPr sz="2800" b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rot="19140000">
            <a:off x="1143479" y="2180529"/>
            <a:ext cx="6096545" cy="740664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2382" y="5050633"/>
            <a:ext cx="3574257" cy="1807368"/>
          </a:xfrm>
          <a:custGeom>
            <a:avLst/>
            <a:gdLst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3571875 w 3571875"/>
              <a:gd name="connsiteY2" fmla="*/ 4210050 h 4210050"/>
              <a:gd name="connsiteX3" fmla="*/ 0 w 3571875"/>
              <a:gd name="connsiteY3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883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050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281238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28825 w 3571875"/>
              <a:gd name="connsiteY2" fmla="*/ 2393157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76450 w 3571875"/>
              <a:gd name="connsiteY2" fmla="*/ 2274094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245519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4210050 h 4210050"/>
              <a:gd name="connsiteX1" fmla="*/ 0 w 3571875"/>
              <a:gd name="connsiteY1" fmla="*/ 0 h 4210050"/>
              <a:gd name="connsiteX2" fmla="*/ 2038350 w 3571875"/>
              <a:gd name="connsiteY2" fmla="*/ 2405063 h 4210050"/>
              <a:gd name="connsiteX3" fmla="*/ 3571875 w 3571875"/>
              <a:gd name="connsiteY3" fmla="*/ 4210050 h 4210050"/>
              <a:gd name="connsiteX4" fmla="*/ 0 w 3571875"/>
              <a:gd name="connsiteY4" fmla="*/ 4210050 h 4210050"/>
              <a:gd name="connsiteX0" fmla="*/ 0 w 3571875"/>
              <a:gd name="connsiteY0" fmla="*/ 2433637 h 2433637"/>
              <a:gd name="connsiteX1" fmla="*/ 257175 w 3571875"/>
              <a:gd name="connsiteY1" fmla="*/ 0 h 2433637"/>
              <a:gd name="connsiteX2" fmla="*/ 2038350 w 3571875"/>
              <a:gd name="connsiteY2" fmla="*/ 628650 h 2433637"/>
              <a:gd name="connsiteX3" fmla="*/ 3571875 w 3571875"/>
              <a:gd name="connsiteY3" fmla="*/ 2433637 h 2433637"/>
              <a:gd name="connsiteX4" fmla="*/ 0 w 3571875"/>
              <a:gd name="connsiteY4" fmla="*/ 2433637 h 2433637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24051 w 3574257"/>
              <a:gd name="connsiteY2" fmla="*/ 30718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40682 w 3574257"/>
              <a:gd name="connsiteY2" fmla="*/ 450057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9749 h 1809749"/>
              <a:gd name="connsiteX1" fmla="*/ 0 w 3574257"/>
              <a:gd name="connsiteY1" fmla="*/ 2381 h 1809749"/>
              <a:gd name="connsiteX2" fmla="*/ 2038351 w 3574257"/>
              <a:gd name="connsiteY2" fmla="*/ 0 h 1809749"/>
              <a:gd name="connsiteX3" fmla="*/ 3574257 w 3574257"/>
              <a:gd name="connsiteY3" fmla="*/ 1809749 h 1809749"/>
              <a:gd name="connsiteX4" fmla="*/ 2382 w 3574257"/>
              <a:gd name="connsiteY4" fmla="*/ 1809749 h 1809749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657351 w 3574257"/>
              <a:gd name="connsiteY2" fmla="*/ 2309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0732 w 3574257"/>
              <a:gd name="connsiteY2" fmla="*/ 238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774032 w 3574257"/>
              <a:gd name="connsiteY2" fmla="*/ 161925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969294 w 3574257"/>
              <a:gd name="connsiteY2" fmla="*/ 21432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1819275 w 3574257"/>
              <a:gd name="connsiteY2" fmla="*/ 200026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  <a:gd name="connsiteX0" fmla="*/ 2382 w 3574257"/>
              <a:gd name="connsiteY0" fmla="*/ 1807368 h 1807368"/>
              <a:gd name="connsiteX1" fmla="*/ 0 w 3574257"/>
              <a:gd name="connsiteY1" fmla="*/ 0 h 1807368"/>
              <a:gd name="connsiteX2" fmla="*/ 2045494 w 3574257"/>
              <a:gd name="connsiteY2" fmla="*/ 1 h 1807368"/>
              <a:gd name="connsiteX3" fmla="*/ 3574257 w 3574257"/>
              <a:gd name="connsiteY3" fmla="*/ 1807368 h 1807368"/>
              <a:gd name="connsiteX4" fmla="*/ 2382 w 3574257"/>
              <a:gd name="connsiteY4" fmla="*/ 1807368 h 18073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574257" h="1807368">
                <a:moveTo>
                  <a:pt x="2382" y="1807368"/>
                </a:moveTo>
                <a:lnTo>
                  <a:pt x="0" y="0"/>
                </a:lnTo>
                <a:lnTo>
                  <a:pt x="2045494" y="1"/>
                </a:lnTo>
                <a:lnTo>
                  <a:pt x="3574257" y="1807368"/>
                </a:lnTo>
                <a:lnTo>
                  <a:pt x="2382" y="1807368"/>
                </a:lnTo>
                <a:close/>
              </a:path>
            </a:pathLst>
          </a:cu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2380" y="5051292"/>
            <a:ext cx="9146380" cy="1806709"/>
          </a:xfrm>
          <a:custGeom>
            <a:avLst/>
            <a:gdLst>
              <a:gd name="connsiteX0" fmla="*/ 0 w 3350419"/>
              <a:gd name="connsiteY0" fmla="*/ 2081213 h 2083594"/>
              <a:gd name="connsiteX1" fmla="*/ 3031331 w 3350419"/>
              <a:gd name="connsiteY1" fmla="*/ 0 h 2083594"/>
              <a:gd name="connsiteX2" fmla="*/ 3350419 w 3350419"/>
              <a:gd name="connsiteY2" fmla="*/ 80963 h 2083594"/>
              <a:gd name="connsiteX3" fmla="*/ 3350419 w 3350419"/>
              <a:gd name="connsiteY3" fmla="*/ 2083594 h 2083594"/>
              <a:gd name="connsiteX4" fmla="*/ 0 w 3350419"/>
              <a:gd name="connsiteY4" fmla="*/ 2081213 h 2083594"/>
              <a:gd name="connsiteX0" fmla="*/ 0 w 3112294"/>
              <a:gd name="connsiteY0" fmla="*/ 2019301 h 2083594"/>
              <a:gd name="connsiteX1" fmla="*/ 2793206 w 3112294"/>
              <a:gd name="connsiteY1" fmla="*/ 0 h 2083594"/>
              <a:gd name="connsiteX2" fmla="*/ 3112294 w 3112294"/>
              <a:gd name="connsiteY2" fmla="*/ 80963 h 2083594"/>
              <a:gd name="connsiteX3" fmla="*/ 3112294 w 3112294"/>
              <a:gd name="connsiteY3" fmla="*/ 2083594 h 2083594"/>
              <a:gd name="connsiteX4" fmla="*/ 0 w 3112294"/>
              <a:gd name="connsiteY4" fmla="*/ 2019301 h 2083594"/>
              <a:gd name="connsiteX0" fmla="*/ 0 w 3345656"/>
              <a:gd name="connsiteY0" fmla="*/ 2097882 h 2097882"/>
              <a:gd name="connsiteX1" fmla="*/ 3026568 w 3345656"/>
              <a:gd name="connsiteY1" fmla="*/ 0 h 2097882"/>
              <a:gd name="connsiteX2" fmla="*/ 3345656 w 3345656"/>
              <a:gd name="connsiteY2" fmla="*/ 80963 h 2097882"/>
              <a:gd name="connsiteX3" fmla="*/ 3345656 w 3345656"/>
              <a:gd name="connsiteY3" fmla="*/ 2083594 h 2097882"/>
              <a:gd name="connsiteX4" fmla="*/ 0 w 3345656"/>
              <a:gd name="connsiteY4" fmla="*/ 2097882 h 2097882"/>
              <a:gd name="connsiteX0" fmla="*/ 0 w 2800350"/>
              <a:gd name="connsiteY0" fmla="*/ 1935957 h 2083594"/>
              <a:gd name="connsiteX1" fmla="*/ 2481262 w 2800350"/>
              <a:gd name="connsiteY1" fmla="*/ 0 h 2083594"/>
              <a:gd name="connsiteX2" fmla="*/ 2800350 w 2800350"/>
              <a:gd name="connsiteY2" fmla="*/ 80963 h 2083594"/>
              <a:gd name="connsiteX3" fmla="*/ 2800350 w 2800350"/>
              <a:gd name="connsiteY3" fmla="*/ 2083594 h 2083594"/>
              <a:gd name="connsiteX4" fmla="*/ 0 w 2800350"/>
              <a:gd name="connsiteY4" fmla="*/ 1935957 h 2083594"/>
              <a:gd name="connsiteX0" fmla="*/ 0 w 3352800"/>
              <a:gd name="connsiteY0" fmla="*/ 2083594 h 2083594"/>
              <a:gd name="connsiteX1" fmla="*/ 3033712 w 3352800"/>
              <a:gd name="connsiteY1" fmla="*/ 0 h 2083594"/>
              <a:gd name="connsiteX2" fmla="*/ 3352800 w 3352800"/>
              <a:gd name="connsiteY2" fmla="*/ 80963 h 2083594"/>
              <a:gd name="connsiteX3" fmla="*/ 3352800 w 3352800"/>
              <a:gd name="connsiteY3" fmla="*/ 2083594 h 2083594"/>
              <a:gd name="connsiteX4" fmla="*/ 0 w 3352800"/>
              <a:gd name="connsiteY4" fmla="*/ 2083594 h 2083594"/>
              <a:gd name="connsiteX0" fmla="*/ 0 w 3352800"/>
              <a:gd name="connsiteY0" fmla="*/ 2002631 h 2002631"/>
              <a:gd name="connsiteX1" fmla="*/ 3033712 w 3352800"/>
              <a:gd name="connsiteY1" fmla="*/ 15716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988469 w 3352800"/>
              <a:gd name="connsiteY1" fmla="*/ 59530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3966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45314 w 3352800"/>
              <a:gd name="connsiteY1" fmla="*/ 1224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34839 w 3352800"/>
              <a:gd name="connsiteY1" fmla="*/ 425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631 h 2002631"/>
              <a:gd name="connsiteX1" fmla="*/ 2875865 w 3352800"/>
              <a:gd name="connsiteY1" fmla="*/ 81782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2002901 h 2002901"/>
              <a:gd name="connsiteX1" fmla="*/ 2836585 w 3352800"/>
              <a:gd name="connsiteY1" fmla="*/ 0 h 2002901"/>
              <a:gd name="connsiteX2" fmla="*/ 3352800 w 3352800"/>
              <a:gd name="connsiteY2" fmla="*/ 270 h 2002901"/>
              <a:gd name="connsiteX3" fmla="*/ 3352800 w 3352800"/>
              <a:gd name="connsiteY3" fmla="*/ 2002901 h 2002901"/>
              <a:gd name="connsiteX4" fmla="*/ 0 w 3352800"/>
              <a:gd name="connsiteY4" fmla="*/ 2002901 h 2002901"/>
              <a:gd name="connsiteX0" fmla="*/ 0 w 3352800"/>
              <a:gd name="connsiteY0" fmla="*/ 2002631 h 2002631"/>
              <a:gd name="connsiteX1" fmla="*/ 754045 w 3352800"/>
              <a:gd name="connsiteY1" fmla="*/ 1468326 h 2002631"/>
              <a:gd name="connsiteX2" fmla="*/ 3352800 w 3352800"/>
              <a:gd name="connsiteY2" fmla="*/ 0 h 2002631"/>
              <a:gd name="connsiteX3" fmla="*/ 3352800 w 3352800"/>
              <a:gd name="connsiteY3" fmla="*/ 2002631 h 2002631"/>
              <a:gd name="connsiteX4" fmla="*/ 0 w 3352800"/>
              <a:gd name="connsiteY4" fmla="*/ 2002631 h 2002631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34305 h 534305"/>
              <a:gd name="connsiteX1" fmla="*/ 754045 w 3352800"/>
              <a:gd name="connsiteY1" fmla="*/ 0 h 534305"/>
              <a:gd name="connsiteX2" fmla="*/ 3352800 w 3352800"/>
              <a:gd name="connsiteY2" fmla="*/ 7687 h 534305"/>
              <a:gd name="connsiteX3" fmla="*/ 3352800 w 3352800"/>
              <a:gd name="connsiteY3" fmla="*/ 534305 h 534305"/>
              <a:gd name="connsiteX4" fmla="*/ 0 w 3352800"/>
              <a:gd name="connsiteY4" fmla="*/ 534305 h 534305"/>
              <a:gd name="connsiteX0" fmla="*/ 0 w 3352800"/>
              <a:gd name="connsiteY0" fmla="*/ 526618 h 526618"/>
              <a:gd name="connsiteX1" fmla="*/ 980611 w 3352800"/>
              <a:gd name="connsiteY1" fmla="*/ 9368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6888 h 526888"/>
              <a:gd name="connsiteX1" fmla="*/ 744735 w 3352800"/>
              <a:gd name="connsiteY1" fmla="*/ 0 h 526888"/>
              <a:gd name="connsiteX2" fmla="*/ 3352800 w 3352800"/>
              <a:gd name="connsiteY2" fmla="*/ 270 h 526888"/>
              <a:gd name="connsiteX3" fmla="*/ 3352800 w 3352800"/>
              <a:gd name="connsiteY3" fmla="*/ 526888 h 526888"/>
              <a:gd name="connsiteX4" fmla="*/ 0 w 3352800"/>
              <a:gd name="connsiteY4" fmla="*/ 526888 h 526888"/>
              <a:gd name="connsiteX0" fmla="*/ 0 w 3352800"/>
              <a:gd name="connsiteY0" fmla="*/ 526618 h 526618"/>
              <a:gd name="connsiteX1" fmla="*/ 811948 w 3352800"/>
              <a:gd name="connsiteY1" fmla="*/ 60921 h 526618"/>
              <a:gd name="connsiteX2" fmla="*/ 3352800 w 3352800"/>
              <a:gd name="connsiteY2" fmla="*/ 0 h 526618"/>
              <a:gd name="connsiteX3" fmla="*/ 3352800 w 3352800"/>
              <a:gd name="connsiteY3" fmla="*/ 526618 h 526618"/>
              <a:gd name="connsiteX4" fmla="*/ 0 w 3352800"/>
              <a:gd name="connsiteY4" fmla="*/ 526618 h 526618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966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241069 w 3352800"/>
              <a:gd name="connsiteY2" fmla="*/ 94144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584 h 527584"/>
              <a:gd name="connsiteX1" fmla="*/ 751718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  <a:gd name="connsiteX0" fmla="*/ 0 w 3352800"/>
              <a:gd name="connsiteY0" fmla="*/ 527313 h 527313"/>
              <a:gd name="connsiteX1" fmla="*/ 900984 w 3352800"/>
              <a:gd name="connsiteY1" fmla="*/ 97774 h 527313"/>
              <a:gd name="connsiteX2" fmla="*/ 3352800 w 3352800"/>
              <a:gd name="connsiteY2" fmla="*/ 0 h 527313"/>
              <a:gd name="connsiteX3" fmla="*/ 3352800 w 3352800"/>
              <a:gd name="connsiteY3" fmla="*/ 527313 h 527313"/>
              <a:gd name="connsiteX4" fmla="*/ 0 w 3352800"/>
              <a:gd name="connsiteY4" fmla="*/ 527313 h 527313"/>
              <a:gd name="connsiteX0" fmla="*/ 0 w 3352800"/>
              <a:gd name="connsiteY0" fmla="*/ 527584 h 527584"/>
              <a:gd name="connsiteX1" fmla="*/ 748227 w 3352800"/>
              <a:gd name="connsiteY1" fmla="*/ 0 h 527584"/>
              <a:gd name="connsiteX2" fmla="*/ 3352800 w 3352800"/>
              <a:gd name="connsiteY2" fmla="*/ 271 h 527584"/>
              <a:gd name="connsiteX3" fmla="*/ 3352800 w 3352800"/>
              <a:gd name="connsiteY3" fmla="*/ 527584 h 527584"/>
              <a:gd name="connsiteX4" fmla="*/ 0 w 3352800"/>
              <a:gd name="connsiteY4" fmla="*/ 527584 h 5275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352800" h="527584">
                <a:moveTo>
                  <a:pt x="0" y="527584"/>
                </a:moveTo>
                <a:lnTo>
                  <a:pt x="748227" y="0"/>
                </a:lnTo>
                <a:lnTo>
                  <a:pt x="3352800" y="271"/>
                </a:lnTo>
                <a:lnTo>
                  <a:pt x="3352800" y="527584"/>
                </a:lnTo>
                <a:lnTo>
                  <a:pt x="0" y="527584"/>
                </a:lnTo>
                <a:close/>
              </a:path>
            </a:pathLst>
          </a:custGeom>
          <a:solidFill>
            <a:schemeClr val="accent3">
              <a:alpha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365760"/>
            <a:ext cx="7520940" cy="54864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100628"/>
            <a:ext cx="7520940" cy="357984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9140000">
            <a:off x="201168" y="5870448"/>
            <a:ext cx="2176272" cy="2011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1203549F-F59C-4687-8973-58212775EE86}" type="datetimeFigureOut">
              <a:rPr lang="en-US" smtClean="0"/>
              <a:t>7/30/2021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517514" y="6285122"/>
            <a:ext cx="47244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spc="200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01038" y="6170822"/>
            <a:ext cx="502920" cy="502920"/>
          </a:xfrm>
          <a:prstGeom prst="ellipse">
            <a:avLst/>
          </a:prstGeom>
          <a:ln w="19050">
            <a:solidFill>
              <a:srgbClr val="FFFFFF"/>
            </a:solidFill>
          </a:ln>
        </p:spPr>
        <p:txBody>
          <a:bodyPr vert="horz" lIns="9144" tIns="9144" rIns="9144" bIns="9144" rtlCol="0" anchor="ctr">
            <a:normAutofit/>
          </a:bodyPr>
          <a:lstStyle>
            <a:lvl1pPr algn="ctr">
              <a:defRPr sz="1650">
                <a:solidFill>
                  <a:srgbClr val="FFFFFF"/>
                </a:solidFill>
              </a:defRPr>
            </a:lvl1pPr>
          </a:lstStyle>
          <a:p>
            <a:fld id="{500777EE-48AF-4508-AB5C-4C3E342B4AD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28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ts val="800"/>
        </a:spcBef>
        <a:buFont typeface="Arial" pitchFamily="34" charset="0"/>
        <a:buNone/>
        <a:defRPr sz="16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1737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023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630936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859536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097280" indent="-173736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3533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581912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792224" indent="-164592" algn="l" defTabSz="914400" rtl="0" eaLnBrk="1" latinLnBrk="0" hangingPunct="1">
        <a:spcBef>
          <a:spcPts val="300"/>
        </a:spcBef>
        <a:buClr>
          <a:schemeClr val="accent2"/>
        </a:buClr>
        <a:buFont typeface="Wingdings" pitchFamily="2" charset="2"/>
        <a:buChar char="§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5400" dirty="0" err="1" smtClean="0"/>
              <a:t>Besaran</a:t>
            </a:r>
            <a:r>
              <a:rPr lang="en-US" sz="5400" dirty="0" smtClean="0"/>
              <a:t> </a:t>
            </a:r>
            <a:r>
              <a:rPr lang="en-US" sz="5400" dirty="0" err="1" smtClean="0"/>
              <a:t>dan</a:t>
            </a:r>
            <a:r>
              <a:rPr lang="en-US" sz="5400" dirty="0" smtClean="0"/>
              <a:t> </a:t>
            </a:r>
            <a:r>
              <a:rPr lang="en-US" sz="5400" dirty="0" err="1" smtClean="0"/>
              <a:t>satuan</a:t>
            </a:r>
            <a:endParaRPr lang="en-US" sz="54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Khairizar</a:t>
            </a:r>
            <a:r>
              <a:rPr lang="en-US" dirty="0" smtClean="0"/>
              <a:t> </a:t>
            </a:r>
            <a:r>
              <a:rPr lang="en-US" dirty="0" err="1" smtClean="0"/>
              <a:t>sapwan</a:t>
            </a:r>
            <a:r>
              <a:rPr lang="en-US" dirty="0" smtClean="0"/>
              <a:t> </a:t>
            </a:r>
            <a:r>
              <a:rPr lang="en-US" dirty="0" err="1" smtClean="0"/>
              <a:t>s.sI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1169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04800"/>
            <a:ext cx="7520940" cy="4375677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BESARAN</a:t>
            </a:r>
          </a:p>
          <a:p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segala</a:t>
            </a:r>
            <a:r>
              <a:rPr lang="en-US" sz="2400" dirty="0"/>
              <a:t> </a:t>
            </a:r>
            <a:r>
              <a:rPr lang="en-US" sz="2400" dirty="0" err="1"/>
              <a:t>sesuatu</a:t>
            </a:r>
            <a:r>
              <a:rPr lang="en-US" sz="2400" dirty="0"/>
              <a:t> yang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, </a:t>
            </a:r>
            <a:r>
              <a:rPr lang="en-US" sz="2400" dirty="0" err="1"/>
              <a:t>dihitung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dinyatakan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angka</a:t>
            </a:r>
            <a:r>
              <a:rPr lang="en-US" sz="2400" dirty="0"/>
              <a:t>.</a:t>
            </a:r>
          </a:p>
          <a:p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terbagi</a:t>
            </a:r>
            <a:r>
              <a:rPr lang="en-US" sz="2400" dirty="0"/>
              <a:t> </a:t>
            </a:r>
            <a:r>
              <a:rPr lang="en-US" sz="2400" dirty="0" err="1"/>
              <a:t>menjadi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kelompok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. </a:t>
            </a:r>
            <a:r>
              <a:rPr lang="en-US" sz="2400" i="1" dirty="0" err="1"/>
              <a:t>Besaran</a:t>
            </a:r>
            <a:r>
              <a:rPr lang="en-US" sz="2400" i="1" dirty="0"/>
              <a:t> </a:t>
            </a:r>
            <a:r>
              <a:rPr lang="en-US" sz="2400" i="1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merupakan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yang lain. </a:t>
            </a:r>
            <a:r>
              <a:rPr lang="en-US" sz="2400" dirty="0" err="1"/>
              <a:t>Terdapat</a:t>
            </a:r>
            <a:r>
              <a:rPr lang="en-US" sz="2400" dirty="0"/>
              <a:t> </a:t>
            </a:r>
            <a:r>
              <a:rPr lang="en-US" sz="2400" dirty="0" err="1"/>
              <a:t>tujuh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, </a:t>
            </a:r>
            <a:r>
              <a:rPr lang="en-US" sz="2400" dirty="0" err="1"/>
              <a:t>massa</a:t>
            </a:r>
            <a:r>
              <a:rPr lang="en-US" sz="2400" dirty="0"/>
              <a:t>, </a:t>
            </a:r>
            <a:r>
              <a:rPr lang="en-US" sz="2400" dirty="0" err="1"/>
              <a:t>waktu</a:t>
            </a:r>
            <a:r>
              <a:rPr lang="en-US" sz="2400" dirty="0"/>
              <a:t>, temperature, </a:t>
            </a:r>
            <a:r>
              <a:rPr lang="en-US" sz="2400" dirty="0" err="1"/>
              <a:t>kuat</a:t>
            </a:r>
            <a:r>
              <a:rPr lang="en-US" sz="2400" dirty="0"/>
              <a:t> </a:t>
            </a:r>
            <a:r>
              <a:rPr lang="en-US" sz="2400" dirty="0" err="1"/>
              <a:t>arus</a:t>
            </a:r>
            <a:r>
              <a:rPr lang="en-US" sz="2400" dirty="0"/>
              <a:t> </a:t>
            </a:r>
            <a:r>
              <a:rPr lang="en-US" sz="2400" dirty="0" err="1"/>
              <a:t>listrik</a:t>
            </a:r>
            <a:r>
              <a:rPr lang="en-US" sz="2400" dirty="0"/>
              <a:t>, </a:t>
            </a:r>
            <a:r>
              <a:rPr lang="en-US" sz="2400" dirty="0" err="1"/>
              <a:t>intensitas</a:t>
            </a:r>
            <a:r>
              <a:rPr lang="en-US" sz="2400" dirty="0"/>
              <a:t> </a:t>
            </a:r>
            <a:r>
              <a:rPr lang="en-US" sz="2400" dirty="0" err="1"/>
              <a:t>cahaya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jumlah</a:t>
            </a:r>
            <a:r>
              <a:rPr lang="en-US" sz="2400" dirty="0"/>
              <a:t> </a:t>
            </a:r>
            <a:r>
              <a:rPr lang="en-US" sz="2400" dirty="0" err="1"/>
              <a:t>zat</a:t>
            </a:r>
            <a:r>
              <a:rPr lang="en-US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7499144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304800"/>
            <a:ext cx="7520940" cy="4800600"/>
          </a:xfrm>
        </p:spPr>
        <p:txBody>
          <a:bodyPr/>
          <a:lstStyle/>
          <a:p>
            <a:r>
              <a:rPr lang="en-US" sz="2400" i="1" dirty="0" err="1"/>
              <a:t>Besaran</a:t>
            </a:r>
            <a:r>
              <a:rPr lang="en-US" sz="2400" i="1" dirty="0"/>
              <a:t> </a:t>
            </a:r>
            <a:r>
              <a:rPr lang="en-US" sz="2400" i="1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yang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satu</a:t>
            </a:r>
            <a:r>
              <a:rPr lang="en-US" sz="2400" dirty="0"/>
              <a:t> </a:t>
            </a:r>
            <a:r>
              <a:rPr lang="en-US" sz="2400" dirty="0" err="1"/>
              <a:t>atau</a:t>
            </a:r>
            <a:r>
              <a:rPr lang="en-US" sz="2400" dirty="0"/>
              <a:t> </a:t>
            </a:r>
            <a:r>
              <a:rPr lang="en-US" sz="2400" dirty="0" err="1"/>
              <a:t>beberapa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, </a:t>
            </a:r>
            <a:r>
              <a:rPr lang="en-US" sz="2400" dirty="0" err="1"/>
              <a:t>seperti</a:t>
            </a:r>
            <a:r>
              <a:rPr lang="en-US" sz="2400" dirty="0"/>
              <a:t> </a:t>
            </a:r>
            <a:r>
              <a:rPr lang="en-US" sz="2400" dirty="0" err="1"/>
              <a:t>luas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volume yang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;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jenis</a:t>
            </a:r>
            <a:r>
              <a:rPr lang="en-US" sz="2400" dirty="0"/>
              <a:t> </a:t>
            </a:r>
            <a:r>
              <a:rPr lang="en-US" sz="2400" dirty="0" err="1"/>
              <a:t>diturunkan</a:t>
            </a:r>
            <a:r>
              <a:rPr lang="en-US" sz="2400" dirty="0"/>
              <a:t> </a:t>
            </a:r>
            <a:r>
              <a:rPr lang="en-US" sz="2400" dirty="0" err="1"/>
              <a:t>dari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massa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. </a:t>
            </a:r>
            <a:endParaRPr lang="en-US" sz="2400" dirty="0" smtClean="0"/>
          </a:p>
          <a:p>
            <a:endParaRPr lang="en-US" sz="2400" dirty="0"/>
          </a:p>
          <a:p>
            <a:endParaRPr lang="en-US" dirty="0"/>
          </a:p>
        </p:txBody>
      </p:sp>
      <p:pic>
        <p:nvPicPr>
          <p:cNvPr id="4" name="Picture 3" descr="Pengukuran Fisika Kelas 10 - Konsep, Pengertian, dan Contoh Soal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549524"/>
            <a:ext cx="8077200" cy="415607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194340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228600"/>
            <a:ext cx="7520940" cy="5486400"/>
          </a:xfrm>
        </p:spPr>
        <p:txBody>
          <a:bodyPr>
            <a:noAutofit/>
          </a:bodyPr>
          <a:lstStyle/>
          <a:p>
            <a:pPr lvl="0"/>
            <a:r>
              <a:rPr lang="en-US" sz="3600" dirty="0"/>
              <a:t>SATUAN</a:t>
            </a:r>
          </a:p>
          <a:p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pokok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besaran</a:t>
            </a:r>
            <a:r>
              <a:rPr lang="en-US" sz="2400" dirty="0"/>
              <a:t> </a:t>
            </a:r>
            <a:r>
              <a:rPr lang="en-US" sz="2400" dirty="0" err="1"/>
              <a:t>turunan</a:t>
            </a:r>
            <a:r>
              <a:rPr lang="en-US" sz="2400" dirty="0"/>
              <a:t> </a:t>
            </a:r>
            <a:r>
              <a:rPr lang="en-US" sz="2400" dirty="0" err="1"/>
              <a:t>dapat</a:t>
            </a:r>
            <a:r>
              <a:rPr lang="en-US" sz="2400" dirty="0"/>
              <a:t> </a:t>
            </a:r>
            <a:r>
              <a:rPr lang="en-US" sz="2400" dirty="0" err="1"/>
              <a:t>diukur</a:t>
            </a:r>
            <a:r>
              <a:rPr lang="en-US" sz="2400" dirty="0"/>
              <a:t> </a:t>
            </a:r>
            <a:r>
              <a:rPr lang="en-US" sz="2400" dirty="0" err="1"/>
              <a:t>dengan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maupun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.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yang </a:t>
            </a:r>
            <a:r>
              <a:rPr lang="en-US" sz="2400" dirty="0" err="1"/>
              <a:t>telah</a:t>
            </a:r>
            <a:r>
              <a:rPr lang="en-US" sz="2400" dirty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meter, kilogram,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/>
              <a:t>sekon</a:t>
            </a:r>
            <a:r>
              <a:rPr lang="en-US" sz="2400" dirty="0"/>
              <a:t>.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baku</a:t>
            </a:r>
            <a:r>
              <a:rPr lang="en-US" sz="2400" dirty="0"/>
              <a:t> </a:t>
            </a:r>
            <a:r>
              <a:rPr lang="en-US" sz="2400" dirty="0" err="1"/>
              <a:t>adalah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yang </a:t>
            </a:r>
            <a:r>
              <a:rPr lang="en-US" sz="2400" dirty="0" err="1"/>
              <a:t>tidak</a:t>
            </a:r>
            <a:r>
              <a:rPr lang="en-US" sz="2400" dirty="0"/>
              <a:t> </a:t>
            </a:r>
            <a:r>
              <a:rPr lang="en-US" sz="2400" dirty="0" err="1"/>
              <a:t>diakui</a:t>
            </a:r>
            <a:r>
              <a:rPr lang="en-US" sz="2400" dirty="0"/>
              <a:t> </a:t>
            </a:r>
            <a:r>
              <a:rPr lang="en-US" sz="2400" dirty="0" err="1"/>
              <a:t>secara</a:t>
            </a:r>
            <a:r>
              <a:rPr lang="en-US" sz="2400" dirty="0"/>
              <a:t> </a:t>
            </a:r>
            <a:r>
              <a:rPr lang="en-US" sz="2400" dirty="0" err="1"/>
              <a:t>internasional</a:t>
            </a:r>
            <a:r>
              <a:rPr lang="en-US" sz="2400" dirty="0"/>
              <a:t>, </a:t>
            </a:r>
            <a:r>
              <a:rPr lang="en-US" sz="2400" dirty="0" err="1"/>
              <a:t>misalnya</a:t>
            </a:r>
            <a:r>
              <a:rPr lang="en-US" sz="2400" dirty="0"/>
              <a:t> di </a:t>
            </a:r>
            <a:r>
              <a:rPr lang="en-US" sz="2400" dirty="0" err="1"/>
              <a:t>daerah</a:t>
            </a:r>
            <a:r>
              <a:rPr lang="en-US" sz="2400" dirty="0"/>
              <a:t> – </a:t>
            </a:r>
            <a:r>
              <a:rPr lang="en-US" sz="2400" dirty="0" err="1"/>
              <a:t>daerah</a:t>
            </a:r>
            <a:r>
              <a:rPr lang="en-US" sz="2400" dirty="0"/>
              <a:t> di Indonesia </a:t>
            </a:r>
            <a:r>
              <a:rPr lang="en-US" sz="2400" dirty="0" err="1"/>
              <a:t>untuk</a:t>
            </a:r>
            <a:r>
              <a:rPr lang="en-US" sz="2400" dirty="0"/>
              <a:t>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panjang</a:t>
            </a:r>
            <a:r>
              <a:rPr lang="en-US" sz="2400" dirty="0"/>
              <a:t> </a:t>
            </a:r>
            <a:r>
              <a:rPr lang="en-US" sz="2400" dirty="0" err="1"/>
              <a:t>dipakai</a:t>
            </a:r>
            <a:r>
              <a:rPr lang="en-US" sz="2400" dirty="0"/>
              <a:t> </a:t>
            </a:r>
            <a:r>
              <a:rPr lang="en-US" sz="2400" dirty="0" err="1"/>
              <a:t>depa</a:t>
            </a:r>
            <a:r>
              <a:rPr lang="en-US" sz="2400" dirty="0"/>
              <a:t>, </a:t>
            </a:r>
            <a:r>
              <a:rPr lang="en-US" sz="2400" dirty="0" err="1"/>
              <a:t>jengkal</a:t>
            </a:r>
            <a:r>
              <a:rPr lang="en-US" sz="2400" dirty="0"/>
              <a:t>, </a:t>
            </a:r>
            <a:r>
              <a:rPr lang="en-US" sz="2400" dirty="0" err="1"/>
              <a:t>dan</a:t>
            </a:r>
            <a:r>
              <a:rPr lang="en-US" sz="2400" dirty="0"/>
              <a:t> hasta.</a:t>
            </a:r>
          </a:p>
          <a:p>
            <a:r>
              <a:rPr lang="en-US" sz="2400" dirty="0" err="1"/>
              <a:t>Pada</a:t>
            </a:r>
            <a:r>
              <a:rPr lang="en-US" sz="2400" dirty="0"/>
              <a:t> 1795, </a:t>
            </a:r>
            <a:r>
              <a:rPr lang="en-US" sz="2400" dirty="0" err="1"/>
              <a:t>para</a:t>
            </a:r>
            <a:r>
              <a:rPr lang="en-US" sz="2400" dirty="0"/>
              <a:t> </a:t>
            </a:r>
            <a:r>
              <a:rPr lang="en-US" sz="2400" dirty="0" err="1"/>
              <a:t>ilmuwan</a:t>
            </a:r>
            <a:r>
              <a:rPr lang="en-US" sz="2400" dirty="0"/>
              <a:t> </a:t>
            </a:r>
            <a:r>
              <a:rPr lang="en-US" sz="2400" dirty="0" err="1"/>
              <a:t>Prancis</a:t>
            </a:r>
            <a:r>
              <a:rPr lang="en-US" sz="2400" dirty="0"/>
              <a:t> </a:t>
            </a:r>
            <a:r>
              <a:rPr lang="en-US" sz="2400" dirty="0" err="1"/>
              <a:t>menciptakan</a:t>
            </a:r>
            <a:r>
              <a:rPr lang="en-US" sz="2400" dirty="0"/>
              <a:t> system </a:t>
            </a:r>
            <a:r>
              <a:rPr lang="en-US" sz="2400" dirty="0" err="1"/>
              <a:t>satuan</a:t>
            </a:r>
            <a:r>
              <a:rPr lang="en-US" sz="2400" dirty="0"/>
              <a:t> </a:t>
            </a:r>
            <a:r>
              <a:rPr lang="en-US" sz="2400" dirty="0" err="1"/>
              <a:t>metrik</a:t>
            </a:r>
            <a:r>
              <a:rPr lang="en-US" sz="2400" dirty="0"/>
              <a:t> yang </a:t>
            </a:r>
            <a:r>
              <a:rPr lang="en-US" sz="2400" dirty="0" err="1"/>
              <a:t>dibagi</a:t>
            </a:r>
            <a:r>
              <a:rPr lang="en-US" sz="2400" dirty="0"/>
              <a:t> </a:t>
            </a:r>
            <a:r>
              <a:rPr lang="en-US" sz="2400" dirty="0" err="1"/>
              <a:t>dalam</a:t>
            </a:r>
            <a:r>
              <a:rPr lang="en-US" sz="2400" dirty="0"/>
              <a:t> </a:t>
            </a:r>
            <a:r>
              <a:rPr lang="en-US" sz="2400" dirty="0" err="1"/>
              <a:t>dua</a:t>
            </a:r>
            <a:r>
              <a:rPr lang="en-US" sz="2400" dirty="0"/>
              <a:t> </a:t>
            </a:r>
            <a:r>
              <a:rPr lang="en-US" sz="2400" dirty="0" err="1"/>
              <a:t>bagian</a:t>
            </a:r>
            <a:r>
              <a:rPr lang="en-US" sz="2400" dirty="0"/>
              <a:t>, </a:t>
            </a:r>
            <a:r>
              <a:rPr lang="en-US" sz="2400" dirty="0" err="1"/>
              <a:t>yaitu</a:t>
            </a:r>
            <a:r>
              <a:rPr lang="en-US" sz="2400" dirty="0"/>
              <a:t> system </a:t>
            </a:r>
            <a:r>
              <a:rPr lang="en-US" sz="2400" dirty="0" err="1"/>
              <a:t>mks</a:t>
            </a:r>
            <a:r>
              <a:rPr lang="en-US" sz="2400" dirty="0"/>
              <a:t> </a:t>
            </a:r>
            <a:r>
              <a:rPr lang="en-US" sz="2400" i="1" dirty="0"/>
              <a:t>(meter-kilogram-</a:t>
            </a:r>
            <a:r>
              <a:rPr lang="en-US" sz="2400" i="1" dirty="0" err="1"/>
              <a:t>secon</a:t>
            </a:r>
            <a:r>
              <a:rPr lang="en-US" sz="2400" i="1" dirty="0"/>
              <a:t>)</a:t>
            </a:r>
            <a:r>
              <a:rPr lang="en-US" sz="2400" dirty="0"/>
              <a:t> </a:t>
            </a:r>
            <a:r>
              <a:rPr lang="en-US" sz="2400" dirty="0" err="1"/>
              <a:t>dan</a:t>
            </a:r>
            <a:r>
              <a:rPr lang="en-US" sz="2400" dirty="0"/>
              <a:t> system </a:t>
            </a:r>
            <a:r>
              <a:rPr lang="en-US" sz="2400" i="1" dirty="0" err="1"/>
              <a:t>cgs</a:t>
            </a:r>
            <a:r>
              <a:rPr lang="en-US" sz="2400" i="1" dirty="0"/>
              <a:t> (centimeter-gram-</a:t>
            </a:r>
            <a:r>
              <a:rPr lang="en-US" sz="2400" i="1" dirty="0" err="1"/>
              <a:t>secon</a:t>
            </a:r>
            <a:r>
              <a:rPr lang="en-US" sz="2400" i="1" dirty="0"/>
              <a:t>).</a:t>
            </a:r>
            <a:endParaRPr lang="en-US" sz="2400" dirty="0"/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6754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2800" dirty="0"/>
              <a:t>DIMENSI</a:t>
            </a:r>
          </a:p>
          <a:p>
            <a:r>
              <a:rPr lang="en-US" dirty="0"/>
              <a:t>Cara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tersusun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besaran-besaran</a:t>
            </a:r>
            <a:r>
              <a:rPr lang="en-US" dirty="0"/>
              <a:t> </a:t>
            </a:r>
            <a:r>
              <a:rPr lang="en-US" dirty="0" err="1"/>
              <a:t>pokoknya</a:t>
            </a:r>
            <a:r>
              <a:rPr lang="en-US" dirty="0"/>
              <a:t> </a:t>
            </a:r>
            <a:r>
              <a:rPr lang="en-US" dirty="0" err="1"/>
              <a:t>dinamakan</a:t>
            </a:r>
            <a:r>
              <a:rPr lang="en-US" dirty="0"/>
              <a:t> </a:t>
            </a:r>
            <a:r>
              <a:rPr lang="en-US" dirty="0" err="1"/>
              <a:t>dimensi</a:t>
            </a:r>
            <a:r>
              <a:rPr lang="en-US" dirty="0"/>
              <a:t>.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 (SI).</a:t>
            </a:r>
          </a:p>
          <a:p>
            <a:endParaRPr lang="en-US" dirty="0"/>
          </a:p>
        </p:txBody>
      </p:sp>
      <p:pic>
        <p:nvPicPr>
          <p:cNvPr id="4" name="Picture 3" descr="Pengukuran Fisika Kelas 10 - Konsep, Pengertian, dan Contoh Soal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5375"/>
          <a:stretch/>
        </p:blipFill>
        <p:spPr bwMode="auto">
          <a:xfrm>
            <a:off x="914400" y="2362200"/>
            <a:ext cx="7391400" cy="4081463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2581160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457200"/>
            <a:ext cx="7520940" cy="5638800"/>
          </a:xfrm>
        </p:spPr>
        <p:txBody>
          <a:bodyPr/>
          <a:lstStyle/>
          <a:p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memiliki</a:t>
            </a:r>
            <a:r>
              <a:rPr lang="en-US" dirty="0"/>
              <a:t> </a:t>
            </a:r>
            <a:r>
              <a:rPr lang="en-US" dirty="0" err="1"/>
              <a:t>dua</a:t>
            </a:r>
            <a:r>
              <a:rPr lang="en-US" dirty="0"/>
              <a:t> </a:t>
            </a:r>
            <a:r>
              <a:rPr lang="en-US" dirty="0" err="1"/>
              <a:t>kegunaan</a:t>
            </a:r>
            <a:r>
              <a:rPr lang="en-US" dirty="0"/>
              <a:t>, </a:t>
            </a:r>
            <a:r>
              <a:rPr lang="en-US" dirty="0" err="1"/>
              <a:t>yaitu</a:t>
            </a:r>
            <a:r>
              <a:rPr lang="en-US" dirty="0"/>
              <a:t> :</a:t>
            </a:r>
          </a:p>
          <a:p>
            <a:pPr lvl="0"/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mengungkapkan</a:t>
            </a:r>
            <a:r>
              <a:rPr lang="en-US" dirty="0"/>
              <a:t> </a:t>
            </a:r>
            <a:r>
              <a:rPr lang="en-US" dirty="0" err="1"/>
              <a:t>kesetaraan</a:t>
            </a:r>
            <a:r>
              <a:rPr lang="en-US" dirty="0"/>
              <a:t> </a:t>
            </a:r>
            <a:r>
              <a:rPr lang="en-US" dirty="0" err="1"/>
              <a:t>beberapa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sepintas</a:t>
            </a:r>
            <a:r>
              <a:rPr lang="en-US" dirty="0"/>
              <a:t> </a:t>
            </a:r>
            <a:r>
              <a:rPr lang="en-US" dirty="0" err="1"/>
              <a:t>tampak</a:t>
            </a:r>
            <a:r>
              <a:rPr lang="en-US" dirty="0"/>
              <a:t> </a:t>
            </a:r>
            <a:r>
              <a:rPr lang="en-US" dirty="0" err="1"/>
              <a:t>berbeda</a:t>
            </a:r>
            <a:r>
              <a:rPr lang="en-US" dirty="0"/>
              <a:t>, </a:t>
            </a:r>
            <a:r>
              <a:rPr lang="en-US" dirty="0" err="1"/>
              <a:t>misalnya</a:t>
            </a:r>
            <a:r>
              <a:rPr lang="en-US" dirty="0"/>
              <a:t>: energy </a:t>
            </a:r>
            <a:r>
              <a:rPr lang="en-US" dirty="0" err="1"/>
              <a:t>kinetik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usaha</a:t>
            </a:r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pPr lvl="0"/>
            <a:endParaRPr lang="en-US" dirty="0" smtClean="0"/>
          </a:p>
          <a:p>
            <a:pPr lvl="0"/>
            <a:endParaRPr lang="en-US" dirty="0" smtClean="0"/>
          </a:p>
          <a:p>
            <a:pPr lvl="0"/>
            <a:endParaRPr lang="en-US" dirty="0"/>
          </a:p>
          <a:p>
            <a:r>
              <a:rPr lang="en-US" dirty="0"/>
              <a:t> </a:t>
            </a:r>
          </a:p>
          <a:p>
            <a:r>
              <a:rPr lang="en-US" dirty="0"/>
              <a:t> </a:t>
            </a:r>
          </a:p>
          <a:p>
            <a:endParaRPr lang="en-US" dirty="0"/>
          </a:p>
        </p:txBody>
      </p:sp>
      <p:pic>
        <p:nvPicPr>
          <p:cNvPr id="4" name="Picture 3"/>
          <p:cNvPicPr/>
          <p:nvPr/>
        </p:nvPicPr>
        <p:blipFill rotWithShape="1">
          <a:blip r:embed="rId2"/>
          <a:srcRect l="19391" t="39624" r="44712" b="13056"/>
          <a:stretch/>
        </p:blipFill>
        <p:spPr bwMode="auto">
          <a:xfrm>
            <a:off x="685800" y="1524000"/>
            <a:ext cx="7696200" cy="46482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707609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76200"/>
            <a:ext cx="7520940" cy="5943600"/>
          </a:xfrm>
        </p:spPr>
        <p:txBody>
          <a:bodyPr/>
          <a:lstStyle/>
          <a:p>
            <a:pPr lvl="0"/>
            <a:r>
              <a:rPr lang="en-US" dirty="0" err="1"/>
              <a:t>Dimensi</a:t>
            </a:r>
            <a:r>
              <a:rPr lang="en-US" dirty="0"/>
              <a:t> </a:t>
            </a:r>
            <a:r>
              <a:rPr lang="en-US" dirty="0" err="1"/>
              <a:t>digunakan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satuan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besaran</a:t>
            </a:r>
            <a:r>
              <a:rPr lang="en-US" dirty="0"/>
              <a:t> </a:t>
            </a:r>
            <a:r>
              <a:rPr lang="en-US" dirty="0" err="1"/>
              <a:t>turunan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analisis</a:t>
            </a:r>
            <a:r>
              <a:rPr lang="en-US" dirty="0"/>
              <a:t> dimensional.</a:t>
            </a:r>
          </a:p>
          <a:p>
            <a:r>
              <a:rPr lang="en-US" dirty="0" err="1"/>
              <a:t>Contoh</a:t>
            </a:r>
            <a:r>
              <a:rPr lang="en-US" dirty="0"/>
              <a:t> 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endParaRPr lang="en-US" dirty="0"/>
          </a:p>
        </p:txBody>
      </p:sp>
      <p:pic>
        <p:nvPicPr>
          <p:cNvPr id="5" name="Picture 4"/>
          <p:cNvPicPr/>
          <p:nvPr/>
        </p:nvPicPr>
        <p:blipFill rotWithShape="1">
          <a:blip r:embed="rId2"/>
          <a:srcRect l="19391" t="23375" r="46314" b="5074"/>
          <a:stretch/>
        </p:blipFill>
        <p:spPr bwMode="auto">
          <a:xfrm>
            <a:off x="533400" y="1143000"/>
            <a:ext cx="8381999" cy="5486400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444407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400" dirty="0" smtClean="0"/>
              <a:t>N = kg m /s </a:t>
            </a:r>
            <a:r>
              <a:rPr lang="en-US" sz="4400" dirty="0" err="1" smtClean="0"/>
              <a:t>kuadrat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90404411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ngles">
  <a:themeElements>
    <a:clrScheme name="Angle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Angle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微软雅黑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Franklin Gothic Book"/>
        <a:ea typeface=""/>
        <a:cs typeface=""/>
        <a:font script="Jpan" typeface="ＭＳ Ｐゴシック"/>
        <a:font script="Hang" typeface="맑은 고딕"/>
        <a:font script="Hans" typeface="隶书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ngle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20400000"/>
            </a:lightRig>
          </a:scene3d>
          <a:sp3d contourW="6350">
            <a:bevelT w="41275" h="19050" prst="angle"/>
            <a:contourClr>
              <a:schemeClr val="phClr">
                <a:shade val="25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0000"/>
                <a:shade val="85000"/>
              </a:schemeClr>
              <a:schemeClr val="phClr">
                <a:tint val="95000"/>
                <a:shade val="99000"/>
              </a:schemeClr>
            </a:duotone>
          </a:blip>
          <a:tile tx="0" ty="0" sx="100000" sy="100000" flip="none" algn="tl"/>
        </a:blipFill>
        <a:blipFill rotWithShape="1">
          <a:blip xmlns:r="http://schemas.openxmlformats.org/officeDocument/2006/relationships" r:embed="rId2">
            <a:duotone>
              <a:schemeClr val="phClr">
                <a:tint val="93000"/>
                <a:shade val="85000"/>
              </a:schemeClr>
              <a:schemeClr val="phClr">
                <a:tint val="96000"/>
                <a:shade val="99000"/>
              </a:schemeClr>
            </a:duotone>
          </a:blip>
          <a:tile tx="0" ty="0" sx="90000" sy="9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Angles</Template>
  <TotalTime>132</TotalTime>
  <Words>263</Words>
  <Application>Microsoft Office PowerPoint</Application>
  <PresentationFormat>On-screen Show (4:3)</PresentationFormat>
  <Paragraphs>26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Angles</vt:lpstr>
      <vt:lpstr>Besaran dan satuan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Besaran dan satuan</dc:title>
  <dc:creator>ismail - [2010]</dc:creator>
  <cp:lastModifiedBy>ismail - [2010]</cp:lastModifiedBy>
  <cp:revision>3</cp:revision>
  <dcterms:created xsi:type="dcterms:W3CDTF">2021-07-29T02:19:52Z</dcterms:created>
  <dcterms:modified xsi:type="dcterms:W3CDTF">2021-07-30T02:36:33Z</dcterms:modified>
</cp:coreProperties>
</file>