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91703D-AE44-4AA1-BB17-C70AC9C95DFC}"/>
              </a:ext>
            </a:extLst>
          </p:cNvPr>
          <p:cNvSpPr/>
          <p:nvPr/>
        </p:nvSpPr>
        <p:spPr>
          <a:xfrm>
            <a:off x="1292234" y="2262867"/>
            <a:ext cx="939712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</a:rPr>
              <a:t>BERPIKIR KOMPUTASIONAL</a:t>
            </a:r>
          </a:p>
          <a:p>
            <a:pPr algn="ctr"/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</a:rPr>
              <a:t> DAN PRAKTIK LINTAS BIDANG II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06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F8357-BCA9-4F48-B93F-EA093D21D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03" y="249382"/>
            <a:ext cx="8534400" cy="645621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perbaikan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perbaikan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salah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paling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kegunaan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dekomposisi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ketika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bekerja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dihidupkan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penyebab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dihidupkan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memperbaikinya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  <a:p>
            <a:pPr marL="0" indent="0" algn="just">
              <a:buNone/>
            </a:pP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perangkat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keras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menyebabkan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dihidupkan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perangkat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keras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rusak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menyebabkan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dihidupkan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pertanyaan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dekomposisi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ditanyakan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menyelesaikan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perbaikan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sumber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terhubung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benar</a:t>
            </a: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kabel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daya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terpasang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power supply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rusak</a:t>
            </a: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motherboard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masih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berfungsi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4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4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ID" sz="4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83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04EF-770D-4B17-B4AF-DEAE954E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408710"/>
            <a:ext cx="8534400" cy="528550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Cara yang </a:t>
            </a:r>
            <a:r>
              <a:rPr lang="en-US" sz="2400" dirty="0" err="1">
                <a:solidFill>
                  <a:schemeClr val="tx1"/>
                </a:solidFill>
              </a:rPr>
              <a:t>sama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menemukan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barang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sepeda</a:t>
            </a:r>
            <a:r>
              <a:rPr lang="en-US" sz="2400" dirty="0">
                <a:solidFill>
                  <a:schemeClr val="tx1"/>
                </a:solidFill>
              </a:rPr>
              <a:t>, motor, </a:t>
            </a:r>
            <a:r>
              <a:rPr lang="en-US" sz="2400" dirty="0" err="1">
                <a:solidFill>
                  <a:schemeClr val="tx1"/>
                </a:solidFill>
              </a:rPr>
              <a:t>kulkas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pemotong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rumput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pompa</a:t>
            </a:r>
            <a:r>
              <a:rPr lang="en-US" sz="2400" dirty="0">
                <a:solidFill>
                  <a:schemeClr val="tx1"/>
                </a:solidFill>
              </a:rPr>
              <a:t> air dan </a:t>
            </a:r>
            <a:r>
              <a:rPr lang="en-US" sz="2400" dirty="0" err="1">
                <a:solidFill>
                  <a:schemeClr val="tx1"/>
                </a:solidFill>
              </a:rPr>
              <a:t>sebagainya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berfungsi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benar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pertanyaan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tepat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menemukan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jawabannya</a:t>
            </a:r>
            <a:r>
              <a:rPr lang="en-US" sz="2400" dirty="0">
                <a:solidFill>
                  <a:schemeClr val="tx1"/>
                </a:solidFill>
              </a:rPr>
              <a:t> ,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permasalahan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diselesaikan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Tentu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keahlian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pengetahuan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diperbaiki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penting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mengetahui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bagaimana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mesin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bekerja</a:t>
            </a:r>
            <a:r>
              <a:rPr lang="en-US" sz="2400" dirty="0">
                <a:solidFill>
                  <a:schemeClr val="tx1"/>
                </a:solidFill>
              </a:rPr>
              <a:t> ,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komponen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dimiliki</a:t>
            </a:r>
            <a:r>
              <a:rPr lang="en-US" sz="2400" dirty="0">
                <a:solidFill>
                  <a:schemeClr val="tx1"/>
                </a:solidFill>
              </a:rPr>
              <a:t> , dan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hubungan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komponen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komponen</a:t>
            </a:r>
            <a:r>
              <a:rPr lang="en-US" sz="2400" dirty="0">
                <a:solidFill>
                  <a:schemeClr val="tx1"/>
                </a:solidFill>
              </a:rPr>
              <a:t> yang lain. </a:t>
            </a:r>
            <a:r>
              <a:rPr lang="en-US" sz="2400" dirty="0" err="1">
                <a:solidFill>
                  <a:schemeClr val="tx1"/>
                </a:solidFill>
              </a:rPr>
              <a:t>Keahlian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pengetahuan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menolong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pertanyaan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sesuai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tahu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menemukan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jawabannya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4365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8D750-56C9-4DE9-872A-EE164C8BC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98" y="1413012"/>
            <a:ext cx="8534400" cy="453555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600" dirty="0" err="1">
                <a:solidFill>
                  <a:schemeClr val="tx1"/>
                </a:solidFill>
              </a:rPr>
              <a:t>Jika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mencermati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jeli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apa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ada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disekitar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sadar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bahwa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segala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sesuatu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membentuk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Apa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lakukan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serta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bagaimana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berinteraksi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bereaksi</a:t>
            </a:r>
            <a:r>
              <a:rPr lang="en-US" sz="2600" dirty="0">
                <a:solidFill>
                  <a:schemeClr val="tx1"/>
                </a:solidFill>
              </a:rPr>
              <a:t> dan </a:t>
            </a:r>
            <a:r>
              <a:rPr lang="en-US" sz="2600" dirty="0" err="1">
                <a:solidFill>
                  <a:schemeClr val="tx1"/>
                </a:solidFill>
              </a:rPr>
              <a:t>berperilaku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merupakan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suatu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. Ada </a:t>
            </a:r>
            <a:r>
              <a:rPr lang="en-US" sz="2600" dirty="0" err="1">
                <a:solidFill>
                  <a:schemeClr val="tx1"/>
                </a:solidFill>
              </a:rPr>
              <a:t>aktivitas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dilakukan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membentuk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harian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misalnya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bangun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pagi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makan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tiga</a:t>
            </a:r>
            <a:r>
              <a:rPr lang="en-US" sz="2600" dirty="0">
                <a:solidFill>
                  <a:schemeClr val="tx1"/>
                </a:solidFill>
              </a:rPr>
              <a:t> kali </a:t>
            </a:r>
            <a:r>
              <a:rPr lang="en-US" sz="2600" dirty="0" err="1">
                <a:solidFill>
                  <a:schemeClr val="tx1"/>
                </a:solidFill>
              </a:rPr>
              <a:t>sehari</a:t>
            </a:r>
            <a:r>
              <a:rPr lang="en-US" sz="2600" dirty="0">
                <a:solidFill>
                  <a:schemeClr val="tx1"/>
                </a:solidFill>
              </a:rPr>
              <a:t> dan </a:t>
            </a:r>
            <a:r>
              <a:rPr lang="en-US" sz="2600" dirty="0" err="1">
                <a:solidFill>
                  <a:schemeClr val="tx1"/>
                </a:solidFill>
              </a:rPr>
              <a:t>minum</a:t>
            </a:r>
            <a:r>
              <a:rPr lang="en-US" sz="2600" dirty="0">
                <a:solidFill>
                  <a:schemeClr val="tx1"/>
                </a:solidFill>
              </a:rPr>
              <a:t> pada jam </a:t>
            </a:r>
            <a:r>
              <a:rPr lang="en-US" sz="2600" dirty="0" err="1">
                <a:solidFill>
                  <a:schemeClr val="tx1"/>
                </a:solidFill>
              </a:rPr>
              <a:t>tertentu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merupakan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hidup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harian</a:t>
            </a:r>
            <a:r>
              <a:rPr lang="en-US" sz="2600" dirty="0">
                <a:solidFill>
                  <a:schemeClr val="tx1"/>
                </a:solidFill>
              </a:rPr>
              <a:t>. Ada juga </a:t>
            </a:r>
            <a:r>
              <a:rPr lang="en-US" sz="2600" dirty="0" err="1">
                <a:solidFill>
                  <a:schemeClr val="tx1"/>
                </a:solidFill>
              </a:rPr>
              <a:t>aktivitas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dilakukan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mingguan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atau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bulanan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Untuk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meningkatkan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kemampuan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mengenai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perlu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dipahami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bahwa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dibangun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berbagai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cara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seperti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bentuk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perilaku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bahan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suara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gerakan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kecepatan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gerak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pertambahan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arah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gerak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warna</a:t>
            </a:r>
            <a:r>
              <a:rPr lang="en-US" sz="2600" dirty="0">
                <a:solidFill>
                  <a:schemeClr val="tx1"/>
                </a:solidFill>
              </a:rPr>
              <a:t> dan lain </a:t>
            </a:r>
            <a:r>
              <a:rPr lang="en-US" sz="2600" dirty="0" err="1">
                <a:solidFill>
                  <a:schemeClr val="tx1"/>
                </a:solidFill>
              </a:rPr>
              <a:t>sebagainya</a:t>
            </a:r>
            <a:r>
              <a:rPr lang="en-US" sz="2600" dirty="0">
                <a:solidFill>
                  <a:schemeClr val="tx1"/>
                </a:solidFill>
              </a:rPr>
              <a:t>. Pola </a:t>
            </a:r>
            <a:r>
              <a:rPr lang="en-US" sz="2600" dirty="0" err="1">
                <a:solidFill>
                  <a:schemeClr val="tx1"/>
                </a:solidFill>
              </a:rPr>
              <a:t>tersebut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kemudian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menentukan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karakteristik-karakteristik</a:t>
            </a:r>
            <a:r>
              <a:rPr lang="en-US" sz="2600" dirty="0">
                <a:solidFill>
                  <a:schemeClr val="tx1"/>
                </a:solidFill>
              </a:rPr>
              <a:t> yang lain.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01855D-0A2B-48E1-A6DF-F239F9FFF52C}"/>
              </a:ext>
            </a:extLst>
          </p:cNvPr>
          <p:cNvSpPr/>
          <p:nvPr/>
        </p:nvSpPr>
        <p:spPr>
          <a:xfrm>
            <a:off x="889928" y="263100"/>
            <a:ext cx="4051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Pengenalan</a:t>
            </a:r>
            <a:r>
              <a:rPr lang="en-US" sz="3600" dirty="0"/>
              <a:t> Pola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9156207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A311-9321-447D-B57A-55B501C97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951" y="339587"/>
            <a:ext cx="8534400" cy="564873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contoh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perhatikan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gambar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, pada </a:t>
            </a:r>
            <a:r>
              <a:rPr lang="en-US" dirty="0" err="1">
                <a:solidFill>
                  <a:schemeClr val="tx1"/>
                </a:solidFill>
              </a:rPr>
              <a:t>baris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sebelumnya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ditambah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4.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mengenali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angka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keenam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ID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03CB8C-812D-4EA6-A672-53A610876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031048" y="638215"/>
            <a:ext cx="25950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20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0F233-C052-4F3E-BF18-BE115451E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70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Pada </a:t>
            </a:r>
            <a:r>
              <a:rPr lang="en-US" sz="2400" dirty="0" err="1">
                <a:solidFill>
                  <a:schemeClr val="tx1"/>
                </a:solidFill>
              </a:rPr>
              <a:t>baris</a:t>
            </a:r>
            <a:r>
              <a:rPr lang="en-US" sz="2400" dirty="0">
                <a:solidFill>
                  <a:schemeClr val="tx1"/>
                </a:solidFill>
              </a:rPr>
              <a:t> ke-2, </a:t>
            </a:r>
            <a:r>
              <a:rPr lang="en-US" sz="2400" dirty="0" err="1">
                <a:solidFill>
                  <a:schemeClr val="tx1"/>
                </a:solidFill>
              </a:rPr>
              <a:t>terdapat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panah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membentuk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berdasarkan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perubahan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arah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berikutnya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berubah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arah</a:t>
            </a:r>
            <a:r>
              <a:rPr lang="en-US" sz="2400" dirty="0">
                <a:solidFill>
                  <a:schemeClr val="tx1"/>
                </a:solidFill>
              </a:rPr>
              <a:t> 45 </a:t>
            </a:r>
            <a:r>
              <a:rPr lang="en-US" sz="2400" dirty="0" err="1">
                <a:solidFill>
                  <a:schemeClr val="tx1"/>
                </a:solidFill>
              </a:rPr>
              <a:t>derajat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panah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sebelumnya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Berdasarkan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mengetahui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arah</a:t>
            </a:r>
            <a:r>
              <a:rPr lang="en-US" sz="2400" dirty="0">
                <a:solidFill>
                  <a:schemeClr val="tx1"/>
                </a:solidFill>
              </a:rPr>
              <a:t> mana </a:t>
            </a:r>
            <a:r>
              <a:rPr lang="en-US" sz="2400" dirty="0" err="1">
                <a:solidFill>
                  <a:schemeClr val="tx1"/>
                </a:solidFill>
              </a:rPr>
              <a:t>panah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berikutnya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mengarah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Adapun</a:t>
            </a:r>
            <a:r>
              <a:rPr lang="en-US" sz="2400" dirty="0">
                <a:solidFill>
                  <a:schemeClr val="tx1"/>
                </a:solidFill>
              </a:rPr>
              <a:t> pada </a:t>
            </a:r>
            <a:r>
              <a:rPr lang="en-US" sz="2400" dirty="0" err="1">
                <a:solidFill>
                  <a:schemeClr val="tx1"/>
                </a:solidFill>
              </a:rPr>
              <a:t>baris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terakhir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melihat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rangkaian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berikutnya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mempunyai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sudut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banyak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sebelumnya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pola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kita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mengetahui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datar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keenam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oktagon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012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9A012-BB78-47BC-9A99-2333BEFFF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25" y="1348408"/>
            <a:ext cx="9095892" cy="397896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pemrograman</a:t>
            </a:r>
            <a:r>
              <a:rPr lang="en-US" sz="2400" dirty="0">
                <a:solidFill>
                  <a:schemeClr val="tx1"/>
                </a:solidFill>
              </a:rPr>
              <a:t>, Teknik </a:t>
            </a:r>
            <a:r>
              <a:rPr lang="en-US" sz="2400" dirty="0" err="1">
                <a:solidFill>
                  <a:schemeClr val="tx1"/>
                </a:solidFill>
              </a:rPr>
              <a:t>abstraksi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menyembunyikan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informasi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objek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akses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objek</a:t>
            </a:r>
            <a:r>
              <a:rPr lang="en-US" sz="2400" dirty="0">
                <a:solidFill>
                  <a:schemeClr val="tx1"/>
                </a:solidFill>
              </a:rPr>
              <a:t> yang lain.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metode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data yang </a:t>
            </a:r>
            <a:r>
              <a:rPr lang="en-US" sz="2400" dirty="0" err="1">
                <a:solidFill>
                  <a:schemeClr val="tx1"/>
                </a:solidFill>
              </a:rPr>
              <a:t>diakses</a:t>
            </a:r>
            <a:r>
              <a:rPr lang="en-US" sz="2400" dirty="0">
                <a:solidFill>
                  <a:schemeClr val="tx1"/>
                </a:solidFill>
              </a:rPr>
              <a:t> oleh orang lain </a:t>
            </a:r>
            <a:r>
              <a:rPr lang="en-US" sz="2400" dirty="0" err="1">
                <a:solidFill>
                  <a:schemeClr val="tx1"/>
                </a:solidFill>
              </a:rPr>
              <a:t>hanyalah</a:t>
            </a:r>
            <a:r>
              <a:rPr lang="en-US" sz="2400" dirty="0">
                <a:solidFill>
                  <a:schemeClr val="tx1"/>
                </a:solidFill>
              </a:rPr>
              <a:t> data yang </a:t>
            </a:r>
            <a:r>
              <a:rPr lang="en-US" sz="2400" dirty="0" err="1">
                <a:solidFill>
                  <a:schemeClr val="tx1"/>
                </a:solidFill>
              </a:rPr>
              <a:t>relevan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</a:t>
            </a:r>
            <a:r>
              <a:rPr lang="en-US" sz="2400" dirty="0">
                <a:solidFill>
                  <a:schemeClr val="tx1"/>
                </a:solidFill>
              </a:rPr>
              <a:t> orang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. Hal </a:t>
            </a:r>
            <a:r>
              <a:rPr lang="en-US" sz="2400" dirty="0" err="1">
                <a:solidFill>
                  <a:schemeClr val="tx1"/>
                </a:solidFill>
              </a:rPr>
              <a:t>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alasan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kemudahan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penyederhanaan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alasan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keamanan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mengakses</a:t>
            </a:r>
            <a:r>
              <a:rPr lang="en-US" sz="2400" dirty="0">
                <a:solidFill>
                  <a:schemeClr val="tx1"/>
                </a:solidFill>
              </a:rPr>
              <a:t> data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informasi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relevan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karakteristik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objek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tampak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sederhana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mudah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ditangani</a:t>
            </a:r>
            <a:r>
              <a:rPr lang="en-US" sz="2400" dirty="0">
                <a:solidFill>
                  <a:schemeClr val="tx1"/>
                </a:solidFill>
              </a:rPr>
              <a:t>. Di lain </a:t>
            </a:r>
            <a:r>
              <a:rPr lang="en-US" sz="2400" dirty="0" err="1">
                <a:solidFill>
                  <a:schemeClr val="tx1"/>
                </a:solidFill>
              </a:rPr>
              <a:t>pihak</a:t>
            </a:r>
            <a:r>
              <a:rPr lang="en-US" sz="2400" dirty="0">
                <a:solidFill>
                  <a:schemeClr val="tx1"/>
                </a:solidFill>
              </a:rPr>
              <a:t>, data lain yang </a:t>
            </a:r>
            <a:r>
              <a:rPr lang="en-US" sz="2400" dirty="0" err="1">
                <a:solidFill>
                  <a:schemeClr val="tx1"/>
                </a:solidFill>
              </a:rPr>
              <a:t>disembunyikan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diketahui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relevan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orang yang </a:t>
            </a:r>
            <a:r>
              <a:rPr lang="en-US" sz="2400" dirty="0" err="1">
                <a:solidFill>
                  <a:schemeClr val="tx1"/>
                </a:solidFill>
              </a:rPr>
              <a:t>bersangkutan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ID" sz="24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80BF6-C6FC-456B-BA41-3D89C9797C68}"/>
              </a:ext>
            </a:extLst>
          </p:cNvPr>
          <p:cNvSpPr txBox="1"/>
          <p:nvPr/>
        </p:nvSpPr>
        <p:spPr>
          <a:xfrm>
            <a:off x="551690" y="308386"/>
            <a:ext cx="2265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Abstraksi</a:t>
            </a:r>
            <a:r>
              <a:rPr lang="en-US" sz="3600" dirty="0"/>
              <a:t> </a:t>
            </a:r>
            <a:endParaRPr lang="en-ID" sz="3600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92571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3E098-98AE-4837-8F79-C35059300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511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contoh</a:t>
            </a:r>
            <a:r>
              <a:rPr lang="en-US" dirty="0">
                <a:solidFill>
                  <a:schemeClr val="tx1"/>
                </a:solidFill>
              </a:rPr>
              <a:t>, pada </a:t>
            </a:r>
            <a:r>
              <a:rPr lang="en-US" dirty="0" err="1">
                <a:solidFill>
                  <a:schemeClr val="tx1"/>
                </a:solidFill>
              </a:rPr>
              <a:t>urutan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bawah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menemukan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yang ke-8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2600" dirty="0">
                <a:solidFill>
                  <a:schemeClr val="tx1"/>
                </a:solidFill>
              </a:rPr>
              <a:t>Angka-</a:t>
            </a:r>
            <a:r>
              <a:rPr lang="en-US" sz="2600" dirty="0" err="1">
                <a:solidFill>
                  <a:schemeClr val="tx1"/>
                </a:solidFill>
              </a:rPr>
              <a:t>angka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ada</a:t>
            </a:r>
            <a:r>
              <a:rPr lang="en-US" sz="2600" dirty="0">
                <a:solidFill>
                  <a:schemeClr val="tx1"/>
                </a:solidFill>
              </a:rPr>
              <a:t> pada </a:t>
            </a:r>
            <a:r>
              <a:rPr lang="en-US" sz="2600" dirty="0" err="1">
                <a:solidFill>
                  <a:schemeClr val="tx1"/>
                </a:solidFill>
              </a:rPr>
              <a:t>rangkaian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bilangan</a:t>
            </a:r>
            <a:r>
              <a:rPr lang="en-US" sz="2600" dirty="0">
                <a:solidFill>
                  <a:schemeClr val="tx1"/>
                </a:solidFill>
              </a:rPr>
              <a:t> di </a:t>
            </a:r>
            <a:r>
              <a:rPr lang="en-US" sz="2600" dirty="0" err="1">
                <a:solidFill>
                  <a:schemeClr val="tx1"/>
                </a:solidFill>
              </a:rPr>
              <a:t>atas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membentuk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Jika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menggunakan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metode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abstraksi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tepat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menemukan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tersebut</a:t>
            </a:r>
            <a:r>
              <a:rPr lang="en-US" sz="2600" dirty="0">
                <a:solidFill>
                  <a:schemeClr val="tx1"/>
                </a:solidFill>
              </a:rPr>
              <a:t> dan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menggunakan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ada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menentukan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bilangan</a:t>
            </a:r>
            <a:r>
              <a:rPr lang="en-US" sz="2600" dirty="0">
                <a:solidFill>
                  <a:schemeClr val="tx1"/>
                </a:solidFill>
              </a:rPr>
              <a:t> ke-8. Pada </a:t>
            </a:r>
            <a:r>
              <a:rPr lang="en-US" sz="2600" dirty="0" err="1">
                <a:solidFill>
                  <a:schemeClr val="tx1"/>
                </a:solidFill>
              </a:rPr>
              <a:t>kasus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diatas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jika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mengeluarkan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angka-angka</a:t>
            </a:r>
            <a:r>
              <a:rPr lang="en-US" sz="2600" dirty="0">
                <a:solidFill>
                  <a:schemeClr val="tx1"/>
                </a:solidFill>
              </a:rPr>
              <a:t> pada </a:t>
            </a:r>
            <a:r>
              <a:rPr lang="en-US" sz="2600" dirty="0" err="1">
                <a:solidFill>
                  <a:schemeClr val="tx1"/>
                </a:solidFill>
              </a:rPr>
              <a:t>bilangan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urutan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genap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mendapatkan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Sebaiknya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jika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mengeluarkan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bilangan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urutan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ganjil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kita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mendapatkan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pola</a:t>
            </a:r>
            <a:r>
              <a:rPr lang="en-US" sz="2600" dirty="0">
                <a:solidFill>
                  <a:schemeClr val="tx1"/>
                </a:solidFill>
              </a:rPr>
              <a:t> yang lain.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665758-26FF-4AE0-8257-E237854682C4}"/>
              </a:ext>
            </a:extLst>
          </p:cNvPr>
          <p:cNvSpPr/>
          <p:nvPr/>
        </p:nvSpPr>
        <p:spPr>
          <a:xfrm>
            <a:off x="684212" y="1477615"/>
            <a:ext cx="5064056" cy="60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 5, 6, 9, 8, 13, 10, ____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69024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1F77BF5-DD23-4963-8B86-7A9DD7B83A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17" t="31875" r="40979" b="33519"/>
          <a:stretch/>
        </p:blipFill>
        <p:spPr>
          <a:xfrm>
            <a:off x="1358631" y="1973781"/>
            <a:ext cx="5788905" cy="359796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6A18B8A-4D32-48F7-806F-EDEF4249C0F7}"/>
              </a:ext>
            </a:extLst>
          </p:cNvPr>
          <p:cNvSpPr/>
          <p:nvPr/>
        </p:nvSpPr>
        <p:spPr>
          <a:xfrm>
            <a:off x="1721056" y="404190"/>
            <a:ext cx="5064056" cy="6029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4, 5, 6, 9, 8, 13, 10, </a:t>
            </a:r>
            <a:r>
              <a:rPr lang="en-US" u="sng" dirty="0"/>
              <a:t>17</a:t>
            </a:r>
            <a:endParaRPr lang="en-ID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451645-54EE-44A2-894E-9FA98E7BE911}"/>
              </a:ext>
            </a:extLst>
          </p:cNvPr>
          <p:cNvSpPr txBox="1"/>
          <p:nvPr/>
        </p:nvSpPr>
        <p:spPr>
          <a:xfrm>
            <a:off x="2478156" y="1076019"/>
            <a:ext cx="2909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Pola </a:t>
            </a:r>
            <a:r>
              <a:rPr lang="en-US" dirty="0" err="1">
                <a:solidFill>
                  <a:schemeClr val="bg1"/>
                </a:solidFill>
              </a:rPr>
              <a:t>bilangan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berurutan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E5DF92-DB5D-4C83-8193-C6193AFED8F3}"/>
              </a:ext>
            </a:extLst>
          </p:cNvPr>
          <p:cNvSpPr/>
          <p:nvPr/>
        </p:nvSpPr>
        <p:spPr>
          <a:xfrm>
            <a:off x="2242470" y="5921273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Pola pada </a:t>
            </a:r>
            <a:r>
              <a:rPr lang="en-US" dirty="0" err="1">
                <a:solidFill>
                  <a:schemeClr val="bg1"/>
                </a:solidFill>
              </a:rPr>
              <a:t>rangkaian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bilangan</a:t>
            </a:r>
            <a:endParaRPr lang="en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7549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740A4-A7D0-4479-A694-E274A86B2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529" y="1163707"/>
            <a:ext cx="8534400" cy="30575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Informatika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banyak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diterapkan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berbagai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kehidupan</a:t>
            </a:r>
            <a:r>
              <a:rPr lang="en-US" sz="2800" dirty="0">
                <a:solidFill>
                  <a:schemeClr val="tx1"/>
                </a:solidFill>
              </a:rPr>
              <a:t>. Pada </a:t>
            </a:r>
            <a:r>
              <a:rPr lang="en-US" sz="2800" dirty="0" err="1">
                <a:solidFill>
                  <a:schemeClr val="tx1"/>
                </a:solidFill>
              </a:rPr>
              <a:t>bab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mempraktikkan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beberapa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penerapan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informatika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dekat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kehidupan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sehari-hari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en-ID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42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C5B5C-A20E-497F-AD46-0B97E1F4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62" y="1212574"/>
            <a:ext cx="8534400" cy="36152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tx1"/>
                </a:solidFill>
              </a:rPr>
              <a:t>Berpikir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Komputasional</a:t>
            </a:r>
            <a:r>
              <a:rPr lang="en-US" sz="2400" dirty="0">
                <a:solidFill>
                  <a:schemeClr val="tx1"/>
                </a:solidFill>
              </a:rPr>
              <a:t> (Computational thinking) </a:t>
            </a:r>
            <a:r>
              <a:rPr lang="en-US" sz="2400" dirty="0" err="1">
                <a:solidFill>
                  <a:schemeClr val="tx1"/>
                </a:solidFill>
              </a:rPr>
              <a:t>merupakan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konsep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berpikir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mengidentifikasi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masalah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disekitar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memahaminya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kemudian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mengembangkan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metode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pendekatan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menemukan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solusi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inovatip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bantuan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perangkat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teknologi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komputer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Berpikir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komputasional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memungkinkan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masalah-masalah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kompleks</a:t>
            </a:r>
            <a:r>
              <a:rPr lang="en-US" sz="2400" dirty="0">
                <a:solidFill>
                  <a:schemeClr val="tx1"/>
                </a:solidFill>
              </a:rPr>
              <a:t> dan </a:t>
            </a:r>
            <a:r>
              <a:rPr lang="en-US" sz="2400" dirty="0" err="1">
                <a:solidFill>
                  <a:schemeClr val="tx1"/>
                </a:solidFill>
              </a:rPr>
              <a:t>rumit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diselesaikan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mudah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solusi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tepat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endParaRPr lang="en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9052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DEF1F-4B8D-4E5B-A7BF-74B87BA93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Agar </a:t>
            </a:r>
            <a:r>
              <a:rPr lang="en-US" sz="2800" dirty="0" err="1">
                <a:solidFill>
                  <a:schemeClr val="tx1"/>
                </a:solidFill>
              </a:rPr>
              <a:t>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menangani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permasalahan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kompleks</a:t>
            </a:r>
            <a:r>
              <a:rPr lang="en-US" sz="2800" dirty="0">
                <a:solidFill>
                  <a:schemeClr val="tx1"/>
                </a:solidFill>
              </a:rPr>
              <a:t> dan </a:t>
            </a: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solusi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inovatif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berpikir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komputasional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mempunyai</a:t>
            </a:r>
            <a:r>
              <a:rPr lang="en-US" sz="2800" dirty="0">
                <a:solidFill>
                  <a:schemeClr val="tx1"/>
                </a:solidFill>
              </a:rPr>
              <a:t> 4 </a:t>
            </a:r>
            <a:r>
              <a:rPr lang="en-US" sz="2800" dirty="0" err="1">
                <a:solidFill>
                  <a:schemeClr val="tx1"/>
                </a:solidFill>
              </a:rPr>
              <a:t>pilar</a:t>
            </a:r>
            <a:r>
              <a:rPr lang="en-US" sz="2800" dirty="0">
                <a:solidFill>
                  <a:schemeClr val="tx1"/>
                </a:solidFill>
              </a:rPr>
              <a:t> (cornerstones) </a:t>
            </a:r>
            <a:r>
              <a:rPr lang="en-US" sz="2800" dirty="0" err="1">
                <a:solidFill>
                  <a:schemeClr val="tx1"/>
                </a:solidFill>
              </a:rPr>
              <a:t>teknik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kunci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pendekatan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yaitu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dekomposisi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pengenalan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pola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abstraksi</a:t>
            </a:r>
            <a:r>
              <a:rPr lang="en-US" sz="2800" dirty="0">
                <a:solidFill>
                  <a:schemeClr val="tx1"/>
                </a:solidFill>
              </a:rPr>
              <a:t> dan </a:t>
            </a:r>
            <a:r>
              <a:rPr lang="en-US" sz="2800" dirty="0" err="1">
                <a:solidFill>
                  <a:schemeClr val="tx1"/>
                </a:solidFill>
              </a:rPr>
              <a:t>berpikir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algoritma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en-ID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19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A12F9-2DE4-4DDA-97CD-B1FAFA150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982" y="1621366"/>
            <a:ext cx="8534400" cy="361526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600" dirty="0" err="1">
                <a:solidFill>
                  <a:schemeClr val="tx1"/>
                </a:solidFill>
              </a:rPr>
              <a:t>Dekomposisi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adalah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metode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menyelesaikan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masalah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dilakukan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cara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memecah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masalah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kompleks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menjadi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bagian-bagian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kecil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sehingga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lebih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mudah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diselesaikan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memecah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masalah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menjadi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potongan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lebih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kecil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masalah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besar</a:t>
            </a:r>
            <a:r>
              <a:rPr lang="en-US" sz="2600" dirty="0">
                <a:solidFill>
                  <a:schemeClr val="tx1"/>
                </a:solidFill>
              </a:rPr>
              <a:t> dan </a:t>
            </a:r>
            <a:r>
              <a:rPr lang="en-US" sz="2600" dirty="0" err="1">
                <a:solidFill>
                  <a:schemeClr val="tx1"/>
                </a:solidFill>
              </a:rPr>
              <a:t>kompleks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sulit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diselesaikan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menjadi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masalah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lebih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sederhana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sehingga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lebih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mudah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dicarikan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solusi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tanpa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memandang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besar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apapun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masalah</a:t>
            </a:r>
            <a:r>
              <a:rPr lang="en-US" sz="2600" dirty="0">
                <a:solidFill>
                  <a:schemeClr val="tx1"/>
                </a:solidFill>
              </a:rPr>
              <a:t> yang </a:t>
            </a:r>
            <a:r>
              <a:rPr lang="en-US" sz="2600" dirty="0" err="1">
                <a:solidFill>
                  <a:schemeClr val="tx1"/>
                </a:solidFill>
              </a:rPr>
              <a:t>ada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err="1">
                <a:solidFill>
                  <a:schemeClr val="tx1"/>
                </a:solidFill>
              </a:rPr>
              <a:t>masalah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dapat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diselesaikan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lebih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mudah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teknik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ini</a:t>
            </a:r>
            <a:r>
              <a:rPr lang="en-US" sz="2600" dirty="0">
                <a:solidFill>
                  <a:schemeClr val="tx1"/>
                </a:solidFill>
              </a:rPr>
              <a:t>. </a:t>
            </a:r>
            <a:r>
              <a:rPr lang="en-US" sz="2600" dirty="0" err="1">
                <a:solidFill>
                  <a:schemeClr val="tx1"/>
                </a:solidFill>
              </a:rPr>
              <a:t>Metode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dekomposisi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dikenal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dengan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istilah</a:t>
            </a:r>
            <a:r>
              <a:rPr lang="en-US" sz="2600" dirty="0">
                <a:solidFill>
                  <a:schemeClr val="tx1"/>
                </a:solidFill>
              </a:rPr>
              <a:t>  “</a:t>
            </a:r>
            <a:r>
              <a:rPr lang="en-US" sz="2600" dirty="0" err="1">
                <a:solidFill>
                  <a:schemeClr val="tx1"/>
                </a:solidFill>
              </a:rPr>
              <a:t>devide</a:t>
            </a:r>
            <a:r>
              <a:rPr lang="en-US" sz="2600" dirty="0">
                <a:solidFill>
                  <a:schemeClr val="tx1"/>
                </a:solidFill>
              </a:rPr>
              <a:t> and conquer”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27F3D-2A6C-4B32-BA78-60EF295D7759}"/>
              </a:ext>
            </a:extLst>
          </p:cNvPr>
          <p:cNvSpPr txBox="1"/>
          <p:nvPr/>
        </p:nvSpPr>
        <p:spPr>
          <a:xfrm>
            <a:off x="858982" y="665018"/>
            <a:ext cx="3851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</a:t>
            </a:r>
            <a:r>
              <a:rPr lang="en-US" sz="3200" dirty="0" err="1"/>
              <a:t>Dekomposisi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3236538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62046-195E-4874-BDDC-45423F8D9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45704"/>
            <a:ext cx="8393527" cy="4572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 </a:t>
            </a:r>
            <a:r>
              <a:rPr lang="en-US" sz="2900" dirty="0">
                <a:solidFill>
                  <a:schemeClr val="tx1"/>
                </a:solidFill>
              </a:rPr>
              <a:t>Ada </a:t>
            </a:r>
            <a:r>
              <a:rPr lang="en-US" sz="2900" dirty="0" err="1">
                <a:solidFill>
                  <a:schemeClr val="tx1"/>
                </a:solidFill>
              </a:rPr>
              <a:t>berbagai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bentuk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permasalahan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dimana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metode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dekomposisi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dapat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digunakan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berikut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merupakan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beberapa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contohnya</a:t>
            </a:r>
            <a:r>
              <a:rPr lang="en-US" sz="2900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AutoNum type="alphaLcPeriod"/>
            </a:pPr>
            <a:r>
              <a:rPr lang="en-US" sz="2900" dirty="0" err="1">
                <a:solidFill>
                  <a:schemeClr val="tx1"/>
                </a:solidFill>
              </a:rPr>
              <a:t>Perhitungan</a:t>
            </a:r>
            <a:r>
              <a:rPr lang="en-US" sz="2900" dirty="0">
                <a:solidFill>
                  <a:schemeClr val="tx1"/>
                </a:solidFill>
              </a:rPr>
              <a:t> yang </a:t>
            </a:r>
            <a:r>
              <a:rPr lang="en-US" sz="2900" dirty="0" err="1">
                <a:solidFill>
                  <a:schemeClr val="tx1"/>
                </a:solidFill>
              </a:rPr>
              <a:t>kompleks</a:t>
            </a:r>
            <a:endParaRPr lang="en-US" sz="29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900" dirty="0" err="1">
                <a:solidFill>
                  <a:schemeClr val="tx1"/>
                </a:solidFill>
              </a:rPr>
              <a:t>Dalam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kehidupan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sehari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hari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penghitungan</a:t>
            </a:r>
            <a:r>
              <a:rPr lang="en-US" sz="2900" dirty="0">
                <a:solidFill>
                  <a:schemeClr val="tx1"/>
                </a:solidFill>
              </a:rPr>
              <a:t> yang </a:t>
            </a:r>
            <a:r>
              <a:rPr lang="en-US" sz="2900" dirty="0" err="1">
                <a:solidFill>
                  <a:schemeClr val="tx1"/>
                </a:solidFill>
              </a:rPr>
              <a:t>kompleks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merupakan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hal</a:t>
            </a:r>
            <a:r>
              <a:rPr lang="en-US" sz="2900" dirty="0">
                <a:solidFill>
                  <a:schemeClr val="tx1"/>
                </a:solidFill>
              </a:rPr>
              <a:t> yang </a:t>
            </a:r>
            <a:r>
              <a:rPr lang="en-US" sz="2900" dirty="0" err="1">
                <a:solidFill>
                  <a:schemeClr val="tx1"/>
                </a:solidFill>
              </a:rPr>
              <a:t>sering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ditemui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bagaimana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menghitung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beban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serta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kekuatan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rangka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besi</a:t>
            </a:r>
            <a:r>
              <a:rPr lang="en-US" sz="2900" dirty="0">
                <a:solidFill>
                  <a:schemeClr val="tx1"/>
                </a:solidFill>
              </a:rPr>
              <a:t> dan </a:t>
            </a:r>
            <a:r>
              <a:rPr lang="en-US" sz="2900" dirty="0" err="1">
                <a:solidFill>
                  <a:schemeClr val="tx1"/>
                </a:solidFill>
              </a:rPr>
              <a:t>struktur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beton</a:t>
            </a:r>
            <a:r>
              <a:rPr lang="en-US" sz="2900" dirty="0">
                <a:solidFill>
                  <a:schemeClr val="tx1"/>
                </a:solidFill>
              </a:rPr>
              <a:t> yang </a:t>
            </a:r>
            <a:r>
              <a:rPr lang="en-US" sz="2900" dirty="0" err="1">
                <a:solidFill>
                  <a:schemeClr val="tx1"/>
                </a:solidFill>
              </a:rPr>
              <a:t>dibutuhkan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untuk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gedung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bertingkat</a:t>
            </a:r>
            <a:r>
              <a:rPr lang="en-US" sz="2900" dirty="0">
                <a:solidFill>
                  <a:schemeClr val="tx1"/>
                </a:solidFill>
              </a:rPr>
              <a:t>. </a:t>
            </a:r>
            <a:r>
              <a:rPr lang="en-US" sz="2900" dirty="0" err="1">
                <a:solidFill>
                  <a:schemeClr val="tx1"/>
                </a:solidFill>
              </a:rPr>
              <a:t>Berapa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beban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disetiap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sambungan</a:t>
            </a:r>
            <a:r>
              <a:rPr lang="en-US" sz="2900" dirty="0">
                <a:solidFill>
                  <a:schemeClr val="tx1"/>
                </a:solidFill>
              </a:rPr>
              <a:t> dan </a:t>
            </a:r>
            <a:r>
              <a:rPr lang="en-US" sz="2900" dirty="0" err="1">
                <a:solidFill>
                  <a:schemeClr val="tx1"/>
                </a:solidFill>
              </a:rPr>
              <a:t>berapa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kekuatan</a:t>
            </a:r>
            <a:r>
              <a:rPr lang="en-US" sz="2900" dirty="0">
                <a:solidFill>
                  <a:schemeClr val="tx1"/>
                </a:solidFill>
              </a:rPr>
              <a:t> yang </a:t>
            </a:r>
            <a:r>
              <a:rPr lang="en-US" sz="2900" dirty="0" err="1">
                <a:solidFill>
                  <a:schemeClr val="tx1"/>
                </a:solidFill>
              </a:rPr>
              <a:t>dibutuhkan</a:t>
            </a:r>
            <a:r>
              <a:rPr lang="en-US" sz="2900" dirty="0">
                <a:solidFill>
                  <a:schemeClr val="tx1"/>
                </a:solidFill>
              </a:rPr>
              <a:t> agar </a:t>
            </a:r>
            <a:r>
              <a:rPr lang="en-US" sz="2900" dirty="0" err="1">
                <a:solidFill>
                  <a:schemeClr val="tx1"/>
                </a:solidFill>
              </a:rPr>
              <a:t>bangunan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dapat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kokoh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berdiri</a:t>
            </a:r>
            <a:r>
              <a:rPr lang="en-US" sz="2900" dirty="0">
                <a:solidFill>
                  <a:schemeClr val="tx1"/>
                </a:solidFill>
              </a:rPr>
              <a:t> dan </a:t>
            </a:r>
            <a:r>
              <a:rPr lang="en-US" sz="2900" dirty="0" err="1">
                <a:solidFill>
                  <a:schemeClr val="tx1"/>
                </a:solidFill>
              </a:rPr>
              <a:t>tahan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terhadap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guncangan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semua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itu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membutuhkan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perhitungan</a:t>
            </a:r>
            <a:r>
              <a:rPr lang="en-US" sz="2900" dirty="0">
                <a:solidFill>
                  <a:schemeClr val="tx1"/>
                </a:solidFill>
              </a:rPr>
              <a:t> yang </a:t>
            </a:r>
            <a:r>
              <a:rPr lang="en-US" sz="2900" dirty="0" err="1">
                <a:solidFill>
                  <a:schemeClr val="tx1"/>
                </a:solidFill>
              </a:rPr>
              <a:t>rumit</a:t>
            </a:r>
            <a:r>
              <a:rPr lang="en-US" sz="2900" dirty="0">
                <a:solidFill>
                  <a:schemeClr val="tx1"/>
                </a:solidFill>
              </a:rPr>
              <a:t> dan </a:t>
            </a:r>
            <a:r>
              <a:rPr lang="en-US" sz="2900" dirty="0" err="1">
                <a:solidFill>
                  <a:schemeClr val="tx1"/>
                </a:solidFill>
              </a:rPr>
              <a:t>kompleks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namun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dengan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menerapkan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metode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dekomposisi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masalah-masalah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perhitungan</a:t>
            </a:r>
            <a:r>
              <a:rPr lang="en-US" sz="2900" dirty="0">
                <a:solidFill>
                  <a:schemeClr val="tx1"/>
                </a:solidFill>
              </a:rPr>
              <a:t> yang </a:t>
            </a:r>
            <a:r>
              <a:rPr lang="en-US" sz="2900" dirty="0" err="1">
                <a:solidFill>
                  <a:schemeClr val="tx1"/>
                </a:solidFill>
              </a:rPr>
              <a:t>kompleks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dapat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diselesaikan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  <a:endParaRPr lang="en-ID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044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DC86D-EB98-4A99-A679-D986BA403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563" y="1052945"/>
            <a:ext cx="9476509" cy="55002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Baru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Bayangkan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dipasarkan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luas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makanan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ringan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terbuat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bahan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kentang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lakukan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jadi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diterima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dimasyarakat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dekomposisi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menyelesaikan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memecah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permasalahan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kecil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yaitu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Produk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makanan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ringan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rasa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berikan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Bagaimana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memproduksinya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bahan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bumbu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disediakan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packaging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Siapa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target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pasarnya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pemasaran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endParaRPr lang="en-US" sz="8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Ketika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daftar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pertanyaan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berarti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kita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sedang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memecah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merinci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perlu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diselesaikan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Ketika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diselesaikan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terjawab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persatu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kompleks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ditemukan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solusinya</a:t>
            </a:r>
            <a:r>
              <a:rPr lang="en-US" sz="8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8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80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57811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F4BA915-3C5D-48BF-BC1A-C61CCCA7D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975" y="344557"/>
            <a:ext cx="8534400" cy="54988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3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tx1"/>
                </a:solidFill>
              </a:rPr>
              <a:t>c. </a:t>
            </a:r>
            <a:r>
              <a:rPr lang="en-US" sz="3300" dirty="0" err="1">
                <a:solidFill>
                  <a:schemeClr val="tx1"/>
                </a:solidFill>
              </a:rPr>
              <a:t>Mengembangkan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Perangkat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Lunak</a:t>
            </a:r>
            <a:endParaRPr lang="en-US" sz="33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ID" dirty="0" err="1">
                <a:solidFill>
                  <a:schemeClr val="tx1"/>
                </a:solidFill>
              </a:rPr>
              <a:t>Membuat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perangkat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lunak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sebenarnya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kurang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lebih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sama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membuat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produk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baru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meskipun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ada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beberapa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hal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membedakan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Ketika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membuat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suatu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perangkat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lunak</a:t>
            </a:r>
            <a:r>
              <a:rPr lang="en-ID" dirty="0">
                <a:solidFill>
                  <a:schemeClr val="tx1"/>
                </a:solidFill>
              </a:rPr>
              <a:t>, </a:t>
            </a:r>
            <a:r>
              <a:rPr lang="en-ID" dirty="0" err="1">
                <a:solidFill>
                  <a:schemeClr val="tx1"/>
                </a:solidFill>
              </a:rPr>
              <a:t>seorang</a:t>
            </a:r>
            <a:r>
              <a:rPr lang="en-ID" dirty="0">
                <a:solidFill>
                  <a:schemeClr val="tx1"/>
                </a:solidFill>
              </a:rPr>
              <a:t> programmer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dihadapkan</a:t>
            </a:r>
            <a:r>
              <a:rPr lang="en-ID" dirty="0">
                <a:solidFill>
                  <a:schemeClr val="tx1"/>
                </a:solidFill>
              </a:rPr>
              <a:t> pada </a:t>
            </a:r>
            <a:r>
              <a:rPr lang="en-ID" dirty="0" err="1">
                <a:solidFill>
                  <a:schemeClr val="tx1"/>
                </a:solidFill>
              </a:rPr>
              <a:t>persoalan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dapat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dipecah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menjadi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permasalahan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lebih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kecil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berikut</a:t>
            </a:r>
            <a:r>
              <a:rPr lang="en-ID" dirty="0"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digunakan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aplikasinya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Siapa</a:t>
            </a:r>
            <a:r>
              <a:rPr lang="en-ID" dirty="0">
                <a:solidFill>
                  <a:schemeClr val="tx1"/>
                </a:solidFill>
              </a:rPr>
              <a:t> target </a:t>
            </a:r>
            <a:r>
              <a:rPr lang="en-ID" dirty="0" err="1">
                <a:solidFill>
                  <a:schemeClr val="tx1"/>
                </a:solidFill>
              </a:rPr>
              <a:t>pengguna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dari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tersebut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Bagaimana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tampilan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grafis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dari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Apakah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dibutuhkan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tambahan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fungsi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audio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Seperti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apa</a:t>
            </a:r>
            <a:r>
              <a:rPr lang="en-ID" dirty="0">
                <a:solidFill>
                  <a:schemeClr val="tx1"/>
                </a:solidFill>
              </a:rPr>
              <a:t> audio yang </a:t>
            </a:r>
            <a:r>
              <a:rPr lang="en-ID" dirty="0" err="1">
                <a:solidFill>
                  <a:schemeClr val="tx1"/>
                </a:solidFill>
              </a:rPr>
              <a:t>dibutuhkan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>
                <a:solidFill>
                  <a:schemeClr val="tx1"/>
                </a:solidFill>
              </a:rPr>
              <a:t>Tool </a:t>
            </a:r>
            <a:r>
              <a:rPr lang="en-ID" dirty="0" err="1">
                <a:solidFill>
                  <a:schemeClr val="tx1"/>
                </a:solidFill>
              </a:rPr>
              <a:t>pengembangan</a:t>
            </a:r>
            <a:r>
              <a:rPr lang="en-ID" dirty="0">
                <a:solidFill>
                  <a:schemeClr val="tx1"/>
                </a:solidFill>
              </a:rPr>
              <a:t> mana yang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digunakan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untuk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membangun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Bagaimana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pengguna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berinteraksi</a:t>
            </a:r>
            <a:r>
              <a:rPr lang="en-ID" dirty="0">
                <a:solidFill>
                  <a:schemeClr val="tx1"/>
                </a:solidFill>
              </a:rPr>
              <a:t> dan </a:t>
            </a:r>
            <a:r>
              <a:rPr lang="en-ID" dirty="0" err="1">
                <a:solidFill>
                  <a:schemeClr val="tx1"/>
                </a:solidFill>
              </a:rPr>
              <a:t>mengendalikan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</a:t>
            </a:r>
            <a:r>
              <a:rPr lang="en-ID" dirty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Bagaimana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cara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memasarkan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ID" dirty="0" err="1">
                <a:solidFill>
                  <a:schemeClr val="tx1"/>
                </a:solidFill>
              </a:rPr>
              <a:t>Dimana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aplikasi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akan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dijual</a:t>
            </a:r>
            <a:endParaRPr lang="en-ID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en-ID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18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D97C7-640B-414D-A016-08B71D94A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865" y="933977"/>
            <a:ext cx="8534400" cy="3615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memecah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kecil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seorang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programmer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akan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tahu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memulai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darimana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pekerjaan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ingin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Ketika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pertanyaan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dekomposisi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dijawab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masalah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selesai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ID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3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523</TotalTime>
  <Words>1258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46</cp:revision>
  <dcterms:created xsi:type="dcterms:W3CDTF">2021-05-02T14:20:40Z</dcterms:created>
  <dcterms:modified xsi:type="dcterms:W3CDTF">2021-05-06T13:16:11Z</dcterms:modified>
</cp:coreProperties>
</file>