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sldIdLst>
    <p:sldId id="256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4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387"/>
        <p:guide pos="43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0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9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16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282" y="94320"/>
            <a:ext cx="726318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50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1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8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2644-567F-46A3-A18D-1C2BA8B9AC2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32F-2408-406A-A222-DB943F7E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01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2644-567F-46A3-A18D-1C2BA8B9AC2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32F-2408-406A-A222-DB943F7E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73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2644-567F-46A3-A18D-1C2BA8B9AC2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32F-2408-406A-A222-DB943F7E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3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2644-567F-46A3-A18D-1C2BA8B9AC2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32F-2408-406A-A222-DB943F7E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22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2644-567F-46A3-A18D-1C2BA8B9AC2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32F-2408-406A-A222-DB943F7E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8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282" y="94320"/>
            <a:ext cx="726318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65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2644-567F-46A3-A18D-1C2BA8B9AC2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32F-2408-406A-A222-DB943F7E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15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2644-567F-46A3-A18D-1C2BA8B9AC2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32F-2408-406A-A222-DB943F7E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58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2644-567F-46A3-A18D-1C2BA8B9AC2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32F-2408-406A-A222-DB943F7E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38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2644-567F-46A3-A18D-1C2BA8B9AC2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32F-2408-406A-A222-DB943F7E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2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2644-567F-46A3-A18D-1C2BA8B9AC2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32F-2408-406A-A222-DB943F7E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83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2644-567F-46A3-A18D-1C2BA8B9AC2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32F-2408-406A-A222-DB943F7E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0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5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8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1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3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2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4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5486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4515" y="0"/>
            <a:ext cx="1702085" cy="5486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9253" y="0"/>
            <a:ext cx="832098" cy="5486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657772" y="91777"/>
            <a:ext cx="1872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 </a:t>
            </a:r>
            <a:r>
              <a:rPr lang="en-US" baseline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baseline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Jilid</a:t>
            </a:r>
            <a:r>
              <a:rPr lang="en-US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211960" y="91776"/>
            <a:ext cx="4824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7 Bank, Lembaga Keuangan</a:t>
            </a:r>
            <a:r>
              <a:rPr lang="en-US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Bukan Bank, dan Otoritas Jasa Keuangan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90041" y="91775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60463" y="88302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444DAE-F0D7-4D0C-9235-3295870455CA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‹#›</a:t>
            </a:fld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713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02644-567F-46A3-A18D-1C2BA8B9AC2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F132F-2408-406A-A222-DB943F7E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8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3"/>
          <a:stretch/>
        </p:blipFill>
        <p:spPr>
          <a:xfrm>
            <a:off x="233474" y="606334"/>
            <a:ext cx="8919120" cy="43795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9031560" y="606334"/>
            <a:ext cx="112440" cy="39656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4572000"/>
            <a:ext cx="9144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985881"/>
            <a:ext cx="8564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Bank,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Lembaga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Keuangan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Bukan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Bank,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dan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Otoritas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Jasa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Keuangan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46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b="5367"/>
          <a:stretch/>
        </p:blipFill>
        <p:spPr>
          <a:xfrm>
            <a:off x="0" y="1296144"/>
            <a:ext cx="7583826" cy="5561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5642" y="1320990"/>
            <a:ext cx="60569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Perseroan Terbatas (PT)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Koperasi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Perusahaan Perseorangan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8882" y="851570"/>
            <a:ext cx="55975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en-US" sz="2500" b="1"/>
              <a:t>Menurut Bentuk Badan Hukum</a:t>
            </a: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11826" y="3573016"/>
            <a:ext cx="60569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Bank Pemerintah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Bank Swasta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Bank Campuran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Bank Pemerintah Daerah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4116" y="3103596"/>
            <a:ext cx="55975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en-US" sz="2500" b="1"/>
              <a:t>Menurut Kepemilikan</a:t>
            </a:r>
            <a:endParaRPr lang="en-US" sz="2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5807005"/>
            <a:ext cx="2884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Bank Central Asia adalah contoh bank swasta.</a:t>
            </a:r>
          </a:p>
        </p:txBody>
      </p:sp>
    </p:spTree>
    <p:extLst>
      <p:ext uri="{BB962C8B-B14F-4D97-AF65-F5344CB8AC3E}">
        <p14:creationId xmlns:p14="http://schemas.microsoft.com/office/powerpoint/2010/main" val="3227107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50" y="3430124"/>
            <a:ext cx="6094966" cy="236833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30027" y="980728"/>
            <a:ext cx="7210325" cy="496104"/>
            <a:chOff x="530027" y="980728"/>
            <a:chExt cx="7210325" cy="496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7210325" cy="4854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74043" y="980728"/>
              <a:ext cx="6427401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B</a:t>
              </a:r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. Pemanfaatan Produk dan Jasa Perbankan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48700" y="2523388"/>
            <a:ext cx="65237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Kredit pasif adalah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aliran dana </a:t>
            </a:r>
            <a:r>
              <a:rPr lang="en-US" sz="2500"/>
              <a:t>dari masyarakat yang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masuk ke bank.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043" y="1583794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/>
              <a:t>Produk Perbankan</a:t>
            </a:r>
            <a:endParaRPr lang="en-US" sz="2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2060848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500" b="1"/>
              <a:t>Kredit Pasif</a:t>
            </a:r>
            <a:endParaRPr lang="en-US" sz="2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3691622"/>
            <a:ext cx="4392488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Giro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Deposito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Tabungan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Deposit on call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Deposit automatic roll over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902" y="3343040"/>
            <a:ext cx="16288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Meliputi: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2608" y="5674022"/>
            <a:ext cx="3923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Jika kita memiliki rekening 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giro</a:t>
            </a:r>
            <a:r>
              <a:rPr lang="en-US"/>
              <a:t>, pengambilan uang cukup dilakukan dengan menggunakan selembar 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cek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6186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/>
          <a:stretch/>
        </p:blipFill>
        <p:spPr>
          <a:xfrm rot="341899">
            <a:off x="5583527" y="2047216"/>
            <a:ext cx="3131840" cy="4283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31166" y="1277334"/>
            <a:ext cx="70852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Kredit aktif adalah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dana</a:t>
            </a:r>
            <a:r>
              <a:rPr lang="en-US" sz="25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/>
              <a:t>yang digunakan masyarakat untuk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kegiatan produktif.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090" y="814794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b. </a:t>
            </a:r>
            <a:r>
              <a:rPr lang="en-US" sz="2500" b="1" dirty="0" err="1"/>
              <a:t>Kredit</a:t>
            </a:r>
            <a:r>
              <a:rPr lang="en-US" sz="2500" b="1" dirty="0"/>
              <a:t> </a:t>
            </a:r>
            <a:r>
              <a:rPr lang="en-US" sz="2500" b="1" dirty="0" err="1"/>
              <a:t>Aktif</a:t>
            </a: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6090" y="2539493"/>
            <a:ext cx="5804182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Kredit rekening koran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Kredit reimburs (</a:t>
            </a:r>
            <a:r>
              <a:rPr lang="en-US" sz="2500" i="1"/>
              <a:t>Letter of Credit</a:t>
            </a:r>
            <a:r>
              <a:rPr lang="en-US" sz="2500"/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Kredit aksep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Kredit dokumenter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Kredit dengan jaminan surat berharga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376" y="2190911"/>
            <a:ext cx="16288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Meliputi: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6147" y="5760544"/>
            <a:ext cx="46196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Sertifikat tanah adalah contoh </a:t>
            </a:r>
          </a:p>
          <a:p>
            <a:r>
              <a:rPr lang="en-US"/>
              <a:t>surat berharga yang dapat </a:t>
            </a:r>
          </a:p>
          <a:p>
            <a:r>
              <a:rPr lang="en-US"/>
              <a:t>dijadikan  jaminan untuk mendapatkan kredit.</a:t>
            </a:r>
          </a:p>
        </p:txBody>
      </p:sp>
    </p:spTree>
    <p:extLst>
      <p:ext uri="{BB962C8B-B14F-4D97-AF65-F5344CB8AC3E}">
        <p14:creationId xmlns:p14="http://schemas.microsoft.com/office/powerpoint/2010/main" val="123311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54" b="3059"/>
          <a:stretch/>
        </p:blipFill>
        <p:spPr>
          <a:xfrm>
            <a:off x="2870449" y="1773379"/>
            <a:ext cx="6273551" cy="50846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4406" y="818708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500" b="1"/>
              <a:t>Jasa-Jasa Perbankan</a:t>
            </a: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1295762"/>
            <a:ext cx="5804182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 dirty="0" err="1"/>
              <a:t>Jual</a:t>
            </a:r>
            <a:r>
              <a:rPr lang="en-US" sz="2500" dirty="0"/>
              <a:t> </a:t>
            </a:r>
            <a:r>
              <a:rPr lang="en-US" sz="2500" dirty="0" err="1"/>
              <a:t>beli</a:t>
            </a:r>
            <a:r>
              <a:rPr lang="en-US" sz="2500" dirty="0"/>
              <a:t> </a:t>
            </a:r>
            <a:r>
              <a:rPr lang="en-US" sz="2500" dirty="0" err="1"/>
              <a:t>valuta</a:t>
            </a:r>
            <a:r>
              <a:rPr lang="en-US" sz="2500" dirty="0"/>
              <a:t> </a:t>
            </a:r>
            <a:r>
              <a:rPr lang="en-US" sz="2500" dirty="0" err="1"/>
              <a:t>asing</a:t>
            </a:r>
            <a:endParaRPr lang="en-US" sz="25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 dirty="0" err="1"/>
              <a:t>Jasa</a:t>
            </a:r>
            <a:r>
              <a:rPr lang="en-US" sz="2500" dirty="0"/>
              <a:t> </a:t>
            </a:r>
            <a:r>
              <a:rPr lang="en-US" sz="2500" dirty="0" err="1"/>
              <a:t>penyimpanan</a:t>
            </a:r>
            <a:endParaRPr lang="en-US" sz="25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 dirty="0" err="1"/>
              <a:t>Pengiriman</a:t>
            </a:r>
            <a:r>
              <a:rPr lang="en-US" sz="2500" dirty="0"/>
              <a:t>/transfer </a:t>
            </a:r>
            <a:r>
              <a:rPr lang="en-US" sz="2500" dirty="0" err="1"/>
              <a:t>uang</a:t>
            </a:r>
            <a:endParaRPr lang="en-US" sz="25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 dirty="0" err="1"/>
              <a:t>Pemberian</a:t>
            </a:r>
            <a:r>
              <a:rPr lang="en-US" sz="2500" dirty="0"/>
              <a:t> </a:t>
            </a:r>
            <a:r>
              <a:rPr lang="en-US" sz="2500" dirty="0" err="1"/>
              <a:t>jaminan</a:t>
            </a:r>
            <a:endParaRPr lang="en-US" sz="25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 dirty="0" err="1"/>
              <a:t>Kartu</a:t>
            </a:r>
            <a:r>
              <a:rPr lang="en-US" sz="2500" dirty="0"/>
              <a:t> </a:t>
            </a:r>
            <a:r>
              <a:rPr lang="en-US" sz="2500" dirty="0" err="1"/>
              <a:t>kredit</a:t>
            </a:r>
            <a:endParaRPr lang="en-US" sz="25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 dirty="0" err="1"/>
              <a:t>Cek</a:t>
            </a:r>
            <a:r>
              <a:rPr lang="en-US" sz="2500" dirty="0"/>
              <a:t> </a:t>
            </a:r>
            <a:r>
              <a:rPr lang="en-US" sz="2500" dirty="0" err="1"/>
              <a:t>perjalanan</a:t>
            </a:r>
            <a:endParaRPr lang="en-US" sz="25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 dirty="0" err="1"/>
              <a:t>Inkaso</a:t>
            </a:r>
            <a:endParaRPr lang="en-US" sz="25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 dirty="0"/>
              <a:t>ATM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 dirty="0" err="1"/>
              <a:t>Kartu</a:t>
            </a:r>
            <a:r>
              <a:rPr lang="en-US" sz="2500" dirty="0"/>
              <a:t> debit</a:t>
            </a:r>
          </a:p>
        </p:txBody>
      </p:sp>
    </p:spTree>
    <p:extLst>
      <p:ext uri="{BB962C8B-B14F-4D97-AF65-F5344CB8AC3E}">
        <p14:creationId xmlns:p14="http://schemas.microsoft.com/office/powerpoint/2010/main" val="3716708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14" y="2208494"/>
            <a:ext cx="3630781" cy="22715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4406" y="939348"/>
            <a:ext cx="7900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500" b="1"/>
              <a:t>Alasan Pemanfaatan Produk dan Jasa Perbankan</a:t>
            </a:r>
            <a:endParaRPr lang="en-US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5979" y="1419850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500" b="1"/>
              <a:t>bagi siswa</a:t>
            </a: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1063" y="2253496"/>
            <a:ext cx="5804182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Tabungan siswa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Pengiriman uang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Asuransi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1062" y="1896904"/>
            <a:ext cx="76473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Produk perbankan yang memberi manfaat bagi siswa: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8885" y="3859584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/>
              <a:t>b.  </a:t>
            </a:r>
            <a:r>
              <a:rPr lang="en-US" sz="2500" b="1" dirty="0" err="1"/>
              <a:t>bagi</a:t>
            </a:r>
            <a:r>
              <a:rPr lang="en-US" sz="2500" b="1" dirty="0"/>
              <a:t> </a:t>
            </a:r>
            <a:r>
              <a:rPr lang="en-US" sz="2500" b="1" dirty="0" err="1"/>
              <a:t>pengusaha</a:t>
            </a:r>
            <a:endParaRPr lang="en-US" sz="2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42772" y="4663843"/>
            <a:ext cx="580418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130000"/>
              </a:lnSpc>
              <a:buFont typeface="Wingdings" pitchFamily="2" charset="2"/>
              <a:buChar char="q"/>
            </a:pPr>
            <a:r>
              <a:rPr lang="en-US" sz="2500"/>
              <a:t>Simpanan giro</a:t>
            </a:r>
          </a:p>
          <a:p>
            <a:pPr marL="285750" indent="-285750" algn="r">
              <a:lnSpc>
                <a:spcPct val="130000"/>
              </a:lnSpc>
              <a:buFont typeface="Wingdings" pitchFamily="2" charset="2"/>
              <a:buChar char="q"/>
            </a:pPr>
            <a:r>
              <a:rPr lang="en-US" sz="2500"/>
              <a:t>Kliring</a:t>
            </a:r>
          </a:p>
          <a:p>
            <a:pPr marL="285750" indent="-285750" algn="r">
              <a:lnSpc>
                <a:spcPct val="130000"/>
              </a:lnSpc>
              <a:buFont typeface="Wingdings" pitchFamily="2" charset="2"/>
              <a:buChar char="q"/>
            </a:pPr>
            <a:r>
              <a:rPr lang="en-US" sz="2500"/>
              <a:t>Inkaso</a:t>
            </a:r>
          </a:p>
          <a:p>
            <a:pPr marL="285750" indent="-285750" algn="r">
              <a:lnSpc>
                <a:spcPct val="130000"/>
              </a:lnSpc>
              <a:buFont typeface="Wingdings" pitchFamily="2" charset="2"/>
              <a:buChar char="q"/>
            </a:pPr>
            <a:r>
              <a:rPr lang="en-US" sz="2500"/>
              <a:t>Berbagai jenis kredit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4336638"/>
            <a:ext cx="81369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/>
              <a:t>Produk perbankan yang memberi manfaat bagi pengusaha: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43"/>
          <a:stretch/>
        </p:blipFill>
        <p:spPr>
          <a:xfrm>
            <a:off x="-14514" y="4760649"/>
            <a:ext cx="4524375" cy="209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76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6"/>
          <a:stretch/>
        </p:blipFill>
        <p:spPr>
          <a:xfrm>
            <a:off x="7030" y="1729836"/>
            <a:ext cx="9144000" cy="515719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30027" y="764704"/>
            <a:ext cx="5482133" cy="496104"/>
            <a:chOff x="530027" y="980728"/>
            <a:chExt cx="5482133" cy="496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74043" y="980728"/>
              <a:ext cx="140519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C</a:t>
              </a:r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. Kredit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44644" y="1869792"/>
            <a:ext cx="6523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Kredit adalah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pemberian uang </a:t>
            </a:r>
            <a:r>
              <a:rPr lang="en-US" sz="2500"/>
              <a:t>kepada orang lain dalam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jangka waktu tertentu </a:t>
            </a:r>
            <a:r>
              <a:rPr lang="en-US" sz="2500"/>
              <a:t>dengan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jaminan</a:t>
            </a:r>
            <a:r>
              <a:rPr lang="en-US" sz="2500"/>
              <a:t> atau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tanpa jaminan</a:t>
            </a:r>
            <a:r>
              <a:rPr lang="en-US" sz="2500"/>
              <a:t>, dengan pemberian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bunga</a:t>
            </a:r>
            <a:r>
              <a:rPr lang="en-US" sz="2500"/>
              <a:t> atau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tanpa bunga</a:t>
            </a:r>
            <a:r>
              <a:rPr lang="en-US" sz="250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043" y="1364272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/>
              <a:t>Pengertian Kredit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739425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501008"/>
            <a:ext cx="22322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500" b="1"/>
              <a:t>Jenis Kredit</a:t>
            </a:r>
            <a:endParaRPr lang="en-US" sz="2500" b="1" dirty="0"/>
          </a:p>
        </p:txBody>
      </p:sp>
      <p:grpSp>
        <p:nvGrpSpPr>
          <p:cNvPr id="76" name="Group 75"/>
          <p:cNvGrpSpPr/>
          <p:nvPr/>
        </p:nvGrpSpPr>
        <p:grpSpPr>
          <a:xfrm>
            <a:off x="2339752" y="949664"/>
            <a:ext cx="6480720" cy="2957992"/>
            <a:chOff x="2339752" y="949664"/>
            <a:chExt cx="6480720" cy="295799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339752" y="3739535"/>
              <a:ext cx="432048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712492" y="3538324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berdasarkan</a:t>
              </a:r>
            </a:p>
          </p:txBody>
        </p:sp>
        <p:cxnSp>
          <p:nvCxnSpPr>
            <p:cNvPr id="36" name="Elbow Connector 35"/>
            <p:cNvCxnSpPr/>
            <p:nvPr/>
          </p:nvCxnSpPr>
          <p:spPr>
            <a:xfrm flipV="1">
              <a:off x="3983236" y="1675408"/>
              <a:ext cx="2448272" cy="2079724"/>
            </a:xfrm>
            <a:prstGeom prst="bentConnector3">
              <a:avLst>
                <a:gd name="adj1" fmla="val 22507"/>
              </a:avLst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644008" y="1457414"/>
              <a:ext cx="16561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/>
                <a:t>sumber kredit</a:t>
              </a:r>
            </a:p>
          </p:txBody>
        </p:sp>
        <p:cxnSp>
          <p:nvCxnSpPr>
            <p:cNvPr id="45" name="Elbow Connector 44"/>
            <p:cNvCxnSpPr/>
            <p:nvPr/>
          </p:nvCxnSpPr>
          <p:spPr>
            <a:xfrm flipV="1">
              <a:off x="6301559" y="1190402"/>
              <a:ext cx="604416" cy="486118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948264" y="949664"/>
              <a:ext cx="187220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/>
                <a:t>dalam negeri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299748" y="1675631"/>
            <a:ext cx="2548020" cy="723164"/>
            <a:chOff x="6299748" y="1675631"/>
            <a:chExt cx="2548020" cy="723164"/>
          </a:xfrm>
        </p:grpSpPr>
        <p:cxnSp>
          <p:nvCxnSpPr>
            <p:cNvPr id="49" name="Elbow Connector 48"/>
            <p:cNvCxnSpPr/>
            <p:nvPr/>
          </p:nvCxnSpPr>
          <p:spPr>
            <a:xfrm>
              <a:off x="6299748" y="1675631"/>
              <a:ext cx="604416" cy="486118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6975560" y="1921741"/>
              <a:ext cx="187220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/>
                <a:t>luar negeri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522852" y="2362528"/>
            <a:ext cx="3865572" cy="1081574"/>
            <a:chOff x="4522852" y="2362528"/>
            <a:chExt cx="3865572" cy="1081574"/>
          </a:xfrm>
        </p:grpSpPr>
        <p:cxnSp>
          <p:nvCxnSpPr>
            <p:cNvPr id="52" name="Elbow Connector 51"/>
            <p:cNvCxnSpPr/>
            <p:nvPr/>
          </p:nvCxnSpPr>
          <p:spPr>
            <a:xfrm flipV="1">
              <a:off x="6301559" y="2601669"/>
              <a:ext cx="604416" cy="486118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522852" y="3086898"/>
              <a:ext cx="1931516" cy="889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716016" y="2736216"/>
              <a:ext cx="160747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tujuan </a:t>
              </a:r>
            </a:p>
            <a:p>
              <a:pPr algn="ctr"/>
              <a:r>
                <a:rPr lang="en-US" sz="2000"/>
                <a:t>penggunaan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975560" y="2362528"/>
              <a:ext cx="141286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/>
                <a:t>produksi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299748" y="3086898"/>
            <a:ext cx="2088676" cy="710997"/>
            <a:chOff x="6299748" y="3086898"/>
            <a:chExt cx="2088676" cy="710997"/>
          </a:xfrm>
        </p:grpSpPr>
        <p:cxnSp>
          <p:nvCxnSpPr>
            <p:cNvPr id="53" name="Elbow Connector 52"/>
            <p:cNvCxnSpPr/>
            <p:nvPr/>
          </p:nvCxnSpPr>
          <p:spPr>
            <a:xfrm>
              <a:off x="6299748" y="3086898"/>
              <a:ext cx="604416" cy="486118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975560" y="3320841"/>
              <a:ext cx="141286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/>
                <a:t>konsumsi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299748" y="4464893"/>
            <a:ext cx="2952772" cy="726317"/>
            <a:chOff x="6299748" y="4464893"/>
            <a:chExt cx="2952772" cy="726317"/>
          </a:xfrm>
        </p:grpSpPr>
        <p:cxnSp>
          <p:nvCxnSpPr>
            <p:cNvPr id="55" name="Elbow Connector 54"/>
            <p:cNvCxnSpPr/>
            <p:nvPr/>
          </p:nvCxnSpPr>
          <p:spPr>
            <a:xfrm>
              <a:off x="6299748" y="4464893"/>
              <a:ext cx="604416" cy="486118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6975560" y="4714156"/>
              <a:ext cx="227696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/>
                <a:t>kredit berjamin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983236" y="3772148"/>
            <a:ext cx="4261172" cy="2274540"/>
            <a:chOff x="3983236" y="3772148"/>
            <a:chExt cx="4261172" cy="2274540"/>
          </a:xfrm>
        </p:grpSpPr>
        <p:cxnSp>
          <p:nvCxnSpPr>
            <p:cNvPr id="42" name="Elbow Connector 41"/>
            <p:cNvCxnSpPr/>
            <p:nvPr/>
          </p:nvCxnSpPr>
          <p:spPr>
            <a:xfrm>
              <a:off x="3983236" y="3772148"/>
              <a:ext cx="2448272" cy="2079724"/>
            </a:xfrm>
            <a:prstGeom prst="bentConnector3">
              <a:avLst>
                <a:gd name="adj1" fmla="val 22507"/>
              </a:avLst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605908" y="5646578"/>
              <a:ext cx="16561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jangka waktu</a:t>
              </a:r>
            </a:p>
          </p:txBody>
        </p:sp>
        <p:cxnSp>
          <p:nvCxnSpPr>
            <p:cNvPr id="50" name="Elbow Connector 49"/>
            <p:cNvCxnSpPr/>
            <p:nvPr/>
          </p:nvCxnSpPr>
          <p:spPr>
            <a:xfrm flipV="1">
              <a:off x="6283750" y="5366073"/>
              <a:ext cx="604416" cy="486118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6948264" y="5139482"/>
              <a:ext cx="12961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/>
                <a:t>pendek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281939" y="5851302"/>
            <a:ext cx="2178493" cy="732696"/>
            <a:chOff x="6281939" y="5851302"/>
            <a:chExt cx="2178493" cy="732696"/>
          </a:xfrm>
        </p:grpSpPr>
        <p:cxnSp>
          <p:nvCxnSpPr>
            <p:cNvPr id="51" name="Elbow Connector 50"/>
            <p:cNvCxnSpPr/>
            <p:nvPr/>
          </p:nvCxnSpPr>
          <p:spPr>
            <a:xfrm>
              <a:off x="6281939" y="5851302"/>
              <a:ext cx="604416" cy="486118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6948264" y="6106944"/>
              <a:ext cx="151216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/>
                <a:t>panjang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477030" y="5589240"/>
            <a:ext cx="2199426" cy="477054"/>
            <a:chOff x="6477030" y="5589240"/>
            <a:chExt cx="2199426" cy="477054"/>
          </a:xfrm>
        </p:grpSpPr>
        <p:sp>
          <p:nvSpPr>
            <p:cNvPr id="70" name="TextBox 69"/>
            <p:cNvSpPr txBox="1"/>
            <p:nvPr/>
          </p:nvSpPr>
          <p:spPr>
            <a:xfrm>
              <a:off x="6945836" y="5589240"/>
              <a:ext cx="173062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/>
                <a:t>menengah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6477030" y="5852989"/>
              <a:ext cx="411136" cy="889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4515232" y="3744034"/>
            <a:ext cx="4628768" cy="1091026"/>
            <a:chOff x="4515232" y="3744034"/>
            <a:chExt cx="4628768" cy="1091026"/>
          </a:xfrm>
        </p:grpSpPr>
        <p:grpSp>
          <p:nvGrpSpPr>
            <p:cNvPr id="80" name="Group 79"/>
            <p:cNvGrpSpPr/>
            <p:nvPr/>
          </p:nvGrpSpPr>
          <p:grpSpPr>
            <a:xfrm>
              <a:off x="4515232" y="3744034"/>
              <a:ext cx="4628768" cy="1091026"/>
              <a:chOff x="4515232" y="3744034"/>
              <a:chExt cx="4628768" cy="1091026"/>
            </a:xfrm>
          </p:grpSpPr>
          <p:cxnSp>
            <p:nvCxnSpPr>
              <p:cNvPr id="54" name="Elbow Connector 53"/>
              <p:cNvCxnSpPr/>
              <p:nvPr/>
            </p:nvCxnSpPr>
            <p:spPr>
              <a:xfrm flipV="1">
                <a:off x="6301559" y="3979664"/>
                <a:ext cx="604416" cy="486118"/>
              </a:xfrm>
              <a:prstGeom prst="bentConnector3">
                <a:avLst>
                  <a:gd name="adj1" fmla="val 50000"/>
                </a:avLst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4515232" y="4466580"/>
                <a:ext cx="1931516" cy="889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4729664" y="4127174"/>
                <a:ext cx="1607475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/>
                  <a:t>ada-tidaknya jaminan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975560" y="3744034"/>
                <a:ext cx="216844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/>
                  <a:t>kredit blangko</a:t>
                </a:r>
              </a:p>
            </p:txBody>
          </p:sp>
        </p:grpSp>
        <p:cxnSp>
          <p:nvCxnSpPr>
            <p:cNvPr id="86" name="Straight Connector 85"/>
            <p:cNvCxnSpPr/>
            <p:nvPr/>
          </p:nvCxnSpPr>
          <p:spPr>
            <a:xfrm>
              <a:off x="4535552" y="3755132"/>
              <a:ext cx="0" cy="725985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3167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91549"/>
            <a:ext cx="4649205" cy="3093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3931" y="908720"/>
            <a:ext cx="60183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500" b="1"/>
              <a:t>Syarat-Syarat Pemberian Kredit</a:t>
            </a:r>
            <a:endParaRPr lang="en-US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16090" y="1340768"/>
            <a:ext cx="5804182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Karakter (</a:t>
            </a:r>
            <a:r>
              <a:rPr lang="en-US" sz="2500" i="1"/>
              <a:t>Character</a:t>
            </a:r>
            <a:r>
              <a:rPr lang="en-US" sz="2500"/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Kemampuan (</a:t>
            </a:r>
            <a:r>
              <a:rPr lang="en-US" sz="2500" i="1"/>
              <a:t>Capability</a:t>
            </a:r>
            <a:r>
              <a:rPr lang="en-US" sz="2500"/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Modal (</a:t>
            </a:r>
            <a:r>
              <a:rPr lang="en-US" sz="2500" i="1"/>
              <a:t>Capital</a:t>
            </a:r>
            <a:r>
              <a:rPr lang="en-US" sz="2500"/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Jaminan (</a:t>
            </a:r>
            <a:r>
              <a:rPr lang="en-US" sz="2500" i="1"/>
              <a:t>Collateral</a:t>
            </a:r>
            <a:r>
              <a:rPr lang="en-US" sz="2500"/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Kondisi Ekonomi (</a:t>
            </a:r>
            <a:r>
              <a:rPr lang="en-US" sz="2500" i="1"/>
              <a:t>Condition of Economy</a:t>
            </a:r>
            <a:r>
              <a:rPr lang="en-US" sz="250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1468806"/>
            <a:ext cx="16561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/>
              <a:t>Prinsip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5 P</a:t>
            </a:r>
            <a:r>
              <a:rPr lang="en-US" sz="2500"/>
              <a:t>: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6090" y="1916832"/>
            <a:ext cx="5804182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 i="1"/>
              <a:t>Party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 i="1"/>
              <a:t>Purpose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 i="1"/>
              <a:t>Payment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 i="1"/>
              <a:t>Profitability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 i="1"/>
              <a:t>Protection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062" y="1470270"/>
            <a:ext cx="16561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/>
              <a:t>Prinsip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3 R</a:t>
            </a:r>
            <a:r>
              <a:rPr lang="en-US" sz="2500"/>
              <a:t>: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6090" y="1916832"/>
            <a:ext cx="5804182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 i="1"/>
              <a:t>Returns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 i="1"/>
              <a:t>Repayment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 i="1"/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2264515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allAtOnce"/>
      <p:bldP spid="7" grpId="0"/>
      <p:bldP spid="7" grpId="1"/>
      <p:bldP spid="8" grpId="0" build="allAtOnce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3931" y="908720"/>
            <a:ext cx="60183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500" b="1"/>
              <a:t>Kebaikan &amp; Keburukan Pemberian Kredit</a:t>
            </a:r>
            <a:endParaRPr lang="en-US" sz="2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9376" y="1531042"/>
            <a:ext cx="16288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chemeClr val="accent6">
                    <a:lumMod val="75000"/>
                  </a:schemeClr>
                </a:solidFill>
              </a:rPr>
              <a:t>Kebaikan: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548" y="1891422"/>
            <a:ext cx="7748398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Meningkatkan produktivitas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Memperlancar arus barang dari produsen ke konsumen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Memperlancar transaksi dagang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Mengaktifkan fungsi uang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Pemerataan pendapatan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376" y="1530025"/>
            <a:ext cx="18884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chemeClr val="accent6">
                    <a:lumMod val="75000"/>
                  </a:schemeClr>
                </a:solidFill>
              </a:rPr>
              <a:t>Keburukan: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548" y="1890405"/>
            <a:ext cx="774839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nn-NO" sz="2500"/>
              <a:t>Membuat orang melakukan transaksi yang bersifat spekulasi.</a:t>
            </a:r>
            <a:endParaRPr lang="en-US" sz="250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Mendorong orang untuk meningkatkan konsumsi yang terkadang di luar kemampuan peminjam untuk mengembalikan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Mengakibatkan kelebihan produksi dan inflasi</a:t>
            </a:r>
          </a:p>
        </p:txBody>
      </p:sp>
    </p:spTree>
    <p:extLst>
      <p:ext uri="{BB962C8B-B14F-4D97-AF65-F5344CB8AC3E}">
        <p14:creationId xmlns:p14="http://schemas.microsoft.com/office/powerpoint/2010/main" val="2901685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 build="allAtOnce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1915" y="801858"/>
            <a:ext cx="7858397" cy="1246495"/>
            <a:chOff x="530027" y="980728"/>
            <a:chExt cx="7858397" cy="1246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7858397" cy="123579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74043" y="980728"/>
              <a:ext cx="7210325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D. Pengertian, Fungsi, Jenis dan Produk, serta</a:t>
              </a:r>
            </a:p>
            <a:p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    Prinsip Kegiatan Usaha Lembaga Keuangan</a:t>
              </a:r>
            </a:p>
            <a:p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    Bukan Bank (LKBB)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4043" y="2273374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/>
              <a:t>Pengertian LKBB</a:t>
            </a:r>
            <a:endParaRPr lang="en-US" sz="2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44644" y="2692372"/>
            <a:ext cx="70997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LKBB adalah badan usaha yang bergerak di bidang keuangan, yang secara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langsung</a:t>
            </a:r>
            <a:r>
              <a:rPr lang="en-US" sz="2500"/>
              <a:t> atau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tidak langsung</a:t>
            </a:r>
            <a:r>
              <a:rPr lang="en-US" sz="2500"/>
              <a:t>,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menghimpun</a:t>
            </a:r>
            <a:r>
              <a:rPr lang="en-US" sz="2500"/>
              <a:t> dan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menyalurkan dana </a:t>
            </a:r>
            <a:r>
              <a:rPr lang="en-US" sz="2500"/>
              <a:t>kepada masyarakat.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4547138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500" b="1"/>
              <a:t>Fungsi LKBB</a:t>
            </a:r>
            <a:endParaRPr lang="en-US" sz="2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54169" y="4966136"/>
            <a:ext cx="70997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500"/>
              <a:t>LKBB mempunyai fungsi di bidang keuangan, misalnya mendorong </a:t>
            </a:r>
            <a:r>
              <a:rPr lang="sv-SE" sz="2500" b="1">
                <a:solidFill>
                  <a:schemeClr val="accent6">
                    <a:lumMod val="75000"/>
                  </a:schemeClr>
                </a:solidFill>
              </a:rPr>
              <a:t>perkembangan pasar modal </a:t>
            </a:r>
            <a:r>
              <a:rPr lang="sv-SE" sz="2500"/>
              <a:t>dan membantu </a:t>
            </a:r>
            <a:r>
              <a:rPr lang="sv-SE" sz="2500" b="1">
                <a:solidFill>
                  <a:schemeClr val="accent6">
                    <a:lumMod val="75000"/>
                  </a:schemeClr>
                </a:solidFill>
              </a:rPr>
              <a:t>permodalan perusahaan ekonomi lemah</a:t>
            </a:r>
            <a:r>
              <a:rPr lang="sv-SE" sz="2500"/>
              <a:t>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65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5" y="764056"/>
            <a:ext cx="86859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endParaRPr lang="en-US" b="1" dirty="0"/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bab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:</a:t>
            </a:r>
          </a:p>
          <a:p>
            <a:pPr>
              <a:buSzPct val="180000"/>
            </a:pPr>
            <a:r>
              <a:rPr lang="en-US"/>
              <a:t>● menjelaskan pengertian, fungsi dan prinsip kegiatan usaha, serta jenis bank,</a:t>
            </a:r>
          </a:p>
          <a:p>
            <a:pPr>
              <a:buSzPct val="180000"/>
            </a:pPr>
            <a:r>
              <a:rPr lang="en-US"/>
              <a:t>● menjelaskan pemanfaatan produk dan jasa perbankan,</a:t>
            </a:r>
          </a:p>
          <a:p>
            <a:pPr>
              <a:buSzPct val="180000"/>
            </a:pPr>
            <a:r>
              <a:rPr lang="en-US"/>
              <a:t>● menjelaskan pengertian dan jenis-jenis kredit serta syarat-syarat pemberian kredit,</a:t>
            </a:r>
          </a:p>
          <a:p>
            <a:pPr>
              <a:buSzPct val="180000"/>
            </a:pPr>
            <a:r>
              <a:rPr lang="en-US"/>
              <a:t>● menjelaskan pengertian, fungsi, jenis dan produk, serta prinsip kegiatan usaha lembaga  </a:t>
            </a:r>
          </a:p>
          <a:p>
            <a:pPr>
              <a:buSzPct val="180000"/>
            </a:pPr>
            <a:r>
              <a:rPr lang="en-US"/>
              <a:t>    keuangan bukan bank,</a:t>
            </a:r>
          </a:p>
          <a:p>
            <a:pPr>
              <a:buSzPct val="180000"/>
            </a:pPr>
            <a:r>
              <a:rPr lang="en-US"/>
              <a:t>● menjelaskan fungsi, tugas, dan wewenang bank sentral, serta</a:t>
            </a:r>
          </a:p>
          <a:p>
            <a:pPr>
              <a:buSzPct val="180000"/>
            </a:pPr>
            <a:r>
              <a:rPr lang="en-US"/>
              <a:t>● menjelaskan otoritas jasa keuangan.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95536" y="3501008"/>
            <a:ext cx="8640960" cy="1111623"/>
            <a:chOff x="395536" y="3757537"/>
            <a:chExt cx="8640960" cy="1111623"/>
          </a:xfrm>
        </p:grpSpPr>
        <p:sp>
          <p:nvSpPr>
            <p:cNvPr id="5" name="Rectangle 4"/>
            <p:cNvSpPr/>
            <p:nvPr/>
          </p:nvSpPr>
          <p:spPr>
            <a:xfrm>
              <a:off x="395536" y="3757538"/>
              <a:ext cx="8640960" cy="111162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7544" y="4126869"/>
              <a:ext cx="8496944" cy="64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Nilai-nilai</a:t>
              </a:r>
              <a:r>
                <a:rPr lang="en-US" dirty="0">
                  <a:solidFill>
                    <a:schemeClr val="tx1"/>
                  </a:solidFill>
                </a:rPr>
                <a:t> yang </a:t>
              </a:r>
              <a:r>
                <a:rPr lang="en-US" dirty="0" err="1">
                  <a:solidFill>
                    <a:schemeClr val="tx1"/>
                  </a:solidFill>
                </a:rPr>
                <a:t>dapat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dikembangkan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setelah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mempelajari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bab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ini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err="1">
                  <a:solidFill>
                    <a:schemeClr val="tx1"/>
                  </a:solidFill>
                </a:rPr>
                <a:t>adalah</a:t>
              </a:r>
              <a:r>
                <a:rPr lang="en-US">
                  <a:solidFill>
                    <a:schemeClr val="tx1"/>
                  </a:solidFill>
                </a:rPr>
                <a:t> tanggung jawab, jujur, disiplin, dan kerja keras.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6109" y="3757537"/>
              <a:ext cx="2830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Nilai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dan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Karakter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Bangsa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5536" y="5013176"/>
            <a:ext cx="9001000" cy="1555916"/>
            <a:chOff x="395536" y="5013176"/>
            <a:chExt cx="9001000" cy="1555916"/>
          </a:xfrm>
        </p:grpSpPr>
        <p:grpSp>
          <p:nvGrpSpPr>
            <p:cNvPr id="4" name="Group 3"/>
            <p:cNvGrpSpPr/>
            <p:nvPr/>
          </p:nvGrpSpPr>
          <p:grpSpPr>
            <a:xfrm>
              <a:off x="395536" y="5013176"/>
              <a:ext cx="8685981" cy="1555916"/>
              <a:chOff x="395536" y="5013176"/>
              <a:chExt cx="8685981" cy="155591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95536" y="5013176"/>
                <a:ext cx="8640960" cy="155591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47664" y="5117950"/>
                <a:ext cx="7416824" cy="137258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3" spcCol="0"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27584" y="5767712"/>
                <a:ext cx="81787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yriad Pro" pitchFamily="34" charset="0"/>
                  </a:rPr>
                  <a:t>Kata</a:t>
                </a:r>
              </a:p>
              <a:p>
                <a:r>
                  <a:rPr lang="en-US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yriad Pro" pitchFamily="34" charset="0"/>
                  </a:rPr>
                  <a:t>Kunci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DFC"/>
                  </a:clrFrom>
                  <a:clrTo>
                    <a:srgbClr val="FFFD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844" y="5399872"/>
                <a:ext cx="432050" cy="943904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2195736" y="5127391"/>
                <a:ext cx="3168352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/>
                  <a:t>• Bank</a:t>
                </a:r>
              </a:p>
              <a:p>
                <a:r>
                  <a:rPr lang="en-US" sz="1600"/>
                  <a:t>• Bank Sentral</a:t>
                </a:r>
              </a:p>
              <a:p>
                <a:r>
                  <a:rPr lang="en-US" sz="1600"/>
                  <a:t>• Bank Syariah</a:t>
                </a:r>
              </a:p>
              <a:p>
                <a:r>
                  <a:rPr lang="en-US" sz="1600"/>
                  <a:t>• Unit Usaha Syariah</a:t>
                </a:r>
              </a:p>
              <a:p>
                <a:r>
                  <a:rPr lang="en-US" sz="1600"/>
                  <a:t>• Bank Umum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79304" y="5117951"/>
                <a:ext cx="4006924" cy="353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7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616005" y="5117951"/>
                <a:ext cx="2465512" cy="353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700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436096" y="5085184"/>
              <a:ext cx="396044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• Kredit aktif</a:t>
              </a:r>
            </a:p>
            <a:p>
              <a:r>
                <a:rPr lang="en-US"/>
                <a:t>• Kredit pasif</a:t>
              </a:r>
            </a:p>
            <a:p>
              <a:r>
                <a:rPr lang="en-US"/>
                <a:t>• Lembaga keuangan bukan bank</a:t>
              </a:r>
            </a:p>
            <a:p>
              <a:r>
                <a:rPr lang="en-US"/>
                <a:t>• Otoritas Jasa Keuangan</a:t>
              </a:r>
            </a:p>
            <a:p>
              <a:r>
                <a:rPr lang="en-US"/>
                <a:t>• Stabilitas ekonomi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9070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02" b="8482"/>
          <a:stretch/>
        </p:blipFill>
        <p:spPr>
          <a:xfrm>
            <a:off x="2843809" y="1196753"/>
            <a:ext cx="6300192" cy="5661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3931" y="935722"/>
            <a:ext cx="40020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nl-NL" sz="2500" b="1"/>
              <a:t>Jenis dan Produk LKBB</a:t>
            </a:r>
            <a:endParaRPr lang="en-US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90013" y="1412776"/>
            <a:ext cx="5804182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Lembaga Pembiayaan Pembangunan dan Lembaga Perantara Penerbitan serta Perdagangan Surat Berharga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Asuransi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Leasing (Sewa Guna Usaha)</a:t>
            </a:r>
          </a:p>
        </p:txBody>
      </p:sp>
      <p:sp>
        <p:nvSpPr>
          <p:cNvPr id="7" name="Rectangle 6"/>
          <p:cNvSpPr/>
          <p:nvPr/>
        </p:nvSpPr>
        <p:spPr>
          <a:xfrm>
            <a:off x="351610" y="5325015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/>
              <a:t>Asuransi, seperti Prudential, adalah salah satu contoh LKBB.</a:t>
            </a:r>
          </a:p>
        </p:txBody>
      </p:sp>
    </p:spTree>
    <p:extLst>
      <p:ext uri="{BB962C8B-B14F-4D97-AF65-F5344CB8AC3E}">
        <p14:creationId xmlns:p14="http://schemas.microsoft.com/office/powerpoint/2010/main" val="500907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2"/>
          <a:stretch/>
        </p:blipFill>
        <p:spPr>
          <a:xfrm>
            <a:off x="-12806" y="1385637"/>
            <a:ext cx="9156806" cy="5472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3931" y="1312938"/>
            <a:ext cx="40020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nl-NL" sz="2500" b="1"/>
              <a:t>Prinsip LKBB</a:t>
            </a:r>
            <a:endParaRPr lang="en-US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02138" y="1869792"/>
            <a:ext cx="70997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LKBB antara lain memegang prinsip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mengenal nasabah.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0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0756" b="7178"/>
          <a:stretch/>
        </p:blipFill>
        <p:spPr>
          <a:xfrm>
            <a:off x="2267744" y="1494036"/>
            <a:ext cx="6876256" cy="536396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30027" y="980728"/>
            <a:ext cx="5482133" cy="496104"/>
            <a:chOff x="530027" y="980728"/>
            <a:chExt cx="5482133" cy="496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74043" y="980728"/>
              <a:ext cx="2315057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E. Bank Sentral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74043" y="1628800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/>
              <a:t>Pengertian Bank Sentral</a:t>
            </a:r>
            <a:endParaRPr lang="en-US" sz="2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0090" y="2030073"/>
            <a:ext cx="64807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Bank sentral adalah badan keuangan yang bertanggung jawab mengatur kestabilan badan-badan keuangan, serta menjamin agar kegiatan </a:t>
            </a:r>
          </a:p>
          <a:p>
            <a:r>
              <a:rPr lang="en-US" sz="2500"/>
              <a:t>badan-badan keuangan tersebut dapat menciptakan tingkat kegiatan ekonomi </a:t>
            </a:r>
          </a:p>
          <a:p>
            <a:r>
              <a:rPr lang="en-US" sz="2500"/>
              <a:t>yang tinggi dan stabil.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77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939" y="980728"/>
            <a:ext cx="68824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500" b="1"/>
              <a:t>Fungsi, Tugas, dan Wewenang Bank Indonesia sebagai Bank Sentral Republik Indonesia</a:t>
            </a:r>
            <a:endParaRPr lang="en-US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1916832"/>
            <a:ext cx="18722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Tugas BI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090" y="2204864"/>
            <a:ext cx="753237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i-FI" sz="2500"/>
              <a:t>Menetapkan dan melaksanakan kebijakan moneter</a:t>
            </a:r>
            <a:endParaRPr lang="en-US" sz="250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Mengatur dan menjaga kelancaran sistem pembayaran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7687" y="3501008"/>
            <a:ext cx="29094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2"/>
            </a:pP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Wewenang BI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3799055"/>
            <a:ext cx="7532374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i-FI" sz="2500"/>
              <a:t>Menetapkan sasaran-sasaran moneter dengan memperhatikan sasaran laju inflasi.</a:t>
            </a:r>
            <a:endParaRPr lang="en-US" sz="250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Melakukan pengendalian moneter</a:t>
            </a:r>
          </a:p>
        </p:txBody>
      </p:sp>
    </p:spTree>
    <p:extLst>
      <p:ext uri="{BB962C8B-B14F-4D97-AF65-F5344CB8AC3E}">
        <p14:creationId xmlns:p14="http://schemas.microsoft.com/office/powerpoint/2010/main" val="1829601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939" y="836712"/>
            <a:ext cx="68824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500" b="1"/>
              <a:t>Peran Bank Indonesia dalam Stabilitas Sistem Keuangan</a:t>
            </a:r>
            <a:endParaRPr lang="en-US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16090" y="1891422"/>
            <a:ext cx="695631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500"/>
              <a:t>Menjaga stabilitas moneter antara lain melalui instrumen suku bunga dalam operasi pasarterbuka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500"/>
              <a:t>Menciptakan kinerja lembaga keuangan yang sehat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500"/>
              <a:t>Mengatur dan menjaga kelancaran sistem pembayaran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500"/>
              <a:t>Melakukan riset dan pemantauan stabilitas sistem keuangan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500"/>
              <a:t>Menjadi jaring pengaman sistim keuangan</a:t>
            </a:r>
          </a:p>
        </p:txBody>
      </p:sp>
    </p:spTree>
    <p:extLst>
      <p:ext uri="{BB962C8B-B14F-4D97-AF65-F5344CB8AC3E}">
        <p14:creationId xmlns:p14="http://schemas.microsoft.com/office/powerpoint/2010/main" val="2756379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01" b="40739"/>
          <a:stretch/>
        </p:blipFill>
        <p:spPr>
          <a:xfrm>
            <a:off x="2254" y="2996952"/>
            <a:ext cx="9141746" cy="386104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30027" y="980728"/>
            <a:ext cx="5482133" cy="496104"/>
            <a:chOff x="530027" y="980728"/>
            <a:chExt cx="5482133" cy="496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74043" y="980728"/>
              <a:ext cx="4649030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F. Otoritas Jasa Keuangan (OJK)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4043" y="1628800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/>
              <a:t>Pengertian OJK</a:t>
            </a:r>
            <a:endParaRPr lang="en-US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4644" y="2060848"/>
            <a:ext cx="64807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OJK adalah lembaga yang bertugas mengatur dan mengawasi kegiatan di dalam sektor jasa keuangan.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10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7"/>
          <a:stretch/>
        </p:blipFill>
        <p:spPr>
          <a:xfrm>
            <a:off x="0" y="1052737"/>
            <a:ext cx="9144000" cy="5805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023" y="814353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500" b="1"/>
              <a:t>Fungsi OJK</a:t>
            </a:r>
            <a:endParaRPr lang="en-US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246401"/>
            <a:ext cx="6480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OJK berfungsi menyelenggarakan sistem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pengaturan</a:t>
            </a:r>
            <a:r>
              <a:rPr lang="en-US" sz="25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/>
              <a:t>dan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pengawasan </a:t>
            </a:r>
            <a:r>
              <a:rPr lang="en-US" sz="2500"/>
              <a:t>yang terintegrasi terhadap keseluruhan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kegiatan di sektor jasa keuangan.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08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023" y="1079738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500" b="1"/>
              <a:t>Tugas OJK</a:t>
            </a: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6090" y="1631116"/>
            <a:ext cx="6956310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Mengatur dan mengawasi kegiatan jasa keuangan di sektor perbankan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Mengatur dan mengawasi kegiatan jasa keuangan di sektor pasar modal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Mengatur dan mengawasi kegiatan jasa keuangan di sektor perasuransian, dana pensiun, lembaga pembiayaan, dan lembaga jasa keuangan lainnya</a:t>
            </a:r>
          </a:p>
        </p:txBody>
      </p:sp>
    </p:spTree>
    <p:extLst>
      <p:ext uri="{BB962C8B-B14F-4D97-AF65-F5344CB8AC3E}">
        <p14:creationId xmlns:p14="http://schemas.microsoft.com/office/powerpoint/2010/main" val="3314351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023" y="1079738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500" b="1"/>
              <a:t>Wewenang OJK</a:t>
            </a:r>
            <a:endParaRPr lang="en-US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16090" y="1631116"/>
            <a:ext cx="7244342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Pengaturan dan pengawasan mengenai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kelembagaan bank </a:t>
            </a:r>
            <a:r>
              <a:rPr lang="en-US" sz="2500"/>
              <a:t>(perizinan pendirian bank)</a:t>
            </a:r>
            <a:endParaRPr lang="en-US" sz="2500" b="1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Pengaturan dan pengawasan mengenai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kesehatan bank </a:t>
            </a:r>
            <a:r>
              <a:rPr lang="en-US" sz="2500"/>
              <a:t>(likuiditas, rentabilitas, solvabilitas)</a:t>
            </a:r>
            <a:endParaRPr lang="en-US" sz="2500" b="1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/>
              <a:t>Pengaturan dan pengawasan mengenai aspek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kehati-hatian bank </a:t>
            </a:r>
            <a:r>
              <a:rPr lang="en-US" sz="2500"/>
              <a:t>(manajemen risiko, pemeriksaan bank)</a:t>
            </a:r>
            <a:endParaRPr lang="en-US" sz="25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68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opchoicesupplies.com/product_images/uploaded_images/thumbs-up-smiley-300x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5184576" cy="50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7984" y="1052736"/>
            <a:ext cx="44644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Let’s Go to</a:t>
            </a:r>
          </a:p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</a:t>
            </a:r>
            <a:r>
              <a:rPr lang="id-ID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Next Lesson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5802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09"/>
          <a:stretch/>
        </p:blipFill>
        <p:spPr>
          <a:xfrm>
            <a:off x="0" y="2564905"/>
            <a:ext cx="9144000" cy="42930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11915" y="801858"/>
            <a:ext cx="7858397" cy="861774"/>
            <a:chOff x="530027" y="980728"/>
            <a:chExt cx="7858397" cy="8617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7858397" cy="85107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74043" y="980728"/>
              <a:ext cx="721032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A. Pengertian, Fungsi dan Prinsip Kegiatan Usaha,    </a:t>
              </a:r>
            </a:p>
            <a:p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     serta Jenis Bank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07848" y="2229832"/>
            <a:ext cx="7915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Bank adalah badan usaha yang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menghimpun dana </a:t>
            </a:r>
            <a:r>
              <a:rPr lang="en-US" sz="2500"/>
              <a:t>dari masyarakat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dalam bentuk simpanan</a:t>
            </a:r>
            <a:r>
              <a:rPr lang="en-US" sz="25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/>
              <a:t>dan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menyalurkannya</a:t>
            </a:r>
            <a:r>
              <a:rPr lang="en-US" sz="25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/>
              <a:t>kepada masyarakat dalam rangka meningkatkan taraf hidup rakyat banyak.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395" y="1786464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err="1"/>
              <a:t>Pengertian</a:t>
            </a:r>
            <a:r>
              <a:rPr lang="en-US" sz="2500" b="1"/>
              <a:t> Bank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259371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12" y="1412776"/>
            <a:ext cx="57684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Penghimpun dana </a:t>
            </a:r>
            <a:r>
              <a:rPr lang="en-US" sz="2500"/>
              <a:t>dari masyarakat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0395" y="778352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500" b="1"/>
              <a:t>Fungsi Bank</a:t>
            </a: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21306" y="3429000"/>
            <a:ext cx="52192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2"/>
            </a:pP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Penyalur dana </a:t>
            </a:r>
            <a:r>
              <a:rPr lang="en-US" sz="2500"/>
              <a:t>ke masyarakat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5472226"/>
            <a:ext cx="34563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+mj-lt"/>
              <a:buAutoNum type="alphaLcPeriod" startAt="3"/>
            </a:pP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Pelayan</a:t>
            </a:r>
            <a:r>
              <a:rPr lang="en-US" sz="25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/>
              <a:t>masyarakat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82" y="2284419"/>
            <a:ext cx="3985123" cy="2656749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64704"/>
            <a:ext cx="3330759" cy="250917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r="10921"/>
          <a:stretch/>
        </p:blipFill>
        <p:spPr>
          <a:xfrm>
            <a:off x="4717143" y="4082256"/>
            <a:ext cx="4111457" cy="26000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4110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1"/>
          <a:stretch/>
        </p:blipFill>
        <p:spPr>
          <a:xfrm>
            <a:off x="0" y="548680"/>
            <a:ext cx="9163155" cy="6309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947" y="836712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5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Prinsip Kegiatan Usaha</a:t>
            </a:r>
            <a:endParaRPr lang="en-US" sz="2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4616" y="1890444"/>
            <a:ext cx="707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8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Prinsip kehati-hatian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4498" y="2610524"/>
            <a:ext cx="5219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2"/>
            </a:pPr>
            <a:r>
              <a:rPr lang="en-US" sz="28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Prinsip kepercayaan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4498" y="3258596"/>
            <a:ext cx="5219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3"/>
            </a:pPr>
            <a:r>
              <a:rPr lang="en-US" sz="28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Prinsip kerahasiaan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4498" y="3888050"/>
            <a:ext cx="5219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4"/>
            </a:pPr>
            <a:r>
              <a:rPr lang="en-US" sz="28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Prinsip mengenal nasabah</a:t>
            </a:r>
          </a:p>
        </p:txBody>
      </p:sp>
    </p:spTree>
    <p:extLst>
      <p:ext uri="{BB962C8B-B14F-4D97-AF65-F5344CB8AC3E}">
        <p14:creationId xmlns:p14="http://schemas.microsoft.com/office/powerpoint/2010/main" val="915699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06" b="15759"/>
          <a:stretch/>
        </p:blipFill>
        <p:spPr>
          <a:xfrm>
            <a:off x="2646834" y="1209980"/>
            <a:ext cx="6509748" cy="5648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395" y="778352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500" b="1"/>
              <a:t>Jenis Bank</a:t>
            </a: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88320" y="1750324"/>
            <a:ext cx="2448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Bank Sentral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608" y="2234743"/>
            <a:ext cx="68407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Bank sentral adalah badan keuangan </a:t>
            </a:r>
          </a:p>
          <a:p>
            <a:r>
              <a:rPr lang="en-US" sz="2500"/>
              <a:t>yang bertanggung jawab mengatur </a:t>
            </a:r>
          </a:p>
          <a:p>
            <a:r>
              <a:rPr lang="en-US" sz="2500"/>
              <a:t>kestabilan badan-badan keuangan, </a:t>
            </a:r>
          </a:p>
          <a:p>
            <a:r>
              <a:rPr lang="en-US" sz="2500"/>
              <a:t>serta menjamin agar kegiatan </a:t>
            </a:r>
          </a:p>
          <a:p>
            <a:r>
              <a:rPr lang="en-US" sz="2500"/>
              <a:t>badan-badan keuangan </a:t>
            </a:r>
          </a:p>
          <a:p>
            <a:r>
              <a:rPr lang="en-US" sz="2500"/>
              <a:t>tersebut dapat menciptakan </a:t>
            </a:r>
          </a:p>
          <a:p>
            <a:r>
              <a:rPr lang="en-US" sz="2500"/>
              <a:t>tingkat kegiatan ekonomi </a:t>
            </a:r>
          </a:p>
          <a:p>
            <a:r>
              <a:rPr lang="en-US" sz="2500"/>
              <a:t>yang tinggi dan stabil.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610" y="1280904"/>
            <a:ext cx="55975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500" b="1"/>
              <a:t>Menurut Jenis Kegiatannya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847250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9"/>
          <a:stretch/>
        </p:blipFill>
        <p:spPr>
          <a:xfrm>
            <a:off x="0" y="603447"/>
            <a:ext cx="9144000" cy="6254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822198"/>
            <a:ext cx="2448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2"/>
            </a:pP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Bank Umum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5004" y="1268760"/>
            <a:ext cx="853244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Bank umum adalah bank yang melaksanakan kegiatan </a:t>
            </a:r>
          </a:p>
          <a:p>
            <a:r>
              <a:rPr lang="en-US" sz="2500"/>
              <a:t>usaha seperti menghimpun dana dan memberikan </a:t>
            </a:r>
          </a:p>
          <a:p>
            <a:r>
              <a:rPr lang="en-US" sz="2500"/>
              <a:t>pinjaman serta jasa lalu lintas pembayaran </a:t>
            </a:r>
          </a:p>
          <a:p>
            <a:r>
              <a:rPr lang="en-US" sz="2500"/>
              <a:t>dalam bidang keuangan </a:t>
            </a:r>
          </a:p>
          <a:p>
            <a:r>
              <a:rPr lang="en-US" sz="2500"/>
              <a:t>kepada masyarakat.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76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8" t="276" r="12951" b="44655"/>
          <a:stretch/>
        </p:blipFill>
        <p:spPr>
          <a:xfrm>
            <a:off x="0" y="2354031"/>
            <a:ext cx="9144000" cy="4526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938044"/>
            <a:ext cx="2448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3"/>
            </a:pP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Bank</a:t>
            </a:r>
            <a:r>
              <a:rPr lang="en-US" sz="25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Syariah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6652" y="1559114"/>
            <a:ext cx="67397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Bank Syariah adalah bank yang dikelola sesuai </a:t>
            </a:r>
          </a:p>
          <a:p>
            <a:r>
              <a:rPr lang="en-US" sz="2500"/>
              <a:t>prinsip-prinsip ekonomi Islam.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41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985"/>
            <a:ext cx="6372200" cy="4811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4437112"/>
            <a:ext cx="47525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3"/>
            </a:pP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Bank Perkreditan Rakyat (BPR)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8242" y="4906501"/>
            <a:ext cx="6739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BPR adalah bank yang menerima simpanan dari masyarakat hanya dalam bentuk deposito berjangka, tabungan, atau bentuk lainnya dan memberikan pinjaman kepada masyarakat.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06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1030</Words>
  <Application>Microsoft Office PowerPoint</Application>
  <PresentationFormat>On-screen Show (4:3)</PresentationFormat>
  <Paragraphs>206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Myriad Pro</vt:lpstr>
      <vt:lpstr>Times New Roman</vt:lpstr>
      <vt:lpstr>Wingdings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ENSIKLOPEDI</dc:creator>
  <cp:lastModifiedBy>user</cp:lastModifiedBy>
  <cp:revision>249</cp:revision>
  <dcterms:created xsi:type="dcterms:W3CDTF">2013-08-02T08:37:47Z</dcterms:created>
  <dcterms:modified xsi:type="dcterms:W3CDTF">2022-02-08T12:02:09Z</dcterms:modified>
</cp:coreProperties>
</file>