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2" r:id="rId3"/>
    <p:sldId id="273" r:id="rId4"/>
    <p:sldId id="283" r:id="rId5"/>
    <p:sldId id="274" r:id="rId6"/>
    <p:sldId id="275" r:id="rId7"/>
    <p:sldId id="276" r:id="rId8"/>
    <p:sldId id="279" r:id="rId9"/>
    <p:sldId id="278" r:id="rId10"/>
    <p:sldId id="280" r:id="rId11"/>
    <p:sldId id="281" r:id="rId12"/>
    <p:sldId id="282" r:id="rId13"/>
  </p:sldIdLst>
  <p:sldSz cx="9144000" cy="5715000" type="screen16x10"/>
  <p:notesSz cx="6858000" cy="9144000"/>
  <p:defaultTextStyle>
    <a:defPPr>
      <a:defRPr lang="en-US"/>
    </a:defPPr>
    <a:lvl1pPr marL="0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4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1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08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35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62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89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0000FF"/>
    <a:srgbClr val="CC00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77" autoAdjust="0"/>
    <p:restoredTop sz="94576" autoAdjust="0"/>
  </p:normalViewPr>
  <p:slideViewPr>
    <p:cSldViewPr>
      <p:cViewPr>
        <p:scale>
          <a:sx n="100" d="100"/>
          <a:sy n="100" d="100"/>
        </p:scale>
        <p:origin x="708" y="-34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81177-480B-4339-98D5-7D35108AC407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72C15-A89B-4E21-B310-B2D4CAB663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587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54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81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08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5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2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9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JILI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5" tIns="45712" rIns="91425" bIns="45712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6"/>
            <a:ext cx="7772400" cy="1225021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b="1" cap="none" spc="5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90488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ctr">
              <a:buNone/>
              <a:defRPr b="1" cap="none" spc="5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  <a:lvl2pPr marL="457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Rounded Rectangle 7">
            <a:hlinkClick r:id="" action="ppaction://hlinkshowjump?jump=nextslide"/>
          </p:cNvPr>
          <p:cNvSpPr/>
          <p:nvPr userDrawn="1"/>
        </p:nvSpPr>
        <p:spPr>
          <a:xfrm>
            <a:off x="3500430" y="4357699"/>
            <a:ext cx="1571636" cy="535765"/>
          </a:xfrm>
          <a:prstGeom prst="roundRect">
            <a:avLst>
              <a:gd name="adj" fmla="val 50000"/>
            </a:avLst>
          </a:prstGeom>
          <a:solidFill>
            <a:srgbClr val="00CC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Masuk</a:t>
            </a:r>
            <a:endParaRPr lang="en-US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K KD INDIKATOR TUG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TERI SOAL HALAMAN AW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86644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TERI SOAL HALAMAN LANJU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86644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572296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MATERI SOAL HALAMAN LANJU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15206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429420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MATERI SOAL HALAMAN LANJU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86644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500858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TERI SOAL HALAMAN AKH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643702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" Target="../slides/slide2.xml"/><Relationship Id="rId2" Type="http://schemas.openxmlformats.org/officeDocument/2006/relationships/slideLayout" Target="../slideLayouts/slideLayout2.xml"/><Relationship Id="rId16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" Target="../slides/slide6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14480" y="228866"/>
            <a:ext cx="7215238" cy="783153"/>
          </a:xfrm>
          <a:prstGeom prst="rect">
            <a:avLst/>
          </a:prstGeom>
        </p:spPr>
        <p:txBody>
          <a:bodyPr vert="horz" lIns="91425" tIns="45712" rIns="91425" bIns="45712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4480" y="1190614"/>
            <a:ext cx="7215238" cy="4187167"/>
          </a:xfrm>
          <a:prstGeom prst="rect">
            <a:avLst/>
          </a:prstGeom>
        </p:spPr>
        <p:txBody>
          <a:bodyPr vert="horz" lIns="91425" tIns="45712" rIns="91425" bIns="45712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Pentagon 6">
            <a:hlinkClick r:id="rId12" action="ppaction://hlinksldjump"/>
          </p:cNvPr>
          <p:cNvSpPr/>
          <p:nvPr/>
        </p:nvSpPr>
        <p:spPr>
          <a:xfrm>
            <a:off x="0" y="1142989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STANDAR KOMPETENSI</a:t>
            </a:r>
            <a:endParaRPr lang="en-US" b="1" dirty="0"/>
          </a:p>
        </p:txBody>
      </p:sp>
      <p:sp>
        <p:nvSpPr>
          <p:cNvPr id="8" name="Pentagon 7">
            <a:hlinkClick r:id="rId13" action="ppaction://hlinksldjump"/>
          </p:cNvPr>
          <p:cNvSpPr/>
          <p:nvPr/>
        </p:nvSpPr>
        <p:spPr>
          <a:xfrm>
            <a:off x="0" y="1835938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KOMPETENSI DASAR</a:t>
            </a:r>
            <a:endParaRPr lang="en-US" b="1" dirty="0"/>
          </a:p>
        </p:txBody>
      </p:sp>
      <p:sp>
        <p:nvSpPr>
          <p:cNvPr id="9" name="Pentagon 8">
            <a:hlinkClick r:id="rId14" action="ppaction://hlinksldjump"/>
          </p:cNvPr>
          <p:cNvSpPr/>
          <p:nvPr/>
        </p:nvSpPr>
        <p:spPr>
          <a:xfrm>
            <a:off x="0" y="2528887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INDIKATOR</a:t>
            </a:r>
            <a:endParaRPr lang="en-US" b="1" dirty="0"/>
          </a:p>
        </p:txBody>
      </p:sp>
      <p:sp>
        <p:nvSpPr>
          <p:cNvPr id="10" name="Pentagon 9">
            <a:hlinkClick r:id="rId15" action="ppaction://hlinksldjump"/>
          </p:cNvPr>
          <p:cNvSpPr/>
          <p:nvPr/>
        </p:nvSpPr>
        <p:spPr>
          <a:xfrm>
            <a:off x="0" y="3221836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11" name="Pentagon 10">
            <a:hlinkClick r:id="" action="ppaction://noaction"/>
          </p:cNvPr>
          <p:cNvSpPr/>
          <p:nvPr/>
        </p:nvSpPr>
        <p:spPr>
          <a:xfrm>
            <a:off x="0" y="3914785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LATIHAN SOAL</a:t>
            </a:r>
            <a:endParaRPr lang="en-US" b="1" dirty="0"/>
          </a:p>
        </p:txBody>
      </p:sp>
      <p:sp>
        <p:nvSpPr>
          <p:cNvPr id="12" name="Pentagon 11">
            <a:hlinkClick r:id="" action="ppaction://noaction"/>
          </p:cNvPr>
          <p:cNvSpPr/>
          <p:nvPr/>
        </p:nvSpPr>
        <p:spPr>
          <a:xfrm>
            <a:off x="0" y="4607732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TUGAS</a:t>
            </a:r>
            <a:endParaRPr lang="en-US" b="1" dirty="0"/>
          </a:p>
        </p:txBody>
      </p:sp>
      <p:sp>
        <p:nvSpPr>
          <p:cNvPr id="13" name="Oval 12">
            <a:hlinkClick r:id="" action="ppaction://hlinkshowjump?jump=endshow" highlightClick="1">
              <a:snd r:embed="rId16" name="applause.wav"/>
            </a:hlinkClick>
          </p:cNvPr>
          <p:cNvSpPr/>
          <p:nvPr/>
        </p:nvSpPr>
        <p:spPr>
          <a:xfrm>
            <a:off x="8072494" y="5286393"/>
            <a:ext cx="1000100" cy="35719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dirty="0" smtClean="0"/>
              <a:t>Keluar</a:t>
            </a:r>
            <a:endParaRPr lang="en-US" sz="11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60" r:id="rId5"/>
    <p:sldLayoutId id="2147483659" r:id="rId6"/>
    <p:sldLayoutId id="2147483658" r:id="rId7"/>
    <p:sldLayoutId id="2147483654" r:id="rId8"/>
    <p:sldLayoutId id="2147483655" r:id="rId9"/>
  </p:sldLayoutIdLst>
  <p:txStyles>
    <p:titleStyle>
      <a:lvl1pPr algn="ctr" defTabSz="914254" rtl="0" eaLnBrk="1" latinLnBrk="0" hangingPunct="1">
        <a:spcBef>
          <a:spcPct val="0"/>
        </a:spcBef>
        <a:buNone/>
        <a:defRPr sz="4400" b="1" kern="1200" cap="none" spc="50">
          <a:ln w="11430"/>
          <a:solidFill>
            <a:schemeClr val="tx1"/>
          </a:soli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845" indent="-342845" algn="l" defTabSz="914254" rtl="0" eaLnBrk="1" latinLnBrk="0" hangingPunct="1">
        <a:spcBef>
          <a:spcPct val="20000"/>
        </a:spcBef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31" indent="-285705" algn="l" defTabSz="914254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18" indent="-228563" algn="l" defTabSz="914254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45" indent="-228563" algn="l" defTabSz="914254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71" indent="-228563" algn="l" defTabSz="9142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98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26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52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79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7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4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81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8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5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62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9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6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857488" y="2714624"/>
            <a:ext cx="292895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28596" y="2428872"/>
            <a:ext cx="7772400" cy="1225021"/>
          </a:xfrm>
          <a:prstGeom prst="rect">
            <a:avLst/>
          </a:prstGeom>
        </p:spPr>
        <p:txBody>
          <a:bodyPr vert="horz" lIns="91425" tIns="45712" rIns="91425" bIns="45712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2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50" normalizeH="0" baseline="0" noProof="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PELUANG</a:t>
            </a:r>
            <a:endParaRPr kumimoji="0" lang="en-US" sz="4400" b="1" i="0" u="none" strike="noStrike" kern="1200" cap="none" spc="50" normalizeH="0" baseline="0" noProof="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142976" y="1381112"/>
            <a:ext cx="6400800" cy="904884"/>
          </a:xfrm>
          <a:prstGeom prst="rect">
            <a:avLst/>
          </a:prstGeom>
        </p:spPr>
        <p:txBody>
          <a:bodyPr vert="horz" lIns="91425" tIns="45712" rIns="91425" bIns="45712"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2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id-ID" sz="3200" b="1" i="0" u="none" strike="noStrike" kern="1200" cap="none" spc="50" normalizeH="0" baseline="0" noProof="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1" i="0" u="none" strike="noStrike" kern="1200" cap="none" spc="50" normalizeH="0" baseline="0" noProof="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AB</a:t>
            </a:r>
            <a:r>
              <a:rPr kumimoji="0" lang="id-ID" sz="3200" b="1" i="0" u="none" strike="noStrike" kern="1200" cap="none" spc="50" normalizeH="0" baseline="0" noProof="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2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endParaRPr kumimoji="0" lang="en-US" sz="3200" b="1" i="0" u="none" strike="noStrike" kern="1200" cap="none" spc="50" normalizeH="0" baseline="0" noProof="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333754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857356" y="177433"/>
            <a:ext cx="38667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en-US" sz="3600" b="1" dirty="0" err="1" smtClean="0"/>
              <a:t>Contoh</a:t>
            </a:r>
            <a:r>
              <a:rPr lang="id-ID" sz="3600" b="1" dirty="0" smtClean="0"/>
              <a:t> </a:t>
            </a:r>
            <a:r>
              <a:rPr lang="en-GB" sz="3600" b="1" dirty="0" smtClean="0"/>
              <a:t>S</a:t>
            </a:r>
            <a:r>
              <a:rPr lang="id-ID" sz="3600" b="1" dirty="0" smtClean="0"/>
              <a:t>oal</a:t>
            </a:r>
            <a:r>
              <a:rPr lang="en-GB" sz="3600" b="1" dirty="0" smtClean="0"/>
              <a:t> 7</a:t>
            </a:r>
            <a:r>
              <a:rPr lang="en-US" sz="3600" b="1" dirty="0" smtClean="0"/>
              <a:t>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691680" y="1154803"/>
            <a:ext cx="70723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/>
            <a:r>
              <a:rPr lang="en-GB" sz="2400" dirty="0" err="1" smtClean="0"/>
              <a:t>Tentukan</a:t>
            </a:r>
            <a:r>
              <a:rPr lang="en-GB" sz="2400" dirty="0" smtClean="0"/>
              <a:t> </a:t>
            </a:r>
            <a:r>
              <a:rPr lang="en-GB" sz="2400" dirty="0" err="1" smtClean="0"/>
              <a:t>banyak</a:t>
            </a:r>
            <a:r>
              <a:rPr lang="en-GB" sz="2400" dirty="0" smtClean="0"/>
              <a:t> </a:t>
            </a:r>
            <a:r>
              <a:rPr lang="en-GB" sz="2400" dirty="0" err="1" smtClean="0"/>
              <a:t>cara</a:t>
            </a:r>
            <a:r>
              <a:rPr lang="en-GB" sz="2400" dirty="0" smtClean="0"/>
              <a:t> </a:t>
            </a:r>
            <a:r>
              <a:rPr lang="en-GB" sz="2400" dirty="0" err="1" smtClean="0"/>
              <a:t>menentukan</a:t>
            </a:r>
            <a:r>
              <a:rPr lang="en-GB" sz="2400" dirty="0" smtClean="0"/>
              <a:t> </a:t>
            </a:r>
            <a:r>
              <a:rPr lang="en-GB" sz="2400" dirty="0" err="1"/>
              <a:t>J</a:t>
            </a:r>
            <a:r>
              <a:rPr lang="en-GB" sz="2400" dirty="0" err="1" smtClean="0"/>
              <a:t>uara</a:t>
            </a:r>
            <a:r>
              <a:rPr lang="en-GB" sz="2400" dirty="0" smtClean="0"/>
              <a:t> 1, 2, </a:t>
            </a:r>
            <a:r>
              <a:rPr lang="en-GB" sz="2400" dirty="0" err="1" smtClean="0"/>
              <a:t>dan</a:t>
            </a:r>
            <a:r>
              <a:rPr lang="en-GB" sz="2400" dirty="0" smtClean="0"/>
              <a:t> 3 </a:t>
            </a:r>
            <a:r>
              <a:rPr lang="en-GB" sz="2400" dirty="0" err="1" smtClean="0"/>
              <a:t>dari</a:t>
            </a:r>
            <a:r>
              <a:rPr lang="en-GB" sz="2400" dirty="0" smtClean="0"/>
              <a:t> </a:t>
            </a:r>
            <a:r>
              <a:rPr lang="en-GB" sz="2400" dirty="0" err="1" smtClean="0"/>
              <a:t>suatu</a:t>
            </a:r>
            <a:r>
              <a:rPr lang="en-GB" sz="2400" dirty="0" smtClean="0"/>
              <a:t> </a:t>
            </a:r>
            <a:r>
              <a:rPr lang="en-GB" sz="2400" dirty="0" err="1"/>
              <a:t>kelas</a:t>
            </a:r>
            <a:r>
              <a:rPr lang="en-GB" sz="2400" dirty="0"/>
              <a:t> </a:t>
            </a:r>
            <a:r>
              <a:rPr lang="en-GB" sz="2400" dirty="0" smtClean="0"/>
              <a:t>yang </a:t>
            </a:r>
            <a:r>
              <a:rPr lang="en-GB" sz="2400" dirty="0" err="1" smtClean="0"/>
              <a:t>terdiri</a:t>
            </a:r>
            <a:r>
              <a:rPr lang="en-GB" sz="2400" dirty="0" smtClean="0"/>
              <a:t> </a:t>
            </a:r>
            <a:r>
              <a:rPr lang="en-GB" sz="2400" dirty="0" err="1" smtClean="0"/>
              <a:t>dari</a:t>
            </a:r>
            <a:r>
              <a:rPr lang="en-GB" sz="2400" dirty="0" smtClean="0"/>
              <a:t> 30 </a:t>
            </a:r>
            <a:r>
              <a:rPr lang="en-GB" sz="2400" dirty="0" err="1" smtClean="0"/>
              <a:t>siswa</a:t>
            </a:r>
            <a:r>
              <a:rPr lang="en-GB" sz="2400" dirty="0"/>
              <a:t>.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722261" y="3869539"/>
            <a:ext cx="70723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err="1" smtClean="0">
                <a:solidFill>
                  <a:srgbClr val="C00000"/>
                </a:solidFill>
              </a:rPr>
              <a:t>Jadi</a:t>
            </a:r>
            <a:r>
              <a:rPr lang="en-US" sz="2800" dirty="0" smtClean="0">
                <a:solidFill>
                  <a:srgbClr val="C00000"/>
                </a:solidFill>
              </a:rPr>
              <a:t>, </a:t>
            </a:r>
          </a:p>
          <a:p>
            <a:pPr algn="just"/>
            <a:r>
              <a:rPr lang="en-US" sz="2800" dirty="0" err="1" smtClean="0">
                <a:solidFill>
                  <a:srgbClr val="C00000"/>
                </a:solidFill>
              </a:rPr>
              <a:t>banyaknya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cara</a:t>
            </a:r>
            <a:r>
              <a:rPr lang="en-US" sz="2800" dirty="0" smtClean="0">
                <a:solidFill>
                  <a:srgbClr val="C00000"/>
                </a:solidFill>
              </a:rPr>
              <a:t> = …..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711114" y="2385839"/>
            <a:ext cx="8572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id-ID" b="1" i="1" dirty="0" smtClean="0">
                <a:solidFill>
                  <a:srgbClr val="FF0000"/>
                </a:solidFill>
              </a:rPr>
              <a:t>Jawab:</a:t>
            </a:r>
            <a:endParaRPr lang="en-US" b="1" i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246864"/>
              </p:ext>
            </p:extLst>
          </p:nvPr>
        </p:nvGraphicFramePr>
        <p:xfrm>
          <a:off x="1801202" y="2967577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Juara</a:t>
                      </a:r>
                      <a:r>
                        <a:rPr lang="en-GB" baseline="0" dirty="0" smtClean="0"/>
                        <a:t> 1</a:t>
                      </a:r>
                      <a:r>
                        <a:rPr lang="en-GB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Juara</a:t>
                      </a:r>
                      <a:r>
                        <a:rPr lang="en-GB" baseline="0" dirty="0" smtClean="0"/>
                        <a:t> 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Juara</a:t>
                      </a:r>
                      <a:r>
                        <a:rPr lang="en-GB" baseline="0" dirty="0" smtClean="0"/>
                        <a:t> 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688810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333754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857356" y="177433"/>
            <a:ext cx="38667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en-US" sz="3600" b="1" dirty="0" err="1" smtClean="0"/>
              <a:t>Contoh</a:t>
            </a:r>
            <a:r>
              <a:rPr lang="id-ID" sz="3600" b="1" dirty="0" smtClean="0"/>
              <a:t> </a:t>
            </a:r>
            <a:r>
              <a:rPr lang="en-GB" sz="3600" b="1" dirty="0" smtClean="0"/>
              <a:t>S</a:t>
            </a:r>
            <a:r>
              <a:rPr lang="id-ID" sz="3600" b="1" dirty="0" smtClean="0"/>
              <a:t>oal</a:t>
            </a:r>
            <a:r>
              <a:rPr lang="en-GB" sz="3600" b="1" dirty="0" smtClean="0"/>
              <a:t> 8</a:t>
            </a:r>
            <a:r>
              <a:rPr lang="en-US" sz="3600" b="1" dirty="0" smtClean="0"/>
              <a:t>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711114" y="1000845"/>
            <a:ext cx="707236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/>
            <a:r>
              <a:rPr lang="en-GB" sz="2400" dirty="0" err="1" smtClean="0"/>
              <a:t>Diberikan</a:t>
            </a:r>
            <a:r>
              <a:rPr lang="en-GB" sz="2400" dirty="0" smtClean="0"/>
              <a:t> </a:t>
            </a:r>
            <a:r>
              <a:rPr lang="en-GB" sz="2400" dirty="0" err="1" smtClean="0"/>
              <a:t>angka-angka</a:t>
            </a:r>
            <a:r>
              <a:rPr lang="en-GB" sz="2400" dirty="0" smtClean="0"/>
              <a:t> : 1, 2, 3, 4, 5 </a:t>
            </a:r>
            <a:r>
              <a:rPr lang="en-GB" sz="2400" dirty="0" err="1" smtClean="0"/>
              <a:t>akan</a:t>
            </a:r>
            <a:r>
              <a:rPr lang="en-GB" sz="2400" dirty="0" smtClean="0"/>
              <a:t> </a:t>
            </a:r>
            <a:r>
              <a:rPr lang="en-GB" sz="2400" dirty="0" err="1" smtClean="0"/>
              <a:t>dibentuk</a:t>
            </a:r>
            <a:r>
              <a:rPr lang="en-GB" sz="2400" dirty="0" smtClean="0"/>
              <a:t> </a:t>
            </a:r>
            <a:r>
              <a:rPr lang="en-GB" sz="2400" dirty="0" err="1" smtClean="0"/>
              <a:t>bilangan</a:t>
            </a:r>
            <a:r>
              <a:rPr lang="en-GB" sz="2400" dirty="0" smtClean="0"/>
              <a:t> yang </a:t>
            </a:r>
            <a:r>
              <a:rPr lang="en-GB" sz="2400" dirty="0" err="1" smtClean="0"/>
              <a:t>terdiri</a:t>
            </a:r>
            <a:r>
              <a:rPr lang="en-GB" sz="2400" dirty="0" smtClean="0"/>
              <a:t> </a:t>
            </a:r>
            <a:r>
              <a:rPr lang="en-GB" sz="2400" dirty="0" err="1" smtClean="0"/>
              <a:t>dari</a:t>
            </a:r>
            <a:r>
              <a:rPr lang="en-GB" sz="2400" dirty="0" smtClean="0"/>
              <a:t> 3 digit </a:t>
            </a:r>
            <a:r>
              <a:rPr lang="en-GB" sz="2400" dirty="0" err="1" smtClean="0"/>
              <a:t>berbeda</a:t>
            </a:r>
            <a:r>
              <a:rPr lang="en-GB" sz="2400" dirty="0" smtClean="0"/>
              <a:t>. </a:t>
            </a:r>
            <a:r>
              <a:rPr lang="en-GB" sz="2400" dirty="0" err="1" smtClean="0"/>
              <a:t>Tentukan</a:t>
            </a:r>
            <a:r>
              <a:rPr lang="en-GB" sz="2400" dirty="0" smtClean="0"/>
              <a:t> </a:t>
            </a:r>
            <a:r>
              <a:rPr lang="en-GB" sz="2400" dirty="0" err="1" smtClean="0"/>
              <a:t>banyak</a:t>
            </a:r>
            <a:r>
              <a:rPr lang="en-GB" sz="2400" dirty="0" smtClean="0"/>
              <a:t> </a:t>
            </a:r>
            <a:r>
              <a:rPr lang="en-GB" sz="2400" dirty="0" err="1" smtClean="0"/>
              <a:t>bilangan</a:t>
            </a:r>
            <a:r>
              <a:rPr lang="en-GB" sz="2400" dirty="0" smtClean="0"/>
              <a:t> yang </a:t>
            </a:r>
            <a:r>
              <a:rPr lang="en-GB" sz="2400" dirty="0" err="1" smtClean="0"/>
              <a:t>dapat</a:t>
            </a:r>
            <a:r>
              <a:rPr lang="en-GB" sz="2400" dirty="0" smtClean="0"/>
              <a:t> </a:t>
            </a:r>
            <a:r>
              <a:rPr lang="en-GB" sz="2400" dirty="0" err="1" smtClean="0"/>
              <a:t>dibuat</a:t>
            </a:r>
            <a:r>
              <a:rPr lang="en-GB" sz="2400" dirty="0" smtClean="0"/>
              <a:t>, </a:t>
            </a:r>
            <a:r>
              <a:rPr lang="en-GB" sz="2400" dirty="0" err="1" smtClean="0"/>
              <a:t>jika</a:t>
            </a:r>
            <a:r>
              <a:rPr lang="en-GB" sz="2400" dirty="0" smtClean="0"/>
              <a:t>:</a:t>
            </a:r>
          </a:p>
          <a:p>
            <a:pPr marL="457200" indent="-457200" fontAlgn="base">
              <a:buAutoNum type="alphaLcPeriod"/>
            </a:pPr>
            <a:r>
              <a:rPr lang="en-GB" sz="2400" b="1" dirty="0" err="1" smtClean="0">
                <a:solidFill>
                  <a:srgbClr val="92D050"/>
                </a:solidFill>
              </a:rPr>
              <a:t>Bernilai</a:t>
            </a:r>
            <a:r>
              <a:rPr lang="en-GB" sz="2400" b="1" dirty="0" smtClean="0">
                <a:solidFill>
                  <a:srgbClr val="92D050"/>
                </a:solidFill>
              </a:rPr>
              <a:t> </a:t>
            </a:r>
            <a:r>
              <a:rPr lang="en-GB" sz="2400" b="1" dirty="0" err="1" smtClean="0">
                <a:solidFill>
                  <a:srgbClr val="92D050"/>
                </a:solidFill>
              </a:rPr>
              <a:t>genap</a:t>
            </a:r>
            <a:endParaRPr lang="en-GB" sz="2400" b="1" dirty="0" smtClean="0">
              <a:solidFill>
                <a:srgbClr val="92D050"/>
              </a:solidFill>
            </a:endParaRPr>
          </a:p>
          <a:p>
            <a:pPr marL="457200" indent="-457200" fontAlgn="base">
              <a:buAutoNum type="alphaLcPeriod"/>
            </a:pPr>
            <a:r>
              <a:rPr lang="en-GB" sz="2400" b="1" dirty="0" err="1" smtClean="0">
                <a:solidFill>
                  <a:srgbClr val="0070C0"/>
                </a:solidFill>
              </a:rPr>
              <a:t>Bernilai</a:t>
            </a:r>
            <a:r>
              <a:rPr lang="en-GB" sz="2400" b="1" dirty="0" smtClean="0">
                <a:solidFill>
                  <a:srgbClr val="0070C0"/>
                </a:solidFill>
              </a:rPr>
              <a:t> </a:t>
            </a:r>
            <a:r>
              <a:rPr lang="en-GB" sz="2400" b="1" dirty="0" err="1" smtClean="0">
                <a:solidFill>
                  <a:srgbClr val="0070C0"/>
                </a:solidFill>
              </a:rPr>
              <a:t>ganjil</a:t>
            </a:r>
            <a:endParaRPr lang="en-GB" sz="2400" b="1" dirty="0" smtClean="0">
              <a:solidFill>
                <a:srgbClr val="0070C0"/>
              </a:solidFill>
            </a:endParaRPr>
          </a:p>
          <a:p>
            <a:pPr marL="457200" indent="-457200" fontAlgn="base">
              <a:buAutoNum type="alphaLcPeriod"/>
            </a:pPr>
            <a:r>
              <a:rPr lang="en-GB" sz="2400" b="1" dirty="0" err="1" smtClean="0">
                <a:solidFill>
                  <a:schemeClr val="accent6">
                    <a:lumMod val="75000"/>
                  </a:schemeClr>
                </a:solidFill>
              </a:rPr>
              <a:t>Habis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b="1" dirty="0" err="1" smtClean="0">
                <a:solidFill>
                  <a:schemeClr val="accent6">
                    <a:lumMod val="75000"/>
                  </a:schemeClr>
                </a:solidFill>
              </a:rPr>
              <a:t>dibagi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 5</a:t>
            </a:r>
          </a:p>
          <a:p>
            <a:pPr marL="457200" indent="-457200" fontAlgn="base">
              <a:buAutoNum type="alphaLcPeriod"/>
            </a:pPr>
            <a:r>
              <a:rPr lang="en-GB" sz="2400" b="1" dirty="0" err="1" smtClean="0"/>
              <a:t>Lebih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kecil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dari</a:t>
            </a:r>
            <a:r>
              <a:rPr lang="en-GB" sz="2400" b="1" dirty="0" smtClean="0"/>
              <a:t> 300</a:t>
            </a:r>
          </a:p>
          <a:p>
            <a:pPr marL="457200" indent="-457200" fontAlgn="base">
              <a:buAutoNum type="alphaLcPeriod"/>
            </a:pPr>
            <a:r>
              <a:rPr lang="en-GB" sz="2400" b="1" dirty="0" err="1" smtClean="0">
                <a:solidFill>
                  <a:srgbClr val="FF0000"/>
                </a:solidFill>
              </a:rPr>
              <a:t>Lebih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besar</a:t>
            </a:r>
            <a:r>
              <a:rPr lang="en-GB" sz="2400" b="1" dirty="0" smtClean="0">
                <a:solidFill>
                  <a:srgbClr val="FF0000"/>
                </a:solidFill>
              </a:rPr>
              <a:t> 300</a:t>
            </a:r>
          </a:p>
          <a:p>
            <a:pPr marL="457200" indent="-457200" fontAlgn="base">
              <a:buAutoNum type="alphaLcPeriod"/>
            </a:pPr>
            <a:endParaRPr lang="en-GB" sz="2400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728129" y="4047833"/>
            <a:ext cx="8572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id-ID" b="1" i="1" dirty="0" smtClean="0">
                <a:solidFill>
                  <a:srgbClr val="FF0000"/>
                </a:solidFill>
              </a:rPr>
              <a:t>Jawab:</a:t>
            </a:r>
            <a:endParaRPr lang="en-US" b="1" i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569444"/>
              </p:ext>
            </p:extLst>
          </p:nvPr>
        </p:nvGraphicFramePr>
        <p:xfrm>
          <a:off x="0" y="4585692"/>
          <a:ext cx="420434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3594"/>
                <a:gridCol w="1168172"/>
                <a:gridCol w="1001290"/>
                <a:gridCol w="10012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digit 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digit 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digit 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Total 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502271"/>
              </p:ext>
            </p:extLst>
          </p:nvPr>
        </p:nvGraphicFramePr>
        <p:xfrm>
          <a:off x="4939654" y="4941548"/>
          <a:ext cx="4204346" cy="74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33594"/>
                <a:gridCol w="1168172"/>
                <a:gridCol w="1001290"/>
                <a:gridCol w="10012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digit 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digit 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digit 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Total 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272378"/>
              </p:ext>
            </p:extLst>
          </p:nvPr>
        </p:nvGraphicFramePr>
        <p:xfrm>
          <a:off x="4860032" y="2281436"/>
          <a:ext cx="4204346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33594"/>
                <a:gridCol w="1168172"/>
                <a:gridCol w="1001290"/>
                <a:gridCol w="10012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digit 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digit 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digit 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Total 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314070"/>
              </p:ext>
            </p:extLst>
          </p:nvPr>
        </p:nvGraphicFramePr>
        <p:xfrm>
          <a:off x="4860032" y="3144999"/>
          <a:ext cx="4204346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33594"/>
                <a:gridCol w="1168172"/>
                <a:gridCol w="1001290"/>
                <a:gridCol w="10012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digit 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digit 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digit 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Total 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530687"/>
              </p:ext>
            </p:extLst>
          </p:nvPr>
        </p:nvGraphicFramePr>
        <p:xfrm>
          <a:off x="4860032" y="4046325"/>
          <a:ext cx="4204346" cy="7416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033594"/>
                <a:gridCol w="1168172"/>
                <a:gridCol w="1001290"/>
                <a:gridCol w="10012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digit 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digit 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digit 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Total 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486028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PENERAPAN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BK </a:t>
            </a:r>
            <a:r>
              <a:rPr lang="en-GB" dirty="0" err="1" smtClean="0"/>
              <a:t>Kereta</a:t>
            </a:r>
            <a:endParaRPr lang="en-GB" dirty="0" smtClean="0"/>
          </a:p>
          <a:p>
            <a:r>
              <a:rPr lang="en-GB" dirty="0" smtClean="0"/>
              <a:t>Pin ATM</a:t>
            </a:r>
          </a:p>
          <a:p>
            <a:r>
              <a:rPr lang="en-GB" dirty="0" err="1" smtClean="0"/>
              <a:t>Nomor</a:t>
            </a:r>
            <a:r>
              <a:rPr lang="en-GB" dirty="0" smtClean="0"/>
              <a:t> </a:t>
            </a:r>
            <a:r>
              <a:rPr lang="en-GB" dirty="0" err="1" smtClean="0"/>
              <a:t>Telepon</a:t>
            </a:r>
            <a:r>
              <a:rPr lang="en-GB" dirty="0" smtClean="0"/>
              <a:t> / HP</a:t>
            </a:r>
          </a:p>
          <a:p>
            <a:r>
              <a:rPr lang="en-GB" dirty="0" err="1" smtClean="0"/>
              <a:t>Nomor</a:t>
            </a:r>
            <a:r>
              <a:rPr lang="en-GB" dirty="0" smtClean="0"/>
              <a:t> </a:t>
            </a:r>
            <a:r>
              <a:rPr lang="en-GB" dirty="0" err="1" smtClean="0"/>
              <a:t>Undian</a:t>
            </a:r>
            <a:endParaRPr lang="en-GB" dirty="0" smtClean="0"/>
          </a:p>
          <a:p>
            <a:r>
              <a:rPr lang="en-GB" dirty="0" err="1"/>
              <a:t>d</a:t>
            </a:r>
            <a:r>
              <a:rPr lang="en-GB" dirty="0" err="1" smtClean="0"/>
              <a:t>an</a:t>
            </a:r>
            <a:r>
              <a:rPr lang="en-GB" dirty="0" smtClean="0"/>
              <a:t> lain-lain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0284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PENGERTIAN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err="1"/>
              <a:t>Kaidah</a:t>
            </a:r>
            <a:r>
              <a:rPr lang="en-GB" b="1" dirty="0"/>
              <a:t> </a:t>
            </a:r>
            <a:r>
              <a:rPr lang="en-GB" b="1" dirty="0" err="1"/>
              <a:t>pencacahan</a:t>
            </a:r>
            <a:r>
              <a:rPr lang="en-GB" dirty="0"/>
              <a:t> (Counting Rules) </a:t>
            </a:r>
            <a:r>
              <a:rPr lang="en-GB" dirty="0" err="1"/>
              <a:t>didefinisikan</a:t>
            </a:r>
            <a:r>
              <a:rPr lang="en-GB" dirty="0"/>
              <a:t> </a:t>
            </a:r>
            <a:r>
              <a:rPr lang="en-GB" dirty="0" err="1"/>
              <a:t>sebagai</a:t>
            </a:r>
            <a:r>
              <a:rPr lang="en-GB" dirty="0"/>
              <a:t> </a:t>
            </a:r>
            <a:r>
              <a:rPr lang="en-GB" dirty="0" err="1"/>
              <a:t>suatu</a:t>
            </a:r>
            <a:r>
              <a:rPr lang="en-GB" dirty="0"/>
              <a:t> </a:t>
            </a:r>
            <a:r>
              <a:rPr lang="en-GB" dirty="0" err="1"/>
              <a:t>cara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aturan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menghitung</a:t>
            </a:r>
            <a:r>
              <a:rPr lang="en-GB" dirty="0"/>
              <a:t> </a:t>
            </a:r>
            <a:r>
              <a:rPr lang="en-GB" dirty="0" err="1"/>
              <a:t>semua</a:t>
            </a:r>
            <a:r>
              <a:rPr lang="en-GB" dirty="0"/>
              <a:t> </a:t>
            </a:r>
            <a:r>
              <a:rPr lang="en-GB" dirty="0" err="1"/>
              <a:t>kemungkinan</a:t>
            </a:r>
            <a:r>
              <a:rPr lang="en-GB" dirty="0"/>
              <a:t> yang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terjadi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suatu</a:t>
            </a:r>
            <a:r>
              <a:rPr lang="en-GB" dirty="0"/>
              <a:t> </a:t>
            </a:r>
            <a:r>
              <a:rPr lang="en-GB" dirty="0" err="1"/>
              <a:t>percobaan</a:t>
            </a:r>
            <a:r>
              <a:rPr lang="en-GB" dirty="0"/>
              <a:t> </a:t>
            </a:r>
            <a:r>
              <a:rPr lang="en-GB" dirty="0" err="1"/>
              <a:t>tertentu</a:t>
            </a:r>
            <a:r>
              <a:rPr lang="en-GB" dirty="0"/>
              <a:t>. </a:t>
            </a:r>
            <a:endParaRPr lang="en-GB" dirty="0" smtClean="0"/>
          </a:p>
          <a:p>
            <a:r>
              <a:rPr lang="en-GB" dirty="0" err="1" smtClean="0"/>
              <a:t>Terdapat</a:t>
            </a:r>
            <a:r>
              <a:rPr lang="en-GB" dirty="0" smtClean="0"/>
              <a:t> </a:t>
            </a:r>
            <a:r>
              <a:rPr lang="en-GB" dirty="0" err="1"/>
              <a:t>beberapa</a:t>
            </a:r>
            <a:r>
              <a:rPr lang="en-GB" dirty="0"/>
              <a:t> </a:t>
            </a:r>
            <a:r>
              <a:rPr lang="en-GB" dirty="0" err="1"/>
              <a:t>metode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 </a:t>
            </a:r>
            <a:r>
              <a:rPr lang="en-GB" b="1" dirty="0" err="1"/>
              <a:t>kaidah</a:t>
            </a:r>
            <a:r>
              <a:rPr lang="en-GB" b="1" dirty="0"/>
              <a:t> </a:t>
            </a:r>
            <a:r>
              <a:rPr lang="en-GB" b="1" dirty="0" err="1"/>
              <a:t>pencacahan</a:t>
            </a:r>
            <a:r>
              <a:rPr lang="en-GB" dirty="0"/>
              <a:t> di </a:t>
            </a:r>
            <a:r>
              <a:rPr lang="en-GB" dirty="0" err="1"/>
              <a:t>antaranya</a:t>
            </a:r>
            <a:r>
              <a:rPr lang="en-GB" dirty="0"/>
              <a:t> : </a:t>
            </a:r>
            <a:r>
              <a:rPr lang="en-GB" dirty="0" err="1"/>
              <a:t>metode</a:t>
            </a:r>
            <a:r>
              <a:rPr lang="en-GB" dirty="0"/>
              <a:t> </a:t>
            </a:r>
            <a:r>
              <a:rPr lang="en-GB" dirty="0" err="1"/>
              <a:t>aturan</a:t>
            </a:r>
            <a:r>
              <a:rPr lang="en-GB" dirty="0"/>
              <a:t> </a:t>
            </a:r>
            <a:r>
              <a:rPr lang="en-GB" dirty="0" err="1"/>
              <a:t>pengisian</a:t>
            </a:r>
            <a:r>
              <a:rPr lang="en-GB" dirty="0"/>
              <a:t> </a:t>
            </a:r>
            <a:r>
              <a:rPr lang="en-GB" dirty="0" err="1"/>
              <a:t>tempat</a:t>
            </a:r>
            <a:r>
              <a:rPr lang="en-GB" dirty="0"/>
              <a:t> (Filling Slots), </a:t>
            </a:r>
            <a:r>
              <a:rPr lang="en-GB" dirty="0" err="1"/>
              <a:t>metode</a:t>
            </a:r>
            <a:r>
              <a:rPr lang="en-GB" dirty="0"/>
              <a:t> </a:t>
            </a:r>
            <a:r>
              <a:rPr lang="en-GB" dirty="0" err="1"/>
              <a:t>permutasi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metode</a:t>
            </a:r>
            <a:r>
              <a:rPr lang="en-GB" dirty="0"/>
              <a:t> </a:t>
            </a:r>
            <a:r>
              <a:rPr lang="en-GB" dirty="0" err="1"/>
              <a:t>kombinasi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778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121196"/>
            <a:ext cx="7215238" cy="783153"/>
          </a:xfrm>
        </p:spPr>
        <p:txBody>
          <a:bodyPr/>
          <a:lstStyle/>
          <a:p>
            <a:r>
              <a:rPr lang="en-GB" dirty="0" smtClean="0"/>
              <a:t>ATURAN PENGISIAN TEMPAT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6020" y="1012020"/>
            <a:ext cx="9144000" cy="470298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 err="1" smtClean="0"/>
              <a:t>Aturan</a:t>
            </a:r>
            <a:r>
              <a:rPr lang="en-GB" b="1" dirty="0" smtClean="0"/>
              <a:t> </a:t>
            </a:r>
            <a:r>
              <a:rPr lang="en-GB" b="1" dirty="0" err="1" smtClean="0"/>
              <a:t>Pengisian</a:t>
            </a:r>
            <a:r>
              <a:rPr lang="en-GB" b="1" dirty="0" smtClean="0"/>
              <a:t> </a:t>
            </a:r>
            <a:r>
              <a:rPr lang="en-GB" b="1" dirty="0" err="1" smtClean="0"/>
              <a:t>Tempat</a:t>
            </a:r>
            <a:r>
              <a:rPr lang="en-GB" b="1" dirty="0" smtClean="0"/>
              <a:t> (</a:t>
            </a:r>
            <a:r>
              <a:rPr lang="en-GB" b="1" dirty="0" err="1" smtClean="0"/>
              <a:t>Aturan</a:t>
            </a:r>
            <a:r>
              <a:rPr lang="en-GB" b="1" dirty="0" smtClean="0"/>
              <a:t> </a:t>
            </a:r>
            <a:r>
              <a:rPr lang="en-GB" b="1" dirty="0" err="1" smtClean="0"/>
              <a:t>Perkalian</a:t>
            </a:r>
            <a:r>
              <a:rPr lang="en-GB" b="1" dirty="0" smtClean="0"/>
              <a:t>)</a:t>
            </a:r>
            <a:r>
              <a:rPr lang="en-GB" dirty="0"/>
              <a:t> 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banyaknya</a:t>
            </a:r>
            <a:r>
              <a:rPr lang="en-GB" dirty="0"/>
              <a:t> </a:t>
            </a:r>
            <a:r>
              <a:rPr lang="en-GB" dirty="0" err="1"/>
              <a:t>cara</a:t>
            </a:r>
            <a:r>
              <a:rPr lang="en-GB" dirty="0"/>
              <a:t> yang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dilakukan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menentukan</a:t>
            </a:r>
            <a:r>
              <a:rPr lang="en-GB" dirty="0"/>
              <a:t> </a:t>
            </a:r>
            <a:r>
              <a:rPr lang="en-GB" dirty="0" err="1"/>
              <a:t>pilihan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dirty="0" err="1"/>
              <a:t>suatu</a:t>
            </a:r>
            <a:r>
              <a:rPr lang="en-GB" dirty="0"/>
              <a:t> </a:t>
            </a:r>
            <a:r>
              <a:rPr lang="en-GB" dirty="0" err="1"/>
              <a:t>permasalahan</a:t>
            </a:r>
            <a:r>
              <a:rPr lang="en-GB" dirty="0"/>
              <a:t>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Cara </a:t>
            </a:r>
            <a:r>
              <a:rPr lang="en-GB" dirty="0" err="1"/>
              <a:t>penyelesaian</a:t>
            </a:r>
            <a:r>
              <a:rPr lang="en-GB" dirty="0"/>
              <a:t> </a:t>
            </a:r>
            <a:r>
              <a:rPr lang="en-GB" dirty="0" err="1"/>
              <a:t>aturan</a:t>
            </a:r>
            <a:r>
              <a:rPr lang="en-GB" dirty="0"/>
              <a:t> </a:t>
            </a:r>
            <a:r>
              <a:rPr lang="en-GB" dirty="0" err="1"/>
              <a:t>pencacahan</a:t>
            </a:r>
            <a:r>
              <a:rPr lang="en-GB" dirty="0"/>
              <a:t>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diselesaikan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 smtClean="0"/>
              <a:t>kotak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 smtClean="0"/>
          </a:p>
          <a:p>
            <a:pPr marL="0" indent="0">
              <a:buNone/>
            </a:pPr>
            <a:r>
              <a:rPr lang="en-GB" dirty="0" err="1" smtClean="0"/>
              <a:t>Rumus</a:t>
            </a:r>
            <a:r>
              <a:rPr lang="en-GB" dirty="0" smtClean="0"/>
              <a:t> </a:t>
            </a:r>
            <a:r>
              <a:rPr lang="en-GB" dirty="0" err="1"/>
              <a:t>umum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dirty="0" err="1"/>
              <a:t>suatu</a:t>
            </a:r>
            <a:r>
              <a:rPr lang="en-GB" dirty="0"/>
              <a:t> </a:t>
            </a:r>
            <a:r>
              <a:rPr lang="en-GB" dirty="0" err="1"/>
              <a:t>aturan</a:t>
            </a:r>
            <a:r>
              <a:rPr lang="en-GB" dirty="0"/>
              <a:t> </a:t>
            </a:r>
            <a:r>
              <a:rPr lang="en-GB" dirty="0" err="1"/>
              <a:t>perkalian</a:t>
            </a:r>
            <a:r>
              <a:rPr lang="en-GB" dirty="0"/>
              <a:t>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sebagai</a:t>
            </a:r>
            <a:r>
              <a:rPr lang="en-GB" dirty="0"/>
              <a:t> </a:t>
            </a:r>
            <a:r>
              <a:rPr lang="en-GB" dirty="0" err="1"/>
              <a:t>berikut</a:t>
            </a:r>
            <a:r>
              <a:rPr lang="en-GB" dirty="0"/>
              <a:t> </a:t>
            </a:r>
            <a:r>
              <a:rPr lang="en-GB" dirty="0" err="1"/>
              <a:t>jika</a:t>
            </a:r>
            <a:r>
              <a:rPr lang="en-GB" dirty="0"/>
              <a:t> </a:t>
            </a:r>
            <a:r>
              <a:rPr lang="en-GB" dirty="0" err="1"/>
              <a:t>terdapat</a:t>
            </a:r>
            <a:r>
              <a:rPr lang="en-GB" dirty="0"/>
              <a:t> k </a:t>
            </a:r>
            <a:r>
              <a:rPr lang="en-GB" dirty="0" err="1"/>
              <a:t>unsur</a:t>
            </a:r>
            <a:r>
              <a:rPr lang="en-GB" dirty="0"/>
              <a:t> yang </a:t>
            </a:r>
            <a:r>
              <a:rPr lang="en-GB" dirty="0" err="1"/>
              <a:t>tersedia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: </a:t>
            </a:r>
          </a:p>
          <a:p>
            <a:pPr fontAlgn="base"/>
            <a:r>
              <a:rPr lang="en-GB" dirty="0"/>
              <a:t>n</a:t>
            </a:r>
            <a:r>
              <a:rPr lang="en-GB" baseline="-25000" dirty="0"/>
              <a:t>1 </a:t>
            </a:r>
            <a:r>
              <a:rPr lang="en-GB" dirty="0"/>
              <a:t>= </a:t>
            </a:r>
            <a:r>
              <a:rPr lang="en-GB" dirty="0" err="1"/>
              <a:t>banyak</a:t>
            </a:r>
            <a:r>
              <a:rPr lang="en-GB" dirty="0"/>
              <a:t> </a:t>
            </a:r>
            <a:r>
              <a:rPr lang="en-GB" dirty="0" err="1"/>
              <a:t>cara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menyusun</a:t>
            </a:r>
            <a:r>
              <a:rPr lang="en-GB" dirty="0"/>
              <a:t> </a:t>
            </a:r>
            <a:r>
              <a:rPr lang="en-GB" dirty="0" err="1"/>
              <a:t>unsur</a:t>
            </a:r>
            <a:r>
              <a:rPr lang="en-GB" dirty="0"/>
              <a:t> </a:t>
            </a:r>
            <a:r>
              <a:rPr lang="en-GB" dirty="0" err="1"/>
              <a:t>pertama</a:t>
            </a:r>
            <a:endParaRPr lang="en-GB" dirty="0"/>
          </a:p>
          <a:p>
            <a:pPr fontAlgn="base"/>
            <a:r>
              <a:rPr lang="en-GB" dirty="0"/>
              <a:t>n</a:t>
            </a:r>
            <a:r>
              <a:rPr lang="en-GB" baseline="-25000" dirty="0"/>
              <a:t>2</a:t>
            </a:r>
            <a:r>
              <a:rPr lang="en-GB" dirty="0"/>
              <a:t> = </a:t>
            </a:r>
            <a:r>
              <a:rPr lang="en-GB" dirty="0" err="1"/>
              <a:t>banyak</a:t>
            </a:r>
            <a:r>
              <a:rPr lang="en-GB" dirty="0"/>
              <a:t> </a:t>
            </a:r>
            <a:r>
              <a:rPr lang="en-GB" dirty="0" err="1"/>
              <a:t>cara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menyusun</a:t>
            </a:r>
            <a:r>
              <a:rPr lang="en-GB" dirty="0"/>
              <a:t> </a:t>
            </a:r>
            <a:r>
              <a:rPr lang="en-GB" dirty="0" err="1"/>
              <a:t>unsur</a:t>
            </a:r>
            <a:r>
              <a:rPr lang="en-GB" dirty="0"/>
              <a:t> </a:t>
            </a:r>
            <a:r>
              <a:rPr lang="en-GB" dirty="0" err="1"/>
              <a:t>kedua</a:t>
            </a:r>
            <a:r>
              <a:rPr lang="en-GB" dirty="0"/>
              <a:t> </a:t>
            </a:r>
            <a:r>
              <a:rPr lang="en-GB" dirty="0" err="1"/>
              <a:t>setelah</a:t>
            </a:r>
            <a:r>
              <a:rPr lang="en-GB" dirty="0"/>
              <a:t> </a:t>
            </a:r>
            <a:r>
              <a:rPr lang="en-GB" dirty="0" err="1"/>
              <a:t>unsur</a:t>
            </a:r>
            <a:r>
              <a:rPr lang="en-GB" dirty="0"/>
              <a:t> </a:t>
            </a:r>
            <a:r>
              <a:rPr lang="en-GB" dirty="0" err="1"/>
              <a:t>pertama</a:t>
            </a:r>
            <a:r>
              <a:rPr lang="en-GB" dirty="0"/>
              <a:t> </a:t>
            </a:r>
            <a:r>
              <a:rPr lang="en-GB" dirty="0"/>
              <a:t> </a:t>
            </a:r>
            <a:endParaRPr lang="en-GB" dirty="0" smtClean="0"/>
          </a:p>
          <a:p>
            <a:pPr marL="0" indent="0" fontAlgn="base">
              <a:buNone/>
            </a:pPr>
            <a:r>
              <a:rPr lang="en-GB" dirty="0"/>
              <a:t> </a:t>
            </a:r>
            <a:r>
              <a:rPr lang="en-GB" dirty="0" smtClean="0"/>
              <a:t>            </a:t>
            </a:r>
            <a:r>
              <a:rPr lang="en-GB" dirty="0" err="1" smtClean="0"/>
              <a:t>tersusun</a:t>
            </a:r>
            <a:endParaRPr lang="en-GB" dirty="0"/>
          </a:p>
          <a:p>
            <a:pPr fontAlgn="base"/>
            <a:r>
              <a:rPr lang="en-GB" dirty="0"/>
              <a:t>n</a:t>
            </a:r>
            <a:r>
              <a:rPr lang="en-GB" baseline="-25000" dirty="0"/>
              <a:t>3 </a:t>
            </a:r>
            <a:r>
              <a:rPr lang="en-GB" dirty="0"/>
              <a:t>= </a:t>
            </a:r>
            <a:r>
              <a:rPr lang="en-GB" dirty="0" err="1"/>
              <a:t>banyak</a:t>
            </a:r>
            <a:r>
              <a:rPr lang="en-GB" dirty="0"/>
              <a:t> </a:t>
            </a:r>
            <a:r>
              <a:rPr lang="en-GB" dirty="0" err="1"/>
              <a:t>cara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menyusun</a:t>
            </a:r>
            <a:r>
              <a:rPr lang="en-GB" dirty="0"/>
              <a:t> </a:t>
            </a:r>
            <a:r>
              <a:rPr lang="en-GB" dirty="0" err="1"/>
              <a:t>unsur</a:t>
            </a:r>
            <a:r>
              <a:rPr lang="en-GB" dirty="0"/>
              <a:t> </a:t>
            </a:r>
            <a:r>
              <a:rPr lang="en-GB" dirty="0" err="1"/>
              <a:t>ketiga</a:t>
            </a:r>
            <a:r>
              <a:rPr lang="en-GB" dirty="0"/>
              <a:t> </a:t>
            </a:r>
            <a:r>
              <a:rPr lang="en-GB" dirty="0" err="1"/>
              <a:t>setelah</a:t>
            </a:r>
            <a:r>
              <a:rPr lang="en-GB" dirty="0"/>
              <a:t> </a:t>
            </a:r>
            <a:r>
              <a:rPr lang="en-GB" dirty="0" err="1"/>
              <a:t>unsur</a:t>
            </a:r>
            <a:r>
              <a:rPr lang="en-GB" dirty="0"/>
              <a:t> </a:t>
            </a:r>
            <a:r>
              <a:rPr lang="en-GB" dirty="0" err="1"/>
              <a:t>kedua</a:t>
            </a:r>
            <a:r>
              <a:rPr lang="en-GB" dirty="0"/>
              <a:t> </a:t>
            </a:r>
            <a:r>
              <a:rPr lang="en-GB" dirty="0" err="1"/>
              <a:t>tersusun</a:t>
            </a:r>
            <a:endParaRPr lang="en-GB" dirty="0"/>
          </a:p>
          <a:p>
            <a:pPr fontAlgn="base"/>
            <a:r>
              <a:rPr lang="en-GB" dirty="0" err="1"/>
              <a:t>n</a:t>
            </a:r>
            <a:r>
              <a:rPr lang="en-GB" baseline="-25000" dirty="0" err="1"/>
              <a:t>k</a:t>
            </a:r>
            <a:r>
              <a:rPr lang="en-GB" dirty="0"/>
              <a:t> = </a:t>
            </a:r>
            <a:r>
              <a:rPr lang="en-GB" dirty="0" err="1"/>
              <a:t>banyak</a:t>
            </a:r>
            <a:r>
              <a:rPr lang="en-GB" dirty="0"/>
              <a:t> </a:t>
            </a:r>
            <a:r>
              <a:rPr lang="en-GB" dirty="0" err="1"/>
              <a:t>cara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menyusun</a:t>
            </a:r>
            <a:r>
              <a:rPr lang="en-GB" dirty="0"/>
              <a:t> </a:t>
            </a:r>
            <a:r>
              <a:rPr lang="en-GB" dirty="0" err="1"/>
              <a:t>unsur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-k </a:t>
            </a:r>
            <a:r>
              <a:rPr lang="en-GB" dirty="0" err="1"/>
              <a:t>setelah</a:t>
            </a:r>
            <a:r>
              <a:rPr lang="en-GB" dirty="0"/>
              <a:t> </a:t>
            </a:r>
            <a:r>
              <a:rPr lang="en-GB" dirty="0" err="1"/>
              <a:t>objek</a:t>
            </a:r>
            <a:r>
              <a:rPr lang="en-GB" dirty="0"/>
              <a:t> </a:t>
            </a:r>
            <a:r>
              <a:rPr lang="en-GB" dirty="0" err="1"/>
              <a:t>unsur</a:t>
            </a:r>
            <a:r>
              <a:rPr lang="en-GB" dirty="0"/>
              <a:t> </a:t>
            </a:r>
            <a:endParaRPr lang="en-GB" dirty="0" smtClean="0"/>
          </a:p>
          <a:p>
            <a:pPr marL="0" indent="0" fontAlgn="base">
              <a:buNone/>
            </a:pPr>
            <a:r>
              <a:rPr lang="en-GB" dirty="0"/>
              <a:t> </a:t>
            </a:r>
            <a:r>
              <a:rPr lang="en-GB" dirty="0" smtClean="0"/>
              <a:t>            </a:t>
            </a:r>
            <a:r>
              <a:rPr lang="en-GB" dirty="0" err="1" smtClean="0"/>
              <a:t>sebelumnya</a:t>
            </a:r>
            <a:r>
              <a:rPr lang="en-GB" dirty="0" smtClean="0"/>
              <a:t> </a:t>
            </a:r>
            <a:r>
              <a:rPr lang="en-GB" dirty="0" err="1"/>
              <a:t>tersusun</a:t>
            </a:r>
            <a:r>
              <a:rPr lang="en-GB" dirty="0"/>
              <a:t>.</a:t>
            </a:r>
          </a:p>
          <a:p>
            <a:pPr marL="0" indent="0" fontAlgn="base">
              <a:buNone/>
            </a:pPr>
            <a:r>
              <a:rPr lang="en-GB" dirty="0" err="1" smtClean="0"/>
              <a:t>Maka</a:t>
            </a:r>
            <a:r>
              <a:rPr lang="en-GB" dirty="0" smtClean="0"/>
              <a:t> </a:t>
            </a:r>
            <a:r>
              <a:rPr lang="en-GB" dirty="0" err="1"/>
              <a:t>banyak</a:t>
            </a:r>
            <a:r>
              <a:rPr lang="en-GB" dirty="0"/>
              <a:t> </a:t>
            </a:r>
            <a:r>
              <a:rPr lang="en-GB" dirty="0" err="1"/>
              <a:t>cara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menyusun</a:t>
            </a:r>
            <a:r>
              <a:rPr lang="en-GB" dirty="0"/>
              <a:t> k </a:t>
            </a:r>
            <a:r>
              <a:rPr lang="en-GB" dirty="0" err="1"/>
              <a:t>unsur</a:t>
            </a:r>
            <a:r>
              <a:rPr lang="en-GB" dirty="0"/>
              <a:t> yang </a:t>
            </a:r>
            <a:r>
              <a:rPr lang="en-GB" dirty="0" err="1"/>
              <a:t>tersedia</a:t>
            </a:r>
            <a:r>
              <a:rPr lang="en-GB" dirty="0"/>
              <a:t> </a:t>
            </a:r>
            <a:r>
              <a:rPr lang="en-GB" dirty="0" err="1"/>
              <a:t>adalah</a:t>
            </a:r>
            <a:r>
              <a:rPr lang="en-GB" dirty="0"/>
              <a:t>:</a:t>
            </a:r>
          </a:p>
          <a:p>
            <a:pPr marL="0" indent="0" fontAlgn="base">
              <a:buNone/>
            </a:pPr>
            <a:r>
              <a:rPr lang="en-GB" dirty="0"/>
              <a:t>n</a:t>
            </a:r>
            <a:r>
              <a:rPr lang="en-GB" baseline="-25000" dirty="0"/>
              <a:t>1</a:t>
            </a:r>
            <a:r>
              <a:rPr lang="en-GB" dirty="0"/>
              <a:t> x n</a:t>
            </a:r>
            <a:r>
              <a:rPr lang="en-GB" baseline="-25000" dirty="0"/>
              <a:t>2</a:t>
            </a:r>
            <a:r>
              <a:rPr lang="en-GB" dirty="0"/>
              <a:t> x n</a:t>
            </a:r>
            <a:r>
              <a:rPr lang="en-GB" baseline="-25000" dirty="0"/>
              <a:t>3</a:t>
            </a:r>
            <a:r>
              <a:rPr lang="en-GB" dirty="0"/>
              <a:t> x ………x </a:t>
            </a:r>
            <a:r>
              <a:rPr lang="en-GB" dirty="0" err="1"/>
              <a:t>n</a:t>
            </a:r>
            <a:r>
              <a:rPr lang="en-GB" baseline="-25000" dirty="0" err="1"/>
              <a:t>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156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333754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857356" y="177433"/>
            <a:ext cx="38667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en-US" sz="3600" b="1" dirty="0" err="1" smtClean="0"/>
              <a:t>Contoh</a:t>
            </a:r>
            <a:r>
              <a:rPr lang="id-ID" sz="3600" b="1" dirty="0" smtClean="0"/>
              <a:t> </a:t>
            </a:r>
            <a:r>
              <a:rPr lang="en-GB" sz="3600" b="1" dirty="0" smtClean="0"/>
              <a:t>S</a:t>
            </a:r>
            <a:r>
              <a:rPr lang="id-ID" sz="3600" b="1" dirty="0" smtClean="0"/>
              <a:t>oal</a:t>
            </a:r>
            <a:r>
              <a:rPr lang="en-GB" sz="3600" b="1" dirty="0" smtClean="0"/>
              <a:t> </a:t>
            </a:r>
            <a:r>
              <a:rPr lang="en-GB" sz="3600" b="1" dirty="0" smtClean="0"/>
              <a:t>1</a:t>
            </a:r>
            <a:r>
              <a:rPr lang="en-US" sz="3600" b="1" dirty="0" smtClean="0"/>
              <a:t> </a:t>
            </a:r>
            <a:endParaRPr lang="en-US" sz="3600" b="1" dirty="0" smtClean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722261" y="3869539"/>
            <a:ext cx="70723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err="1" smtClean="0">
                <a:solidFill>
                  <a:srgbClr val="C00000"/>
                </a:solidFill>
              </a:rPr>
              <a:t>Jadi</a:t>
            </a:r>
            <a:r>
              <a:rPr lang="en-US" sz="2800" dirty="0" smtClean="0">
                <a:solidFill>
                  <a:srgbClr val="C00000"/>
                </a:solidFill>
              </a:rPr>
              <a:t>, </a:t>
            </a:r>
          </a:p>
          <a:p>
            <a:pPr algn="just"/>
            <a:r>
              <a:rPr lang="en-US" sz="2800" dirty="0" err="1" smtClean="0">
                <a:solidFill>
                  <a:srgbClr val="C00000"/>
                </a:solidFill>
              </a:rPr>
              <a:t>banyaknya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cara</a:t>
            </a:r>
            <a:r>
              <a:rPr lang="en-US" sz="2800" dirty="0" smtClean="0">
                <a:solidFill>
                  <a:srgbClr val="C00000"/>
                </a:solidFill>
              </a:rPr>
              <a:t> = 3 × 2 = 6 </a:t>
            </a:r>
            <a:r>
              <a:rPr lang="en-US" sz="2800" dirty="0" err="1" smtClean="0">
                <a:solidFill>
                  <a:srgbClr val="C00000"/>
                </a:solidFill>
              </a:rPr>
              <a:t>cara</a:t>
            </a:r>
            <a:r>
              <a:rPr lang="en-US" sz="2800" dirty="0" smtClean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736555" y="2506328"/>
            <a:ext cx="8572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id-ID" b="1" i="1" dirty="0" smtClean="0">
                <a:solidFill>
                  <a:srgbClr val="FF0000"/>
                </a:solidFill>
              </a:rPr>
              <a:t>Jawab:</a:t>
            </a:r>
            <a:endParaRPr lang="en-US" b="1" i="1" dirty="0" smtClean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6241" t="38188" r="42252" b="51198"/>
          <a:stretch/>
        </p:blipFill>
        <p:spPr>
          <a:xfrm>
            <a:off x="-10634" y="1072905"/>
            <a:ext cx="9131733" cy="131293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l="16241" t="80187" r="53584" b="6032"/>
          <a:stretch/>
        </p:blipFill>
        <p:spPr>
          <a:xfrm>
            <a:off x="2339752" y="2785492"/>
            <a:ext cx="5436142" cy="13958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4613" y="2497460"/>
            <a:ext cx="1582238" cy="2677656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p, s</a:t>
            </a:r>
          </a:p>
          <a:p>
            <a:pPr algn="ctr"/>
            <a:r>
              <a:rPr lang="en-GB" sz="2800" dirty="0" smtClean="0"/>
              <a:t>p, t</a:t>
            </a:r>
          </a:p>
          <a:p>
            <a:pPr algn="ctr"/>
            <a:r>
              <a:rPr lang="en-GB" sz="2800" dirty="0" smtClean="0"/>
              <a:t>q, s</a:t>
            </a:r>
          </a:p>
          <a:p>
            <a:pPr algn="ctr"/>
            <a:r>
              <a:rPr lang="en-GB" sz="2800" dirty="0"/>
              <a:t>q</a:t>
            </a:r>
            <a:r>
              <a:rPr lang="en-GB" sz="2800" dirty="0" smtClean="0"/>
              <a:t>, t</a:t>
            </a:r>
          </a:p>
          <a:p>
            <a:pPr algn="ctr"/>
            <a:r>
              <a:rPr lang="en-GB" sz="2800" dirty="0"/>
              <a:t>r</a:t>
            </a:r>
            <a:r>
              <a:rPr lang="en-GB" sz="2800" dirty="0" smtClean="0"/>
              <a:t>, s</a:t>
            </a:r>
          </a:p>
          <a:p>
            <a:pPr algn="ctr"/>
            <a:r>
              <a:rPr lang="en-GB" sz="2800" dirty="0"/>
              <a:t>r</a:t>
            </a:r>
            <a:r>
              <a:rPr lang="en-GB" sz="2800" dirty="0" smtClean="0"/>
              <a:t>, t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723625833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333754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857356" y="177433"/>
            <a:ext cx="38667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en-US" sz="3600" b="1" dirty="0" err="1" smtClean="0"/>
              <a:t>Contoh</a:t>
            </a:r>
            <a:r>
              <a:rPr lang="id-ID" sz="3600" b="1" dirty="0" smtClean="0"/>
              <a:t> </a:t>
            </a:r>
            <a:r>
              <a:rPr lang="en-GB" sz="3600" b="1" dirty="0" smtClean="0"/>
              <a:t>S</a:t>
            </a:r>
            <a:r>
              <a:rPr lang="id-ID" sz="3600" b="1" dirty="0" smtClean="0"/>
              <a:t>oal</a:t>
            </a:r>
            <a:r>
              <a:rPr lang="en-GB" sz="3600" b="1" dirty="0" smtClean="0"/>
              <a:t> </a:t>
            </a:r>
            <a:r>
              <a:rPr lang="en-GB" sz="3600" b="1" dirty="0" smtClean="0"/>
              <a:t>2</a:t>
            </a:r>
            <a:r>
              <a:rPr lang="en-US" sz="3600" b="1" dirty="0" smtClean="0"/>
              <a:t> </a:t>
            </a:r>
            <a:endParaRPr lang="en-US" sz="3600" b="1" dirty="0" smtClean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691680" y="1154803"/>
            <a:ext cx="70723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Ali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mempunyai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4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baju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dan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3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celana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Berapa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cara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Ali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dapat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memakai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baju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dan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celana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?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240313"/>
            <a:ext cx="3165903" cy="10216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691680" y="3601646"/>
            <a:ext cx="63150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err="1" smtClean="0">
                <a:solidFill>
                  <a:srgbClr val="C00000"/>
                </a:solidFill>
              </a:rPr>
              <a:t>Jadi</a:t>
            </a:r>
            <a:r>
              <a:rPr lang="en-US" sz="2800" dirty="0" smtClean="0">
                <a:solidFill>
                  <a:srgbClr val="C00000"/>
                </a:solidFill>
              </a:rPr>
              <a:t>, </a:t>
            </a:r>
            <a:r>
              <a:rPr lang="en-US" sz="2800" dirty="0" err="1" smtClean="0">
                <a:solidFill>
                  <a:srgbClr val="C00000"/>
                </a:solidFill>
              </a:rPr>
              <a:t>banyaknya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cara</a:t>
            </a:r>
            <a:r>
              <a:rPr lang="en-US" sz="2800" dirty="0" smtClean="0">
                <a:solidFill>
                  <a:srgbClr val="C00000"/>
                </a:solidFill>
              </a:rPr>
              <a:t> Ali </a:t>
            </a:r>
            <a:r>
              <a:rPr lang="en-US" sz="2800" dirty="0" err="1" smtClean="0">
                <a:solidFill>
                  <a:srgbClr val="C00000"/>
                </a:solidFill>
              </a:rPr>
              <a:t>dapat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memakai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baju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dan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celana</a:t>
            </a:r>
            <a:r>
              <a:rPr lang="en-US" sz="2800" dirty="0" smtClean="0">
                <a:solidFill>
                  <a:srgbClr val="C00000"/>
                </a:solidFill>
              </a:rPr>
              <a:t> = 4 × 3 </a:t>
            </a:r>
            <a:r>
              <a:rPr lang="en-US" sz="2800" dirty="0" err="1" smtClean="0">
                <a:solidFill>
                  <a:srgbClr val="C00000"/>
                </a:solidFill>
              </a:rPr>
              <a:t>cara</a:t>
            </a:r>
            <a:r>
              <a:rPr lang="en-US" sz="2800" dirty="0" smtClean="0">
                <a:solidFill>
                  <a:srgbClr val="C00000"/>
                </a:solidFill>
              </a:rPr>
              <a:t> = 12 </a:t>
            </a:r>
            <a:r>
              <a:rPr lang="en-US" sz="2800" dirty="0" err="1" smtClean="0">
                <a:solidFill>
                  <a:srgbClr val="C00000"/>
                </a:solidFill>
              </a:rPr>
              <a:t>cara</a:t>
            </a:r>
            <a:r>
              <a:rPr lang="en-US" sz="2800" dirty="0" smtClean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691680" y="2079703"/>
            <a:ext cx="8572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id-ID" b="1" i="1" dirty="0" smtClean="0">
                <a:solidFill>
                  <a:srgbClr val="FF0000"/>
                </a:solidFill>
              </a:rPr>
              <a:t>Jawab:</a:t>
            </a:r>
            <a:endParaRPr lang="en-US" b="1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499466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333754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857356" y="177433"/>
            <a:ext cx="38667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en-US" sz="3600" b="1" dirty="0" err="1" smtClean="0"/>
              <a:t>Contoh</a:t>
            </a:r>
            <a:r>
              <a:rPr lang="id-ID" sz="3600" b="1" dirty="0" smtClean="0"/>
              <a:t> </a:t>
            </a:r>
            <a:r>
              <a:rPr lang="en-GB" sz="3600" b="1" dirty="0" smtClean="0"/>
              <a:t>S</a:t>
            </a:r>
            <a:r>
              <a:rPr lang="id-ID" sz="3600" b="1" dirty="0" smtClean="0"/>
              <a:t>oal</a:t>
            </a:r>
            <a:r>
              <a:rPr lang="en-GB" sz="3600" b="1" dirty="0" smtClean="0"/>
              <a:t> </a:t>
            </a:r>
            <a:r>
              <a:rPr lang="en-GB" sz="3600" b="1" dirty="0" smtClean="0"/>
              <a:t>3</a:t>
            </a:r>
            <a:r>
              <a:rPr lang="en-US" sz="3600" b="1" dirty="0" smtClean="0"/>
              <a:t> </a:t>
            </a:r>
            <a:endParaRPr lang="en-US" sz="3600" b="1" dirty="0" smtClean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691680" y="1154803"/>
            <a:ext cx="70723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/>
            <a:r>
              <a:rPr lang="en-GB" sz="2400" dirty="0" err="1"/>
              <a:t>Jika</a:t>
            </a:r>
            <a:r>
              <a:rPr lang="en-GB" sz="2400" dirty="0"/>
              <a:t> di </a:t>
            </a:r>
            <a:r>
              <a:rPr lang="en-GB" sz="2400" dirty="0" err="1"/>
              <a:t>suatu</a:t>
            </a:r>
            <a:r>
              <a:rPr lang="en-GB" sz="2400" dirty="0"/>
              <a:t> </a:t>
            </a:r>
            <a:r>
              <a:rPr lang="en-GB" sz="2400" dirty="0" err="1"/>
              <a:t>kelas</a:t>
            </a:r>
            <a:r>
              <a:rPr lang="en-GB" sz="2400" dirty="0"/>
              <a:t> </a:t>
            </a:r>
            <a:r>
              <a:rPr lang="en-GB" sz="2400" dirty="0" err="1"/>
              <a:t>terdapat</a:t>
            </a:r>
            <a:r>
              <a:rPr lang="en-GB" sz="2400" dirty="0"/>
              <a:t> 12 </a:t>
            </a:r>
            <a:r>
              <a:rPr lang="en-GB" sz="2400" dirty="0" err="1"/>
              <a:t>siswa</a:t>
            </a:r>
            <a:r>
              <a:rPr lang="en-GB" sz="2400" dirty="0"/>
              <a:t>, </a:t>
            </a:r>
            <a:r>
              <a:rPr lang="en-GB" sz="2400" dirty="0" err="1"/>
              <a:t>maka</a:t>
            </a:r>
            <a:r>
              <a:rPr lang="en-GB" sz="2400" dirty="0"/>
              <a:t> </a:t>
            </a:r>
            <a:r>
              <a:rPr lang="en-GB" sz="2400" dirty="0" err="1"/>
              <a:t>banyaknya</a:t>
            </a:r>
            <a:r>
              <a:rPr lang="en-GB" sz="2400" dirty="0"/>
              <a:t> </a:t>
            </a:r>
            <a:r>
              <a:rPr lang="en-GB" sz="2400" dirty="0" err="1"/>
              <a:t>cara</a:t>
            </a:r>
            <a:r>
              <a:rPr lang="en-GB" sz="2400" dirty="0"/>
              <a:t> </a:t>
            </a:r>
            <a:r>
              <a:rPr lang="en-GB" sz="2400" dirty="0" err="1"/>
              <a:t>memiliki</a:t>
            </a:r>
            <a:r>
              <a:rPr lang="en-GB" sz="2400" dirty="0"/>
              <a:t> </a:t>
            </a:r>
            <a:r>
              <a:rPr lang="en-GB" sz="2400" dirty="0" err="1"/>
              <a:t>ketua</a:t>
            </a:r>
            <a:r>
              <a:rPr lang="en-GB" sz="2400" dirty="0"/>
              <a:t>, </a:t>
            </a:r>
            <a:r>
              <a:rPr lang="en-GB" sz="2400" dirty="0" err="1"/>
              <a:t>wakil</a:t>
            </a:r>
            <a:r>
              <a:rPr lang="en-GB" sz="2400" dirty="0"/>
              <a:t> </a:t>
            </a:r>
            <a:r>
              <a:rPr lang="en-GB" sz="2400" dirty="0" err="1"/>
              <a:t>ketua</a:t>
            </a:r>
            <a:r>
              <a:rPr lang="en-GB" sz="2400" dirty="0"/>
              <a:t>, </a:t>
            </a:r>
            <a:r>
              <a:rPr lang="en-GB" sz="2400" dirty="0" err="1"/>
              <a:t>dan</a:t>
            </a:r>
            <a:r>
              <a:rPr lang="en-GB" sz="2400" dirty="0"/>
              <a:t> </a:t>
            </a:r>
            <a:r>
              <a:rPr lang="en-GB" sz="2400" dirty="0" err="1"/>
              <a:t>sekretaris</a:t>
            </a:r>
            <a:r>
              <a:rPr lang="en-GB" sz="2400" dirty="0"/>
              <a:t> </a:t>
            </a:r>
            <a:r>
              <a:rPr lang="en-GB" sz="2400" dirty="0" err="1"/>
              <a:t>dari</a:t>
            </a:r>
            <a:r>
              <a:rPr lang="en-GB" sz="2400" dirty="0"/>
              <a:t> 12 </a:t>
            </a:r>
            <a:r>
              <a:rPr lang="en-GB" sz="2400" dirty="0" err="1"/>
              <a:t>siswa</a:t>
            </a:r>
            <a:r>
              <a:rPr lang="en-GB" sz="2400" dirty="0"/>
              <a:t> </a:t>
            </a:r>
            <a:r>
              <a:rPr lang="en-GB" sz="2400" dirty="0" err="1"/>
              <a:t>dalam</a:t>
            </a:r>
            <a:r>
              <a:rPr lang="en-GB" sz="2400" dirty="0"/>
              <a:t> </a:t>
            </a:r>
            <a:r>
              <a:rPr lang="en-GB" sz="2400" dirty="0" err="1"/>
              <a:t>suatu</a:t>
            </a:r>
            <a:r>
              <a:rPr lang="en-GB" sz="2400" dirty="0"/>
              <a:t> </a:t>
            </a:r>
            <a:r>
              <a:rPr lang="en-GB" sz="2400" dirty="0" err="1"/>
              <a:t>kelas</a:t>
            </a:r>
            <a:r>
              <a:rPr lang="en-GB" sz="2400" dirty="0"/>
              <a:t> </a:t>
            </a:r>
            <a:r>
              <a:rPr lang="en-GB" sz="2400" dirty="0" err="1"/>
              <a:t>tersebut</a:t>
            </a:r>
            <a:r>
              <a:rPr lang="en-GB" sz="2400" dirty="0"/>
              <a:t> </a:t>
            </a:r>
            <a:r>
              <a:rPr lang="en-GB" sz="2400" dirty="0" err="1"/>
              <a:t>adalah</a:t>
            </a:r>
            <a:r>
              <a:rPr lang="en-GB" sz="2400" dirty="0"/>
              <a:t>?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722261" y="3869539"/>
            <a:ext cx="70723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err="1" smtClean="0">
                <a:solidFill>
                  <a:srgbClr val="C00000"/>
                </a:solidFill>
              </a:rPr>
              <a:t>Jadi</a:t>
            </a:r>
            <a:r>
              <a:rPr lang="en-US" sz="2800" dirty="0" smtClean="0">
                <a:solidFill>
                  <a:srgbClr val="C00000"/>
                </a:solidFill>
              </a:rPr>
              <a:t>, </a:t>
            </a:r>
          </a:p>
          <a:p>
            <a:pPr algn="just"/>
            <a:r>
              <a:rPr lang="en-US" sz="2800" dirty="0" err="1" smtClean="0">
                <a:solidFill>
                  <a:srgbClr val="C00000"/>
                </a:solidFill>
              </a:rPr>
              <a:t>banyaknya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cara</a:t>
            </a:r>
            <a:r>
              <a:rPr lang="en-US" sz="2800" dirty="0" smtClean="0">
                <a:solidFill>
                  <a:srgbClr val="C00000"/>
                </a:solidFill>
              </a:rPr>
              <a:t> = 12 × 11 x 10 = 1320 </a:t>
            </a:r>
            <a:r>
              <a:rPr lang="en-US" sz="2800" dirty="0" err="1" smtClean="0">
                <a:solidFill>
                  <a:srgbClr val="C00000"/>
                </a:solidFill>
              </a:rPr>
              <a:t>cara</a:t>
            </a:r>
            <a:r>
              <a:rPr lang="en-US" sz="2800" dirty="0" smtClean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711114" y="2385839"/>
            <a:ext cx="8572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id-ID" b="1" i="1" dirty="0" smtClean="0">
                <a:solidFill>
                  <a:srgbClr val="FF0000"/>
                </a:solidFill>
              </a:rPr>
              <a:t>Jawab:</a:t>
            </a:r>
            <a:endParaRPr lang="en-US" b="1" i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855105"/>
              </p:ext>
            </p:extLst>
          </p:nvPr>
        </p:nvGraphicFramePr>
        <p:xfrm>
          <a:off x="1801202" y="2967577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Ketua</a:t>
                      </a:r>
                      <a:r>
                        <a:rPr lang="en-GB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Wakil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ketua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Sekretaris</a:t>
                      </a:r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729455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333754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857356" y="177433"/>
            <a:ext cx="38667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en-US" sz="3600" b="1" dirty="0" err="1" smtClean="0"/>
              <a:t>Contoh</a:t>
            </a:r>
            <a:r>
              <a:rPr lang="id-ID" sz="3600" b="1" dirty="0" smtClean="0"/>
              <a:t> </a:t>
            </a:r>
            <a:r>
              <a:rPr lang="en-GB" sz="3600" b="1" dirty="0" smtClean="0"/>
              <a:t>S</a:t>
            </a:r>
            <a:r>
              <a:rPr lang="id-ID" sz="3600" b="1" dirty="0" smtClean="0"/>
              <a:t>oal</a:t>
            </a:r>
            <a:r>
              <a:rPr lang="en-GB" sz="3600" b="1" dirty="0" smtClean="0"/>
              <a:t> </a:t>
            </a:r>
            <a:r>
              <a:rPr lang="en-GB" sz="3600" b="1" dirty="0" smtClean="0"/>
              <a:t>4</a:t>
            </a:r>
            <a:r>
              <a:rPr lang="en-US" sz="3600" b="1" dirty="0" smtClean="0"/>
              <a:t> </a:t>
            </a:r>
            <a:endParaRPr lang="en-US" sz="3600" b="1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5687" t="23422" r="42806" b="20469"/>
          <a:stretch/>
        </p:blipFill>
        <p:spPr>
          <a:xfrm>
            <a:off x="1786740" y="990004"/>
            <a:ext cx="6167762" cy="4687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881142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333754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857356" y="177433"/>
            <a:ext cx="38667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en-US" sz="3600" b="1" dirty="0" err="1" smtClean="0"/>
              <a:t>Contoh</a:t>
            </a:r>
            <a:r>
              <a:rPr lang="id-ID" sz="3600" b="1" dirty="0" smtClean="0"/>
              <a:t> </a:t>
            </a:r>
            <a:r>
              <a:rPr lang="en-GB" sz="3600" b="1" dirty="0" smtClean="0"/>
              <a:t>S</a:t>
            </a:r>
            <a:r>
              <a:rPr lang="id-ID" sz="3600" b="1" dirty="0" smtClean="0"/>
              <a:t>oal</a:t>
            </a:r>
            <a:r>
              <a:rPr lang="en-GB" sz="3600" b="1" dirty="0" smtClean="0"/>
              <a:t> 5</a:t>
            </a:r>
            <a:r>
              <a:rPr lang="en-US" sz="3600" b="1" dirty="0" smtClean="0"/>
              <a:t>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713823" y="1025430"/>
            <a:ext cx="7392884" cy="15696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/>
            <a:r>
              <a:rPr lang="en-GB" sz="2400" dirty="0" err="1" smtClean="0"/>
              <a:t>Tersedia</a:t>
            </a:r>
            <a:r>
              <a:rPr lang="en-GB" sz="2400" dirty="0" smtClean="0"/>
              <a:t> 4 </a:t>
            </a:r>
            <a:r>
              <a:rPr lang="en-GB" sz="2400" dirty="0" err="1" smtClean="0"/>
              <a:t>huruf</a:t>
            </a:r>
            <a:r>
              <a:rPr lang="en-GB" sz="2400" dirty="0" smtClean="0"/>
              <a:t> </a:t>
            </a:r>
            <a:r>
              <a:rPr lang="en-GB" sz="2400" dirty="0" err="1" smtClean="0"/>
              <a:t>dalam</a:t>
            </a:r>
            <a:r>
              <a:rPr lang="en-GB" sz="2400" dirty="0" smtClean="0"/>
              <a:t> kata AMIN. </a:t>
            </a:r>
          </a:p>
          <a:p>
            <a:pPr fontAlgn="base"/>
            <a:r>
              <a:rPr lang="en-GB" sz="2400" dirty="0" err="1" smtClean="0"/>
              <a:t>Tentukan</a:t>
            </a:r>
            <a:r>
              <a:rPr lang="en-GB" sz="2400" dirty="0" smtClean="0"/>
              <a:t> </a:t>
            </a:r>
            <a:r>
              <a:rPr lang="en-GB" sz="2400" dirty="0" err="1" smtClean="0"/>
              <a:t>banyak</a:t>
            </a:r>
            <a:r>
              <a:rPr lang="en-GB" sz="2400" dirty="0" smtClean="0"/>
              <a:t> </a:t>
            </a:r>
            <a:r>
              <a:rPr lang="en-GB" sz="2400" dirty="0" err="1" smtClean="0"/>
              <a:t>susunan</a:t>
            </a:r>
            <a:r>
              <a:rPr lang="en-GB" sz="2400" dirty="0" smtClean="0"/>
              <a:t> </a:t>
            </a:r>
            <a:r>
              <a:rPr lang="en-GB" sz="2400" dirty="0" err="1" smtClean="0"/>
              <a:t>semua</a:t>
            </a:r>
            <a:r>
              <a:rPr lang="en-GB" sz="2400" dirty="0" smtClean="0"/>
              <a:t> </a:t>
            </a:r>
            <a:r>
              <a:rPr lang="en-GB" sz="2400" dirty="0" err="1" smtClean="0"/>
              <a:t>huruf</a:t>
            </a:r>
            <a:r>
              <a:rPr lang="en-GB" sz="2400" dirty="0" smtClean="0"/>
              <a:t> </a:t>
            </a:r>
            <a:r>
              <a:rPr lang="en-GB" sz="2400" dirty="0" err="1" smtClean="0"/>
              <a:t>jika</a:t>
            </a:r>
            <a:r>
              <a:rPr lang="en-GB" sz="2400" dirty="0" smtClean="0"/>
              <a:t>:</a:t>
            </a:r>
          </a:p>
          <a:p>
            <a:pPr marL="457200" indent="-457200" fontAlgn="base">
              <a:buAutoNum type="alphaLcPeriod"/>
            </a:pPr>
            <a:r>
              <a:rPr lang="en-GB" sz="2400" dirty="0" err="1" smtClean="0"/>
              <a:t>Huruf</a:t>
            </a:r>
            <a:r>
              <a:rPr lang="en-GB" sz="2400" dirty="0" smtClean="0"/>
              <a:t> </a:t>
            </a:r>
            <a:r>
              <a:rPr lang="en-GB" sz="2400" dirty="0" err="1" smtClean="0"/>
              <a:t>pertama</a:t>
            </a:r>
            <a:r>
              <a:rPr lang="en-GB" sz="2400" dirty="0" smtClean="0"/>
              <a:t> </a:t>
            </a:r>
            <a:r>
              <a:rPr lang="en-GB" sz="2400" dirty="0" err="1" smtClean="0"/>
              <a:t>harus</a:t>
            </a:r>
            <a:r>
              <a:rPr lang="en-GB" sz="2400" dirty="0" smtClean="0"/>
              <a:t> </a:t>
            </a:r>
            <a:r>
              <a:rPr lang="en-GB" sz="2400" dirty="0" err="1" smtClean="0"/>
              <a:t>vokal</a:t>
            </a:r>
            <a:endParaRPr lang="en-GB" sz="2400" dirty="0" smtClean="0"/>
          </a:p>
          <a:p>
            <a:pPr marL="457200" indent="-457200" fontAlgn="base">
              <a:buAutoNum type="alphaLcPeriod"/>
            </a:pPr>
            <a:r>
              <a:rPr lang="en-GB" sz="2400" dirty="0" err="1" smtClean="0"/>
              <a:t>Huruf</a:t>
            </a:r>
            <a:r>
              <a:rPr lang="en-GB" sz="2400" dirty="0" smtClean="0"/>
              <a:t> </a:t>
            </a:r>
            <a:r>
              <a:rPr lang="en-GB" sz="2400" dirty="0" err="1" smtClean="0"/>
              <a:t>pertama</a:t>
            </a:r>
            <a:r>
              <a:rPr lang="en-GB" sz="2400" dirty="0" smtClean="0"/>
              <a:t> </a:t>
            </a:r>
            <a:r>
              <a:rPr lang="en-GB" sz="2400" dirty="0" err="1" smtClean="0"/>
              <a:t>dan</a:t>
            </a:r>
            <a:r>
              <a:rPr lang="en-GB" sz="2400" dirty="0" smtClean="0"/>
              <a:t> </a:t>
            </a:r>
            <a:r>
              <a:rPr lang="en-GB" sz="2400" dirty="0" err="1" smtClean="0"/>
              <a:t>terakhir</a:t>
            </a:r>
            <a:r>
              <a:rPr lang="en-GB" sz="2400" dirty="0" smtClean="0"/>
              <a:t> </a:t>
            </a:r>
            <a:r>
              <a:rPr lang="en-GB" sz="2400" dirty="0" err="1" smtClean="0"/>
              <a:t>harus</a:t>
            </a:r>
            <a:r>
              <a:rPr lang="en-GB" sz="2400" dirty="0" smtClean="0"/>
              <a:t> </a:t>
            </a:r>
            <a:r>
              <a:rPr lang="en-GB" sz="2400" dirty="0" err="1" smtClean="0"/>
              <a:t>konsonan</a:t>
            </a:r>
            <a:endParaRPr lang="en-GB" sz="2400" dirty="0" smtClean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709572" y="2654016"/>
            <a:ext cx="857256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id-ID" b="1" i="1" dirty="0" smtClean="0">
                <a:solidFill>
                  <a:srgbClr val="FF0000"/>
                </a:solidFill>
              </a:rPr>
              <a:t>Jawab:</a:t>
            </a:r>
            <a:endParaRPr lang="en-GB" b="1" i="1" dirty="0" smtClean="0">
              <a:solidFill>
                <a:srgbClr val="FF0000"/>
              </a:solidFill>
            </a:endParaRPr>
          </a:p>
          <a:p>
            <a:pPr marL="174625" indent="-174625" algn="just"/>
            <a:endParaRPr lang="en-GB" b="1" i="1" dirty="0">
              <a:solidFill>
                <a:srgbClr val="FF0000"/>
              </a:solidFill>
            </a:endParaRPr>
          </a:p>
          <a:p>
            <a:pPr marL="174625" indent="-174625" algn="just"/>
            <a:r>
              <a:rPr lang="en-GB" sz="2000" b="1" i="1" dirty="0" smtClean="0"/>
              <a:t>a. </a:t>
            </a:r>
          </a:p>
          <a:p>
            <a:pPr marL="174625" indent="-174625" algn="just"/>
            <a:endParaRPr lang="en-GB" sz="2000" b="1" i="1" dirty="0"/>
          </a:p>
          <a:p>
            <a:pPr marL="174625" indent="-174625" algn="just"/>
            <a:endParaRPr lang="en-GB" sz="2000" b="1" i="1" dirty="0"/>
          </a:p>
          <a:p>
            <a:pPr marL="174625" indent="-174625" algn="just"/>
            <a:r>
              <a:rPr lang="en-GB" sz="2000" b="1" i="1" dirty="0" smtClean="0"/>
              <a:t>b.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46603"/>
              </p:ext>
            </p:extLst>
          </p:nvPr>
        </p:nvGraphicFramePr>
        <p:xfrm>
          <a:off x="2138200" y="3080460"/>
          <a:ext cx="509809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241"/>
                <a:gridCol w="1144039"/>
                <a:gridCol w="980605"/>
                <a:gridCol w="980605"/>
                <a:gridCol w="98060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 smtClean="0"/>
                        <a:t>Huruf</a:t>
                      </a:r>
                      <a:r>
                        <a:rPr lang="en-GB" b="1" dirty="0" smtClean="0"/>
                        <a:t> 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 smtClean="0"/>
                        <a:t>Huruf</a:t>
                      </a:r>
                      <a:r>
                        <a:rPr lang="en-GB" b="1" dirty="0" smtClean="0"/>
                        <a:t> 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 smtClean="0"/>
                        <a:t>Huruf</a:t>
                      </a:r>
                      <a:r>
                        <a:rPr lang="en-GB" b="1" dirty="0" smtClean="0"/>
                        <a:t> 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 smtClean="0"/>
                        <a:t>Huruf</a:t>
                      </a:r>
                      <a:r>
                        <a:rPr lang="en-GB" b="1" baseline="0" dirty="0" smtClean="0"/>
                        <a:t> 4</a:t>
                      </a:r>
                      <a:r>
                        <a:rPr lang="en-GB" b="1" dirty="0" smtClean="0"/>
                        <a:t> 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Total 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 (A/I)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12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087142"/>
              </p:ext>
            </p:extLst>
          </p:nvPr>
        </p:nvGraphicFramePr>
        <p:xfrm>
          <a:off x="2138200" y="4081636"/>
          <a:ext cx="5098095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12241"/>
                <a:gridCol w="1144039"/>
                <a:gridCol w="980605"/>
                <a:gridCol w="980605"/>
                <a:gridCol w="98060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Huruf</a:t>
                      </a:r>
                      <a:r>
                        <a:rPr lang="en-GB" dirty="0" smtClean="0"/>
                        <a:t> 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Huruf</a:t>
                      </a:r>
                      <a:r>
                        <a:rPr lang="en-GB" dirty="0" smtClean="0"/>
                        <a:t> 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Huruf</a:t>
                      </a:r>
                      <a:r>
                        <a:rPr lang="en-GB" dirty="0" smtClean="0"/>
                        <a:t> 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Huruf</a:t>
                      </a:r>
                      <a:r>
                        <a:rPr lang="en-GB" baseline="0" dirty="0" smtClean="0"/>
                        <a:t> 4</a:t>
                      </a:r>
                      <a:r>
                        <a:rPr lang="en-GB" dirty="0" smtClean="0"/>
                        <a:t> 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Total 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4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-10634" y="997481"/>
            <a:ext cx="1720205" cy="452431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600" b="1" dirty="0" smtClean="0"/>
              <a:t>1</a:t>
            </a:r>
            <a:r>
              <a:rPr lang="en-GB" sz="1600" b="1" dirty="0" smtClean="0"/>
              <a:t>. AMIN</a:t>
            </a:r>
            <a:endParaRPr lang="en-GB" sz="1600" b="1" dirty="0" smtClean="0"/>
          </a:p>
          <a:p>
            <a:pPr>
              <a:lnSpc>
                <a:spcPct val="150000"/>
              </a:lnSpc>
            </a:pPr>
            <a:r>
              <a:rPr lang="en-GB" sz="1600" b="1" dirty="0" smtClean="0"/>
              <a:t>2</a:t>
            </a:r>
            <a:r>
              <a:rPr lang="en-GB" sz="1600" b="1" dirty="0" smtClean="0"/>
              <a:t>. AMNI</a:t>
            </a:r>
            <a:endParaRPr lang="en-GB" sz="1600" b="1" dirty="0" smtClean="0"/>
          </a:p>
          <a:p>
            <a:pPr>
              <a:lnSpc>
                <a:spcPct val="150000"/>
              </a:lnSpc>
            </a:pPr>
            <a:r>
              <a:rPr lang="en-GB" sz="1600" b="1" dirty="0" smtClean="0"/>
              <a:t>3</a:t>
            </a:r>
            <a:r>
              <a:rPr lang="en-GB" sz="1600" b="1" dirty="0" smtClean="0"/>
              <a:t>. ANIM</a:t>
            </a:r>
            <a:endParaRPr lang="en-GB" sz="1600" b="1" dirty="0" smtClean="0"/>
          </a:p>
          <a:p>
            <a:pPr>
              <a:lnSpc>
                <a:spcPct val="150000"/>
              </a:lnSpc>
            </a:pPr>
            <a:r>
              <a:rPr lang="en-GB" sz="1600" b="1" dirty="0" smtClean="0"/>
              <a:t>4</a:t>
            </a:r>
            <a:r>
              <a:rPr lang="en-GB" sz="1600" b="1" dirty="0" smtClean="0"/>
              <a:t>. ANMI</a:t>
            </a:r>
            <a:endParaRPr lang="en-GB" sz="1600" b="1" dirty="0" smtClean="0"/>
          </a:p>
          <a:p>
            <a:pPr>
              <a:lnSpc>
                <a:spcPct val="150000"/>
              </a:lnSpc>
            </a:pPr>
            <a:r>
              <a:rPr lang="en-GB" sz="1600" b="1" dirty="0" smtClean="0"/>
              <a:t>5</a:t>
            </a:r>
            <a:r>
              <a:rPr lang="en-GB" sz="1600" b="1" dirty="0" smtClean="0"/>
              <a:t>. AINM</a:t>
            </a:r>
            <a:endParaRPr lang="en-GB" sz="1600" b="1" dirty="0" smtClean="0"/>
          </a:p>
          <a:p>
            <a:pPr>
              <a:lnSpc>
                <a:spcPct val="150000"/>
              </a:lnSpc>
            </a:pPr>
            <a:r>
              <a:rPr lang="en-GB" sz="1600" b="1" dirty="0" smtClean="0"/>
              <a:t>6</a:t>
            </a:r>
            <a:r>
              <a:rPr lang="en-GB" sz="1600" b="1" dirty="0" smtClean="0"/>
              <a:t>. AIMN</a:t>
            </a:r>
            <a:endParaRPr lang="en-GB" sz="1600" b="1" dirty="0" smtClean="0"/>
          </a:p>
          <a:p>
            <a:pPr>
              <a:lnSpc>
                <a:spcPct val="150000"/>
              </a:lnSpc>
            </a:pPr>
            <a:r>
              <a:rPr lang="en-GB" sz="1600" b="1" dirty="0" smtClean="0"/>
              <a:t>7</a:t>
            </a:r>
            <a:r>
              <a:rPr lang="en-GB" sz="1600" b="1" dirty="0" smtClean="0"/>
              <a:t>. IMAN</a:t>
            </a:r>
            <a:endParaRPr lang="en-GB" sz="1600" b="1" dirty="0" smtClean="0"/>
          </a:p>
          <a:p>
            <a:pPr>
              <a:lnSpc>
                <a:spcPct val="150000"/>
              </a:lnSpc>
            </a:pPr>
            <a:r>
              <a:rPr lang="en-GB" sz="1600" b="1" dirty="0" smtClean="0"/>
              <a:t>8</a:t>
            </a:r>
            <a:r>
              <a:rPr lang="en-GB" sz="1600" b="1" dirty="0" smtClean="0"/>
              <a:t>. IMNA</a:t>
            </a:r>
            <a:endParaRPr lang="en-GB" sz="1600" b="1" dirty="0" smtClean="0"/>
          </a:p>
          <a:p>
            <a:pPr>
              <a:lnSpc>
                <a:spcPct val="150000"/>
              </a:lnSpc>
            </a:pPr>
            <a:r>
              <a:rPr lang="en-GB" sz="1600" b="1" dirty="0" smtClean="0"/>
              <a:t>9</a:t>
            </a:r>
            <a:r>
              <a:rPr lang="en-GB" sz="1600" b="1" dirty="0" smtClean="0"/>
              <a:t>. INAM</a:t>
            </a:r>
            <a:endParaRPr lang="en-GB" sz="1600" b="1" dirty="0" smtClean="0"/>
          </a:p>
          <a:p>
            <a:pPr>
              <a:lnSpc>
                <a:spcPct val="150000"/>
              </a:lnSpc>
            </a:pPr>
            <a:r>
              <a:rPr lang="en-GB" sz="1600" b="1" dirty="0" smtClean="0"/>
              <a:t>10</a:t>
            </a:r>
            <a:r>
              <a:rPr lang="en-GB" sz="1600" b="1" dirty="0" smtClean="0"/>
              <a:t>. INMA</a:t>
            </a:r>
            <a:endParaRPr lang="en-GB" sz="1600" b="1" dirty="0" smtClean="0"/>
          </a:p>
          <a:p>
            <a:pPr>
              <a:lnSpc>
                <a:spcPct val="150000"/>
              </a:lnSpc>
            </a:pPr>
            <a:r>
              <a:rPr lang="en-GB" sz="1600" b="1" dirty="0" smtClean="0"/>
              <a:t>11</a:t>
            </a:r>
            <a:r>
              <a:rPr lang="en-GB" sz="1600" b="1" dirty="0" smtClean="0"/>
              <a:t>. IANM</a:t>
            </a:r>
            <a:endParaRPr lang="en-GB" sz="1600" b="1" dirty="0" smtClean="0"/>
          </a:p>
          <a:p>
            <a:pPr>
              <a:lnSpc>
                <a:spcPct val="150000"/>
              </a:lnSpc>
            </a:pPr>
            <a:r>
              <a:rPr lang="en-GB" sz="1600" b="1" dirty="0" smtClean="0"/>
              <a:t>12</a:t>
            </a:r>
            <a:r>
              <a:rPr lang="en-GB" sz="1600" b="1" dirty="0" smtClean="0"/>
              <a:t>. IAMN</a:t>
            </a:r>
            <a:endParaRPr lang="en-GB" sz="1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386502" y="3084709"/>
            <a:ext cx="1720205" cy="156966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600" b="1" dirty="0" smtClean="0"/>
              <a:t>1</a:t>
            </a:r>
            <a:r>
              <a:rPr lang="en-GB" sz="1600" b="1" dirty="0" smtClean="0"/>
              <a:t>. MIAN</a:t>
            </a:r>
            <a:endParaRPr lang="en-GB" sz="1600" b="1" dirty="0" smtClean="0"/>
          </a:p>
          <a:p>
            <a:pPr>
              <a:lnSpc>
                <a:spcPct val="150000"/>
              </a:lnSpc>
            </a:pPr>
            <a:r>
              <a:rPr lang="en-GB" sz="1600" b="1" dirty="0" smtClean="0"/>
              <a:t>2</a:t>
            </a:r>
            <a:r>
              <a:rPr lang="en-GB" sz="1600" b="1" dirty="0" smtClean="0"/>
              <a:t>. MAIN</a:t>
            </a:r>
            <a:endParaRPr lang="en-GB" sz="1600" b="1" dirty="0" smtClean="0"/>
          </a:p>
          <a:p>
            <a:pPr>
              <a:lnSpc>
                <a:spcPct val="150000"/>
              </a:lnSpc>
            </a:pPr>
            <a:r>
              <a:rPr lang="en-GB" sz="1600" b="1" dirty="0" smtClean="0"/>
              <a:t>3</a:t>
            </a:r>
            <a:r>
              <a:rPr lang="en-GB" sz="1600" b="1" dirty="0" smtClean="0"/>
              <a:t>. NIAM</a:t>
            </a:r>
            <a:endParaRPr lang="en-GB" sz="1600" b="1" dirty="0" smtClean="0"/>
          </a:p>
          <a:p>
            <a:pPr>
              <a:lnSpc>
                <a:spcPct val="150000"/>
              </a:lnSpc>
            </a:pPr>
            <a:r>
              <a:rPr lang="en-GB" sz="1600" b="1" dirty="0" smtClean="0"/>
              <a:t>4</a:t>
            </a:r>
            <a:r>
              <a:rPr lang="en-GB" sz="1600" b="1" dirty="0" smtClean="0"/>
              <a:t>. NAIM</a:t>
            </a:r>
            <a:endParaRPr lang="en-GB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1398943713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333754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857356" y="177433"/>
            <a:ext cx="38667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en-US" sz="3600" b="1" dirty="0" err="1" smtClean="0"/>
              <a:t>Contoh</a:t>
            </a:r>
            <a:r>
              <a:rPr lang="id-ID" sz="3600" b="1" dirty="0" smtClean="0"/>
              <a:t> </a:t>
            </a:r>
            <a:r>
              <a:rPr lang="en-GB" sz="3600" b="1" dirty="0" smtClean="0"/>
              <a:t>S</a:t>
            </a:r>
            <a:r>
              <a:rPr lang="id-ID" sz="3600" b="1" dirty="0" smtClean="0"/>
              <a:t>oal</a:t>
            </a:r>
            <a:r>
              <a:rPr lang="en-GB" sz="3600" b="1" dirty="0" smtClean="0"/>
              <a:t> 6</a:t>
            </a:r>
            <a:r>
              <a:rPr lang="en-US" sz="3600" b="1" dirty="0" smtClean="0"/>
              <a:t>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713823" y="1025430"/>
            <a:ext cx="7392884" cy="1938992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/>
            <a:r>
              <a:rPr lang="en-GB" sz="2400" dirty="0" err="1" smtClean="0"/>
              <a:t>Tersedia</a:t>
            </a:r>
            <a:r>
              <a:rPr lang="en-GB" sz="2400" dirty="0" smtClean="0"/>
              <a:t> 7 </a:t>
            </a:r>
            <a:r>
              <a:rPr lang="en-GB" sz="2400" dirty="0" err="1" smtClean="0"/>
              <a:t>huruf</a:t>
            </a:r>
            <a:r>
              <a:rPr lang="en-GB" sz="2400" dirty="0" smtClean="0"/>
              <a:t> </a:t>
            </a:r>
            <a:r>
              <a:rPr lang="en-GB" sz="2400" dirty="0" err="1" smtClean="0"/>
              <a:t>dalam</a:t>
            </a:r>
            <a:r>
              <a:rPr lang="en-GB" sz="2400" dirty="0" smtClean="0"/>
              <a:t> kata PELUANG. </a:t>
            </a:r>
          </a:p>
          <a:p>
            <a:pPr fontAlgn="base"/>
            <a:r>
              <a:rPr lang="en-GB" sz="2400" dirty="0" err="1" smtClean="0"/>
              <a:t>Tentukan</a:t>
            </a:r>
            <a:r>
              <a:rPr lang="en-GB" sz="2400" dirty="0" smtClean="0"/>
              <a:t> </a:t>
            </a:r>
            <a:r>
              <a:rPr lang="en-GB" sz="2400" dirty="0" err="1" smtClean="0"/>
              <a:t>banyak</a:t>
            </a:r>
            <a:r>
              <a:rPr lang="en-GB" sz="2400" dirty="0" smtClean="0"/>
              <a:t> </a:t>
            </a:r>
            <a:r>
              <a:rPr lang="en-GB" sz="2400" dirty="0" err="1" smtClean="0"/>
              <a:t>susunan</a:t>
            </a:r>
            <a:r>
              <a:rPr lang="en-GB" sz="2400" dirty="0" smtClean="0"/>
              <a:t> 3 </a:t>
            </a:r>
            <a:r>
              <a:rPr lang="en-GB" sz="2400" dirty="0" err="1" smtClean="0"/>
              <a:t>huruf</a:t>
            </a:r>
            <a:r>
              <a:rPr lang="en-GB" sz="2400" dirty="0" smtClean="0"/>
              <a:t> </a:t>
            </a:r>
            <a:r>
              <a:rPr lang="en-GB" sz="2400" dirty="0" err="1" smtClean="0"/>
              <a:t>jika</a:t>
            </a:r>
            <a:r>
              <a:rPr lang="en-GB" sz="2400" dirty="0" smtClean="0"/>
              <a:t>:</a:t>
            </a:r>
          </a:p>
          <a:p>
            <a:pPr marL="457200" indent="-457200" fontAlgn="base">
              <a:buAutoNum type="alphaLcPeriod"/>
            </a:pPr>
            <a:r>
              <a:rPr lang="en-GB" sz="2400" dirty="0" err="1" smtClean="0"/>
              <a:t>Huruf</a:t>
            </a:r>
            <a:r>
              <a:rPr lang="en-GB" sz="2400" dirty="0" smtClean="0"/>
              <a:t> </a:t>
            </a:r>
            <a:r>
              <a:rPr lang="en-GB" sz="2400" dirty="0" err="1" smtClean="0"/>
              <a:t>pertama</a:t>
            </a:r>
            <a:r>
              <a:rPr lang="en-GB" sz="2400" dirty="0" smtClean="0"/>
              <a:t> </a:t>
            </a:r>
            <a:r>
              <a:rPr lang="en-GB" sz="2400" dirty="0" err="1" smtClean="0"/>
              <a:t>harus</a:t>
            </a:r>
            <a:r>
              <a:rPr lang="en-GB" sz="2400" dirty="0" smtClean="0"/>
              <a:t> </a:t>
            </a:r>
            <a:r>
              <a:rPr lang="en-GB" sz="2400" dirty="0" err="1" smtClean="0"/>
              <a:t>vokal</a:t>
            </a:r>
            <a:endParaRPr lang="en-GB" sz="2400" dirty="0" smtClean="0"/>
          </a:p>
          <a:p>
            <a:pPr marL="457200" indent="-457200" fontAlgn="base">
              <a:buAutoNum type="alphaLcPeriod"/>
            </a:pPr>
            <a:r>
              <a:rPr lang="en-GB" sz="2400" dirty="0" err="1" smtClean="0"/>
              <a:t>Huruf</a:t>
            </a:r>
            <a:r>
              <a:rPr lang="en-GB" sz="2400" dirty="0" smtClean="0"/>
              <a:t> </a:t>
            </a:r>
            <a:r>
              <a:rPr lang="en-GB" sz="2400" dirty="0" err="1" smtClean="0"/>
              <a:t>tengah</a:t>
            </a:r>
            <a:r>
              <a:rPr lang="en-GB" sz="2400" dirty="0" smtClean="0"/>
              <a:t> </a:t>
            </a:r>
            <a:r>
              <a:rPr lang="en-GB" sz="2400" dirty="0" err="1" smtClean="0"/>
              <a:t>harus</a:t>
            </a:r>
            <a:r>
              <a:rPr lang="en-GB" sz="2400" dirty="0" smtClean="0"/>
              <a:t> </a:t>
            </a:r>
            <a:r>
              <a:rPr lang="en-GB" sz="2400" dirty="0" err="1" smtClean="0"/>
              <a:t>konsonan</a:t>
            </a:r>
            <a:endParaRPr lang="en-GB" sz="2400" dirty="0" smtClean="0"/>
          </a:p>
          <a:p>
            <a:pPr marL="457200" indent="-457200" fontAlgn="base">
              <a:buAutoNum type="alphaLcPeriod"/>
            </a:pPr>
            <a:r>
              <a:rPr lang="en-GB" sz="2400" dirty="0" err="1" smtClean="0"/>
              <a:t>Huruf</a:t>
            </a:r>
            <a:r>
              <a:rPr lang="en-GB" sz="2400" dirty="0" smtClean="0"/>
              <a:t> </a:t>
            </a:r>
            <a:r>
              <a:rPr lang="en-GB" sz="2400" dirty="0" err="1" smtClean="0"/>
              <a:t>vokal</a:t>
            </a:r>
            <a:r>
              <a:rPr lang="en-GB" sz="2400" dirty="0" smtClean="0"/>
              <a:t> </a:t>
            </a:r>
            <a:r>
              <a:rPr lang="en-GB" sz="2400" dirty="0" err="1" smtClean="0"/>
              <a:t>dan</a:t>
            </a:r>
            <a:r>
              <a:rPr lang="en-GB" sz="2400" dirty="0" smtClean="0"/>
              <a:t> </a:t>
            </a:r>
            <a:r>
              <a:rPr lang="en-GB" sz="2400" dirty="0" err="1" smtClean="0"/>
              <a:t>konsonan</a:t>
            </a:r>
            <a:r>
              <a:rPr lang="en-GB" sz="2400" dirty="0" smtClean="0"/>
              <a:t> </a:t>
            </a:r>
            <a:r>
              <a:rPr lang="en-GB" sz="2400" dirty="0" err="1" smtClean="0"/>
              <a:t>tidak</a:t>
            </a:r>
            <a:r>
              <a:rPr lang="en-GB" sz="2400" dirty="0" smtClean="0"/>
              <a:t> </a:t>
            </a:r>
            <a:r>
              <a:rPr lang="en-GB" sz="2400" dirty="0" err="1" smtClean="0"/>
              <a:t>boleh</a:t>
            </a:r>
            <a:r>
              <a:rPr lang="en-GB" sz="2400" dirty="0" smtClean="0"/>
              <a:t> </a:t>
            </a:r>
            <a:r>
              <a:rPr lang="en-GB" sz="2400" dirty="0" err="1" smtClean="0"/>
              <a:t>berdekatan</a:t>
            </a:r>
            <a:endParaRPr lang="en-GB" sz="2400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607464" y="2984975"/>
            <a:ext cx="857256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id-ID" b="1" i="1" dirty="0" smtClean="0">
                <a:solidFill>
                  <a:srgbClr val="FF0000"/>
                </a:solidFill>
              </a:rPr>
              <a:t>Jawab:</a:t>
            </a:r>
            <a:endParaRPr lang="en-GB" b="1" i="1" dirty="0" smtClean="0">
              <a:solidFill>
                <a:srgbClr val="FF0000"/>
              </a:solidFill>
            </a:endParaRPr>
          </a:p>
          <a:p>
            <a:pPr marL="174625" indent="-174625" algn="just"/>
            <a:endParaRPr lang="en-GB" b="1" i="1" dirty="0">
              <a:solidFill>
                <a:srgbClr val="FF0000"/>
              </a:solidFill>
            </a:endParaRPr>
          </a:p>
          <a:p>
            <a:pPr marL="174625" indent="-174625" algn="just"/>
            <a:r>
              <a:rPr lang="en-GB" sz="2000" b="1" i="1" dirty="0" smtClean="0"/>
              <a:t>a. </a:t>
            </a:r>
          </a:p>
          <a:p>
            <a:pPr marL="174625" indent="-174625" algn="just"/>
            <a:endParaRPr lang="en-GB" sz="2000" b="1" i="1" dirty="0"/>
          </a:p>
          <a:p>
            <a:pPr marL="174625" indent="-174625" algn="just"/>
            <a:endParaRPr lang="en-GB" sz="2000" b="1" i="1" dirty="0"/>
          </a:p>
          <a:p>
            <a:pPr marL="174625" indent="-174625" algn="just"/>
            <a:r>
              <a:rPr lang="en-GB" sz="2000" b="1" i="1" dirty="0" smtClean="0"/>
              <a:t>b.</a:t>
            </a:r>
          </a:p>
          <a:p>
            <a:pPr marL="174625" indent="-174625" algn="just"/>
            <a:endParaRPr lang="en-GB" sz="2800" b="1" i="1" dirty="0" smtClean="0"/>
          </a:p>
          <a:p>
            <a:pPr marL="174625" indent="-174625" algn="just"/>
            <a:r>
              <a:rPr lang="en-GB" sz="2000" b="1" i="1" dirty="0" smtClean="0"/>
              <a:t>c. </a:t>
            </a:r>
            <a:endParaRPr lang="en-US" sz="2000" b="1" i="1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679872"/>
              </p:ext>
            </p:extLst>
          </p:nvPr>
        </p:nvGraphicFramePr>
        <p:xfrm>
          <a:off x="2023837" y="3364079"/>
          <a:ext cx="420434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3594"/>
                <a:gridCol w="1168172"/>
                <a:gridCol w="1001290"/>
                <a:gridCol w="10012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 smtClean="0"/>
                        <a:t>Huruf</a:t>
                      </a:r>
                      <a:r>
                        <a:rPr lang="en-GB" b="1" dirty="0" smtClean="0"/>
                        <a:t> 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 smtClean="0"/>
                        <a:t>Huruf</a:t>
                      </a:r>
                      <a:r>
                        <a:rPr lang="en-GB" b="1" dirty="0" smtClean="0"/>
                        <a:t> 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 smtClean="0"/>
                        <a:t>Huruf</a:t>
                      </a:r>
                      <a:r>
                        <a:rPr lang="en-GB" b="1" dirty="0" smtClean="0"/>
                        <a:t> 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Total 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3 (A/E/U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6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5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90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873120"/>
              </p:ext>
            </p:extLst>
          </p:nvPr>
        </p:nvGraphicFramePr>
        <p:xfrm>
          <a:off x="2035653" y="4153644"/>
          <a:ext cx="4204346" cy="74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33594"/>
                <a:gridCol w="1168172"/>
                <a:gridCol w="1001290"/>
                <a:gridCol w="10012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Huruf</a:t>
                      </a:r>
                      <a:r>
                        <a:rPr lang="en-GB" dirty="0" smtClean="0"/>
                        <a:t> 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Huruf</a:t>
                      </a:r>
                      <a:r>
                        <a:rPr lang="en-GB" dirty="0" smtClean="0"/>
                        <a:t> 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Huruf</a:t>
                      </a:r>
                      <a:r>
                        <a:rPr lang="en-GB" dirty="0" smtClean="0"/>
                        <a:t> 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Total 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6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4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5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120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501356"/>
              </p:ext>
            </p:extLst>
          </p:nvPr>
        </p:nvGraphicFramePr>
        <p:xfrm>
          <a:off x="2036092" y="4973320"/>
          <a:ext cx="4204346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33594"/>
                <a:gridCol w="1168172"/>
                <a:gridCol w="1001290"/>
                <a:gridCol w="10012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K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V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K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Total 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4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36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161032"/>
              </p:ext>
            </p:extLst>
          </p:nvPr>
        </p:nvGraphicFramePr>
        <p:xfrm>
          <a:off x="2464720" y="1273324"/>
          <a:ext cx="4204346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33594"/>
                <a:gridCol w="1168172"/>
                <a:gridCol w="1001290"/>
                <a:gridCol w="10012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V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K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V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Total 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4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24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516373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1540</TotalTime>
  <Words>493</Words>
  <Application>Microsoft Office PowerPoint</Application>
  <PresentationFormat>On-screen Show (16:10)</PresentationFormat>
  <Paragraphs>187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Office Theme</vt:lpstr>
      <vt:lpstr>PowerPoint Presentation</vt:lpstr>
      <vt:lpstr>PENGERTIAN</vt:lpstr>
      <vt:lpstr>ATURAN PENGISIAN TEMPAT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PENERAPAN</vt:lpstr>
    </vt:vector>
  </TitlesOfParts>
  <Company>SMANTIKA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GURU</dc:creator>
  <cp:lastModifiedBy>lenovo</cp:lastModifiedBy>
  <cp:revision>152</cp:revision>
  <dcterms:created xsi:type="dcterms:W3CDTF">2011-02-24T01:57:07Z</dcterms:created>
  <dcterms:modified xsi:type="dcterms:W3CDTF">2020-11-26T04:50:08Z</dcterms:modified>
</cp:coreProperties>
</file>