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-hakcipta.dgip.go.id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2AC269-AC5D-4D12-B518-A4AA2B240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586BB2F-5700-4EAF-B6F4-1162ECA41027}"/>
              </a:ext>
            </a:extLst>
          </p:cNvPr>
          <p:cNvSpPr/>
          <p:nvPr/>
        </p:nvSpPr>
        <p:spPr>
          <a:xfrm>
            <a:off x="689112" y="104866"/>
            <a:ext cx="96343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ASPEK EKONOMI DAN BISNIS </a:t>
            </a: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DARI SUATU KEKAYAAN INTELEKTUAL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5676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86A41A-4375-4CE8-9689-6588EBCFAC51}"/>
              </a:ext>
            </a:extLst>
          </p:cNvPr>
          <p:cNvSpPr txBox="1"/>
          <p:nvPr/>
        </p:nvSpPr>
        <p:spPr>
          <a:xfrm>
            <a:off x="459408" y="1444485"/>
            <a:ext cx="9598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kekayaan</a:t>
            </a:r>
            <a:r>
              <a:rPr lang="en-US" sz="2400" dirty="0"/>
              <a:t> </a:t>
            </a:r>
            <a:r>
              <a:rPr lang="en-US" sz="2400" dirty="0" err="1"/>
              <a:t>intelektual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UU No. 28 </a:t>
            </a:r>
            <a:r>
              <a:rPr lang="en-US" sz="2400" dirty="0" err="1"/>
              <a:t>Tahun</a:t>
            </a:r>
            <a:r>
              <a:rPr lang="en-US" sz="2400" dirty="0"/>
              <a:t> 2014. </a:t>
            </a:r>
          </a:p>
          <a:p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bunyi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Pasal</a:t>
            </a:r>
            <a:r>
              <a:rPr lang="en-US" sz="2400" dirty="0"/>
              <a:t> 8</a:t>
            </a:r>
          </a:p>
          <a:p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eksklusif</a:t>
            </a:r>
            <a:r>
              <a:rPr lang="en-US" sz="2400" dirty="0"/>
              <a:t> </a:t>
            </a:r>
            <a:r>
              <a:rPr lang="en-US" sz="2400" dirty="0" err="1"/>
              <a:t>Pencipta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Pemegang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Cipta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dan </a:t>
            </a:r>
            <a:r>
              <a:rPr lang="en-US" sz="2400" dirty="0" err="1"/>
              <a:t>ciptaan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41540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2B7191-6A23-4930-9B5A-5CF4995EA845}"/>
              </a:ext>
            </a:extLst>
          </p:cNvPr>
          <p:cNvSpPr txBox="1"/>
          <p:nvPr/>
        </p:nvSpPr>
        <p:spPr>
          <a:xfrm>
            <a:off x="1046921" y="0"/>
            <a:ext cx="820309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Pasal</a:t>
            </a:r>
            <a:r>
              <a:rPr lang="en-US" sz="3200" dirty="0"/>
              <a:t> 9</a:t>
            </a:r>
          </a:p>
          <a:p>
            <a:endParaRPr lang="en-US" sz="2000" dirty="0"/>
          </a:p>
          <a:p>
            <a:pPr algn="just"/>
            <a:r>
              <a:rPr lang="en-US" sz="2000" dirty="0"/>
              <a:t>(1) </a:t>
            </a:r>
            <a:r>
              <a:rPr lang="en-US" sz="2000" dirty="0" err="1"/>
              <a:t>Pencipta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pemegang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 </a:t>
            </a:r>
            <a:r>
              <a:rPr lang="en-US" sz="2000" dirty="0" err="1"/>
              <a:t>sebagaimana</a:t>
            </a:r>
            <a:r>
              <a:rPr lang="en-US" sz="2000" dirty="0"/>
              <a:t>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8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/>
              <a:t>Penerbitan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endParaRPr lang="en-US" sz="20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/>
              <a:t>Penggandaan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bentuknya</a:t>
            </a:r>
            <a:endParaRPr lang="en-US" sz="20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/>
              <a:t>Penerjemahan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endParaRPr lang="en-US" sz="20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/>
              <a:t>Pengadaptasian</a:t>
            </a:r>
            <a:r>
              <a:rPr lang="en-US" sz="2000" dirty="0"/>
              <a:t>, </a:t>
            </a:r>
            <a:r>
              <a:rPr lang="en-US" sz="2000" dirty="0" err="1"/>
              <a:t>Pengaransemenan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pentrasformasian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salinannya</a:t>
            </a:r>
            <a:endParaRPr lang="en-US" sz="20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/>
              <a:t>Pertunjukan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endParaRPr lang="en-US" sz="20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/>
              <a:t>Pengumuman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endParaRPr lang="en-US" sz="20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endParaRPr lang="en-US" sz="20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/>
              <a:t>Penyewaan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endParaRPr lang="en-US" sz="2000" dirty="0"/>
          </a:p>
          <a:p>
            <a:pPr algn="just"/>
            <a:r>
              <a:rPr lang="en-US" sz="2000" dirty="0"/>
              <a:t>(2) </a:t>
            </a:r>
            <a:r>
              <a:rPr lang="en-US" sz="2000" dirty="0" err="1"/>
              <a:t>Setiap</a:t>
            </a:r>
            <a:r>
              <a:rPr lang="en-US" sz="2000" dirty="0"/>
              <a:t> orang yang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sebagaimana</a:t>
            </a:r>
            <a:r>
              <a:rPr lang="en-US" sz="2000" dirty="0"/>
              <a:t> </a:t>
            </a:r>
            <a:r>
              <a:rPr lang="en-US" sz="2000" dirty="0" err="1"/>
              <a:t>dimaksud</a:t>
            </a:r>
            <a:r>
              <a:rPr lang="en-US" sz="2000" dirty="0"/>
              <a:t> pada </a:t>
            </a:r>
            <a:r>
              <a:rPr lang="en-US" sz="2000" dirty="0" err="1"/>
              <a:t>ayat</a:t>
            </a:r>
            <a:r>
              <a:rPr lang="en-US" sz="2000" dirty="0"/>
              <a:t> (1)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 </a:t>
            </a:r>
            <a:r>
              <a:rPr lang="en-US" sz="2000" dirty="0" err="1"/>
              <a:t>Pencipta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pemegang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(3) </a:t>
            </a:r>
            <a:r>
              <a:rPr lang="en-US" sz="2000" dirty="0" err="1"/>
              <a:t>Setiap</a:t>
            </a:r>
            <a:r>
              <a:rPr lang="en-US" sz="2000" dirty="0"/>
              <a:t> orang  yang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 </a:t>
            </a:r>
            <a:r>
              <a:rPr lang="en-US" sz="2000" dirty="0" err="1"/>
              <a:t>Pencipta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Pemegang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 </a:t>
            </a:r>
            <a:r>
              <a:rPr lang="en-US" sz="2000" dirty="0" err="1"/>
              <a:t>dilarang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penggandaan</a:t>
            </a:r>
            <a:r>
              <a:rPr lang="en-US" sz="2000" dirty="0"/>
              <a:t> dan /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komersial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 marL="342900" indent="-342900">
              <a:buFont typeface="+mj-lt"/>
              <a:buAutoNum type="alphaLcPeriod"/>
            </a:pPr>
            <a:endParaRPr lang="en-US" sz="20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51586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EA3006-E46B-45F5-A5C7-C4A5999B65B9}"/>
              </a:ext>
            </a:extLst>
          </p:cNvPr>
          <p:cNvSpPr txBox="1"/>
          <p:nvPr/>
        </p:nvSpPr>
        <p:spPr>
          <a:xfrm>
            <a:off x="2881638" y="318051"/>
            <a:ext cx="395056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Cara </a:t>
            </a:r>
            <a:r>
              <a:rPr lang="en-US" sz="2800" dirty="0" err="1"/>
              <a:t>Mengurus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Cipta</a:t>
            </a:r>
            <a:endParaRPr lang="en-US" sz="2800" dirty="0"/>
          </a:p>
          <a:p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02A19C-C4B9-4D47-947C-FB4F42B4B9D2}"/>
              </a:ext>
            </a:extLst>
          </p:cNvPr>
          <p:cNvSpPr txBox="1"/>
          <p:nvPr/>
        </p:nvSpPr>
        <p:spPr>
          <a:xfrm>
            <a:off x="516835" y="1359352"/>
            <a:ext cx="910424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buat</a:t>
            </a:r>
            <a:r>
              <a:rPr lang="en-US" sz="2000" dirty="0"/>
              <a:t> ,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terlebih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ciptanya</a:t>
            </a:r>
            <a:r>
              <a:rPr lang="en-US" sz="2000" dirty="0"/>
              <a:t>.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didaftarkan</a:t>
            </a:r>
            <a:r>
              <a:rPr lang="en-US" sz="2000" dirty="0"/>
              <a:t> di </a:t>
            </a:r>
            <a:r>
              <a:rPr lang="en-US" sz="2000" dirty="0" err="1"/>
              <a:t>kantor</a:t>
            </a:r>
            <a:r>
              <a:rPr lang="en-US" sz="2000" dirty="0"/>
              <a:t> wilayah </a:t>
            </a:r>
            <a:r>
              <a:rPr lang="en-US" sz="2000" dirty="0" err="1"/>
              <a:t>kementerian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dan HAM.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persyaratan</a:t>
            </a:r>
            <a:r>
              <a:rPr lang="en-US" sz="2000" dirty="0"/>
              <a:t> </a:t>
            </a:r>
            <a:r>
              <a:rPr lang="en-US" sz="2000" dirty="0" err="1"/>
              <a:t>mendaftar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/>
              <a:t>Mengisi</a:t>
            </a:r>
            <a:r>
              <a:rPr lang="en-US" sz="2000" dirty="0"/>
              <a:t> </a:t>
            </a:r>
            <a:r>
              <a:rPr lang="en-US" sz="2000" dirty="0" err="1"/>
              <a:t>formulir</a:t>
            </a:r>
            <a:r>
              <a:rPr lang="en-US" sz="2000" dirty="0"/>
              <a:t> </a:t>
            </a:r>
            <a:r>
              <a:rPr lang="en-US" sz="2000" dirty="0" err="1"/>
              <a:t>pendaftaran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disediakan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Bahasa Indonesia dan </a:t>
            </a:r>
            <a:r>
              <a:rPr lang="en-US" sz="2000" dirty="0" err="1"/>
              <a:t>diketik</a:t>
            </a:r>
            <a:r>
              <a:rPr lang="en-US" sz="2000" dirty="0"/>
              <a:t> </a:t>
            </a:r>
            <a:r>
              <a:rPr lang="en-US" sz="2000" dirty="0" err="1"/>
              <a:t>rangkap</a:t>
            </a:r>
            <a:r>
              <a:rPr lang="en-US" sz="2000" dirty="0"/>
              <a:t> 3. Lembar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formulir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ditanda</a:t>
            </a:r>
            <a:r>
              <a:rPr lang="en-US" sz="2000" dirty="0"/>
              <a:t> </a:t>
            </a:r>
            <a:r>
              <a:rPr lang="en-US" sz="2000" dirty="0" err="1"/>
              <a:t>tangani</a:t>
            </a:r>
            <a:r>
              <a:rPr lang="en-US" sz="2000" dirty="0"/>
              <a:t> di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meterai</a:t>
            </a:r>
            <a:r>
              <a:rPr lang="en-US" sz="2000" dirty="0"/>
              <a:t> Rp.6000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/>
              <a:t>Surat </a:t>
            </a: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pendaftaran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mencantumkan</a:t>
            </a:r>
            <a:r>
              <a:rPr lang="en-US" sz="2000" dirty="0"/>
              <a:t>: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sz="2000" dirty="0"/>
              <a:t>Nama, </a:t>
            </a:r>
            <a:r>
              <a:rPr lang="en-US" sz="2000" dirty="0" err="1"/>
              <a:t>kewarganegaraan</a:t>
            </a:r>
            <a:r>
              <a:rPr lang="en-US" sz="2000" dirty="0"/>
              <a:t> dan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pencipta</a:t>
            </a:r>
            <a:endParaRPr lang="en-US" sz="2000" dirty="0"/>
          </a:p>
          <a:p>
            <a:pPr marL="914400" lvl="1" indent="-457200" algn="just">
              <a:buFont typeface="+mj-lt"/>
              <a:buAutoNum type="arabicParenR"/>
            </a:pPr>
            <a:r>
              <a:rPr lang="en-US" sz="2000" dirty="0"/>
              <a:t>Nama, </a:t>
            </a:r>
            <a:r>
              <a:rPr lang="en-US" sz="2000" dirty="0" err="1"/>
              <a:t>kewarganegaraan</a:t>
            </a:r>
            <a:r>
              <a:rPr lang="en-US" sz="2000" dirty="0"/>
              <a:t> dan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pemegang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,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kewarganegaraan</a:t>
            </a:r>
            <a:r>
              <a:rPr lang="en-US" sz="2000" dirty="0"/>
              <a:t> dan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kuasa</a:t>
            </a:r>
            <a:r>
              <a:rPr lang="en-US" sz="2000" dirty="0"/>
              <a:t>, </a:t>
            </a:r>
            <a:r>
              <a:rPr lang="en-US" sz="2000" dirty="0" err="1"/>
              <a:t>jenis</a:t>
            </a:r>
            <a:r>
              <a:rPr lang="en-US" sz="2000" dirty="0"/>
              <a:t> dan </a:t>
            </a:r>
            <a:r>
              <a:rPr lang="en-US" sz="2000" dirty="0" err="1"/>
              <a:t>judul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sz="2000" dirty="0" err="1"/>
              <a:t>Tanggal</a:t>
            </a:r>
            <a:r>
              <a:rPr lang="en-US" sz="2000" dirty="0"/>
              <a:t> dan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diumumkan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sz="2000" dirty="0" err="1"/>
              <a:t>Uraian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rangkap</a:t>
            </a:r>
            <a:r>
              <a:rPr lang="en-US" sz="2000" dirty="0"/>
              <a:t> 3</a:t>
            </a:r>
          </a:p>
          <a:p>
            <a:pPr marL="457200" indent="-457200" algn="just">
              <a:buFont typeface="+mj-lt"/>
              <a:buAutoNum type="alphaLcPeriod"/>
            </a:pPr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17401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46772F-F327-4FFA-883F-BF8F6BD39696}"/>
              </a:ext>
            </a:extLst>
          </p:cNvPr>
          <p:cNvSpPr txBox="1"/>
          <p:nvPr/>
        </p:nvSpPr>
        <p:spPr>
          <a:xfrm>
            <a:off x="362447" y="914400"/>
            <a:ext cx="911285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c. Surat </a:t>
            </a: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pendaftaran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diajukan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d. </a:t>
            </a:r>
            <a:r>
              <a:rPr lang="en-US" sz="2000" dirty="0" err="1"/>
              <a:t>Melampirkan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kewarganegaraan</a:t>
            </a:r>
            <a:r>
              <a:rPr lang="en-US" sz="2000" dirty="0"/>
              <a:t> </a:t>
            </a:r>
            <a:r>
              <a:rPr lang="en-US" sz="2000" dirty="0" err="1"/>
              <a:t>pencipta</a:t>
            </a:r>
            <a:r>
              <a:rPr lang="en-US" sz="2000" dirty="0"/>
              <a:t> dan </a:t>
            </a:r>
            <a:r>
              <a:rPr lang="en-US" sz="2000" dirty="0" err="1"/>
              <a:t>pemegang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fotokopi</a:t>
            </a:r>
            <a:r>
              <a:rPr lang="en-US" sz="2000" dirty="0"/>
              <a:t> KTP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paspor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e.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permohonan</a:t>
            </a:r>
            <a:r>
              <a:rPr lang="en-US" sz="2000" dirty="0"/>
              <a:t> badan </a:t>
            </a:r>
            <a:r>
              <a:rPr lang="en-US" sz="2000" dirty="0" err="1"/>
              <a:t>hukum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permohonannya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dilampirkan</a:t>
            </a:r>
            <a:r>
              <a:rPr lang="en-US" sz="2000" dirty="0"/>
              <a:t> </a:t>
            </a:r>
            <a:r>
              <a:rPr lang="en-US" sz="2000" dirty="0" err="1"/>
              <a:t>turunan</a:t>
            </a:r>
            <a:r>
              <a:rPr lang="en-US" sz="2000" dirty="0"/>
              <a:t> </a:t>
            </a:r>
            <a:r>
              <a:rPr lang="en-US" sz="2000" dirty="0" err="1"/>
              <a:t>resmi</a:t>
            </a:r>
            <a:r>
              <a:rPr lang="en-US" sz="2000" dirty="0"/>
              <a:t> </a:t>
            </a:r>
            <a:r>
              <a:rPr lang="en-US" sz="2000" dirty="0" err="1"/>
              <a:t>akta</a:t>
            </a:r>
            <a:r>
              <a:rPr lang="en-US" sz="2000" dirty="0"/>
              <a:t> </a:t>
            </a:r>
            <a:r>
              <a:rPr lang="en-US" sz="2000" dirty="0" err="1"/>
              <a:t>pendirian</a:t>
            </a:r>
            <a:r>
              <a:rPr lang="en-US" sz="2000" dirty="0"/>
              <a:t> badan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f. </a:t>
            </a:r>
            <a:r>
              <a:rPr lang="en-US" sz="2000" dirty="0" err="1"/>
              <a:t>Melampirkan</a:t>
            </a:r>
            <a:r>
              <a:rPr lang="en-US" sz="2000" dirty="0"/>
              <a:t>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kuasa</a:t>
            </a:r>
            <a:r>
              <a:rPr lang="en-US" sz="2000" dirty="0"/>
              <a:t>, </a:t>
            </a:r>
            <a:r>
              <a:rPr lang="en-US" sz="2000" dirty="0" err="1"/>
              <a:t>bilamana</a:t>
            </a:r>
            <a:r>
              <a:rPr lang="en-US" sz="2000" dirty="0"/>
              <a:t> </a:t>
            </a: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diajukan</a:t>
            </a:r>
            <a:r>
              <a:rPr lang="en-US" sz="2000" dirty="0"/>
              <a:t> oleh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kuasa</a:t>
            </a:r>
            <a:r>
              <a:rPr lang="en-US" sz="2000" dirty="0"/>
              <a:t>, </a:t>
            </a:r>
            <a:r>
              <a:rPr lang="en-US" sz="2000" dirty="0" err="1"/>
              <a:t>beserta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kewarganegaraan</a:t>
            </a:r>
            <a:r>
              <a:rPr lang="en-US" sz="2000" dirty="0"/>
              <a:t> </a:t>
            </a:r>
            <a:r>
              <a:rPr lang="en-US" sz="2000" dirty="0" err="1"/>
              <a:t>kuasa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g.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pemohon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bertempat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</a:t>
            </a:r>
            <a:r>
              <a:rPr lang="en-US" sz="2000" dirty="0" err="1"/>
              <a:t>didalam</a:t>
            </a:r>
            <a:r>
              <a:rPr lang="en-US" sz="2000" dirty="0"/>
              <a:t> wilayah RI,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keperluan</a:t>
            </a:r>
            <a:r>
              <a:rPr lang="en-US" sz="2000" dirty="0"/>
              <a:t> </a:t>
            </a: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pendaftaran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dan </a:t>
            </a:r>
            <a:r>
              <a:rPr lang="en-US" sz="2000" dirty="0" err="1"/>
              <a:t>menunjuk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kuasa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wilayah RI.</a:t>
            </a:r>
          </a:p>
          <a:p>
            <a:pPr algn="just"/>
            <a:r>
              <a:rPr lang="en-US" sz="2000" dirty="0"/>
              <a:t>h.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pendaftaran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diajukan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dan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badan </a:t>
            </a:r>
            <a:r>
              <a:rPr lang="en-US" sz="2000" dirty="0" err="1"/>
              <a:t>hukum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nama-nama</a:t>
            </a:r>
            <a:r>
              <a:rPr lang="en-US" sz="2000" dirty="0"/>
              <a:t> </a:t>
            </a:r>
            <a:r>
              <a:rPr lang="en-US" sz="2000" dirty="0" err="1"/>
              <a:t>pemohon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semuanya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menetapkan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pemohon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i</a:t>
            </a:r>
            <a:r>
              <a:rPr lang="en-US" sz="2000" dirty="0"/>
              <a:t>.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dipindahkan</a:t>
            </a:r>
            <a:r>
              <a:rPr lang="en-US" sz="2000" dirty="0"/>
              <a:t>, agar </a:t>
            </a:r>
            <a:r>
              <a:rPr lang="en-US" sz="2000" dirty="0" err="1"/>
              <a:t>melampirkan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pemindahan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j. </a:t>
            </a:r>
            <a:r>
              <a:rPr lang="en-US" sz="2000" dirty="0" err="1"/>
              <a:t>Melampirkan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yang </a:t>
            </a:r>
            <a:r>
              <a:rPr lang="en-US" sz="2000" dirty="0" err="1"/>
              <a:t>dimohonkan</a:t>
            </a:r>
            <a:r>
              <a:rPr lang="en-US" sz="2000" dirty="0"/>
              <a:t> </a:t>
            </a:r>
            <a:r>
              <a:rPr lang="en-US" sz="2000" dirty="0" err="1"/>
              <a:t>pendaftarannya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penggantinya</a:t>
            </a:r>
            <a:r>
              <a:rPr lang="en-US" sz="2000" dirty="0"/>
              <a:t>.</a:t>
            </a:r>
          </a:p>
          <a:p>
            <a:pPr algn="just"/>
            <a:endParaRPr lang="en-US" sz="24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80966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FA3879-253F-405D-B8DA-01D5C810A213}"/>
              </a:ext>
            </a:extLst>
          </p:cNvPr>
          <p:cNvSpPr txBox="1"/>
          <p:nvPr/>
        </p:nvSpPr>
        <p:spPr>
          <a:xfrm>
            <a:off x="481060" y="1081351"/>
            <a:ext cx="899424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Kantor Wilayah Kementerian Hukum dan HAM, </a:t>
            </a:r>
          </a:p>
          <a:p>
            <a:pPr algn="just"/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juga </a:t>
            </a:r>
            <a:r>
              <a:rPr lang="en-US" sz="2000" dirty="0" err="1"/>
              <a:t>mendaftarkan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online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laman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>
                <a:hlinkClick r:id="rId2"/>
              </a:rPr>
              <a:t>https://e-hakcipta.dgip.go.id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langkah-langkah</a:t>
            </a:r>
            <a:r>
              <a:rPr lang="en-US" sz="2000" dirty="0"/>
              <a:t> </a:t>
            </a:r>
            <a:r>
              <a:rPr lang="en-US" sz="2000" dirty="0" err="1"/>
              <a:t>mengurus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online.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situs </a:t>
            </a:r>
            <a:r>
              <a:rPr lang="en-US" sz="2000" dirty="0">
                <a:hlinkClick r:id="rId2"/>
              </a:rPr>
              <a:t>https://e-hakcipta.dgip.go.id</a:t>
            </a:r>
            <a:endParaRPr lang="en-US" sz="2000" dirty="0"/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Lakukan</a:t>
            </a:r>
            <a:r>
              <a:rPr lang="en-US" sz="2000" dirty="0"/>
              <a:t> </a:t>
            </a:r>
            <a:r>
              <a:rPr lang="en-US" sz="2000" dirty="0" err="1"/>
              <a:t>registrasi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username dan password.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/>
              <a:t>Login </a:t>
            </a:r>
            <a:r>
              <a:rPr lang="en-US" sz="2000" dirty="0" err="1"/>
              <a:t>menggunakan</a:t>
            </a:r>
            <a:r>
              <a:rPr lang="en-US" sz="2000" dirty="0"/>
              <a:t> username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Mengunggah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</a:t>
            </a:r>
            <a:r>
              <a:rPr lang="en-US" sz="2000" dirty="0" err="1"/>
              <a:t>persyaratan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pembayaran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pembayaran</a:t>
            </a:r>
            <a:r>
              <a:rPr lang="en-US" sz="2000" dirty="0"/>
              <a:t> </a:t>
            </a:r>
            <a:r>
              <a:rPr lang="en-US" sz="2000" dirty="0" err="1"/>
              <a:t>pendaftaran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Menunggu</a:t>
            </a:r>
            <a:r>
              <a:rPr lang="en-US" sz="2000" dirty="0"/>
              <a:t> proses </a:t>
            </a:r>
            <a:r>
              <a:rPr lang="en-US" sz="2000" dirty="0" err="1"/>
              <a:t>pengecekan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</a:t>
            </a:r>
            <a:r>
              <a:rPr lang="en-US" sz="2000" dirty="0" err="1"/>
              <a:t>persyaratan</a:t>
            </a:r>
            <a:r>
              <a:rPr lang="en-US" sz="2000" dirty="0"/>
              <a:t> formal. Jika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kategori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/>
              <a:t>    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yang </a:t>
            </a:r>
            <a:r>
              <a:rPr lang="en-US" sz="2000" dirty="0" err="1"/>
              <a:t>dikecualikan</a:t>
            </a:r>
            <a:r>
              <a:rPr lang="en-US" sz="2000" dirty="0"/>
              <a:t>,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verifikasi</a:t>
            </a:r>
            <a:r>
              <a:rPr lang="en-US" sz="2000" dirty="0"/>
              <a:t>.</a:t>
            </a:r>
          </a:p>
          <a:p>
            <a:pPr marL="360363" indent="-360363" algn="just" defTabSz="360363">
              <a:tabLst>
                <a:tab pos="360363" algn="l"/>
              </a:tabLst>
            </a:pPr>
            <a:r>
              <a:rPr lang="en-US" sz="2000" dirty="0"/>
              <a:t>7. Setelah </a:t>
            </a:r>
            <a:r>
              <a:rPr lang="en-US" sz="2000" dirty="0" err="1"/>
              <a:t>mendapat</a:t>
            </a:r>
            <a:r>
              <a:rPr lang="en-US" sz="2000" dirty="0"/>
              <a:t> approval, </a:t>
            </a:r>
            <a:r>
              <a:rPr lang="en-US" sz="2000" dirty="0" err="1"/>
              <a:t>sertifikat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diunduh</a:t>
            </a:r>
            <a:r>
              <a:rPr lang="en-US" sz="2000" dirty="0"/>
              <a:t> dan </a:t>
            </a:r>
            <a:r>
              <a:rPr lang="en-US" sz="2000" dirty="0" err="1"/>
              <a:t>dicetak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oleh         </a:t>
            </a:r>
            <a:r>
              <a:rPr lang="en-US" sz="2000" dirty="0" err="1"/>
              <a:t>pemohon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4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4732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2C9464-E4ED-46F7-90F6-4621DEF8C5DE}"/>
              </a:ext>
            </a:extLst>
          </p:cNvPr>
          <p:cNvSpPr txBox="1"/>
          <p:nvPr/>
        </p:nvSpPr>
        <p:spPr>
          <a:xfrm>
            <a:off x="2628343" y="271100"/>
            <a:ext cx="5676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Pelanggaran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Cipta</a:t>
            </a:r>
            <a:endParaRPr lang="en-ID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D5C7E-AFD5-4347-8C93-847160718B9E}"/>
              </a:ext>
            </a:extLst>
          </p:cNvPr>
          <p:cNvSpPr txBox="1"/>
          <p:nvPr/>
        </p:nvSpPr>
        <p:spPr>
          <a:xfrm>
            <a:off x="768627" y="1243544"/>
            <a:ext cx="82296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Ketentuan</a:t>
            </a:r>
            <a:r>
              <a:rPr lang="en-US" sz="2000" dirty="0"/>
              <a:t> </a:t>
            </a:r>
            <a:r>
              <a:rPr lang="en-US" sz="2000" dirty="0" err="1"/>
              <a:t>pidana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pelanggaran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disebutkan</a:t>
            </a:r>
            <a:r>
              <a:rPr lang="en-US" sz="2000" dirty="0"/>
              <a:t> pada  UU No. 28 </a:t>
            </a:r>
            <a:r>
              <a:rPr lang="en-US" sz="2000" dirty="0" err="1"/>
              <a:t>Tahun</a:t>
            </a:r>
            <a:r>
              <a:rPr lang="en-US" sz="2000" dirty="0"/>
              <a:t> 2014 </a:t>
            </a:r>
            <a:r>
              <a:rPr lang="en-US" sz="2000" dirty="0" err="1"/>
              <a:t>Pasal</a:t>
            </a:r>
            <a:r>
              <a:rPr lang="en-US" sz="2000" dirty="0"/>
              <a:t> 113. </a:t>
            </a:r>
            <a:r>
              <a:rPr lang="en-US" sz="2000" dirty="0" err="1"/>
              <a:t>Bunyi</a:t>
            </a:r>
            <a:r>
              <a:rPr lang="en-US" sz="2000" dirty="0"/>
              <a:t> </a:t>
            </a:r>
            <a:r>
              <a:rPr lang="en-US" sz="2000" dirty="0" err="1"/>
              <a:t>pasalnya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marL="342900" indent="-342900" algn="just">
              <a:buAutoNum type="arabicParenBoth"/>
            </a:pPr>
            <a:r>
              <a:rPr lang="en-ID" sz="2000" dirty="0" err="1"/>
              <a:t>Setiap</a:t>
            </a:r>
            <a:r>
              <a:rPr lang="en-ID" sz="2000" dirty="0"/>
              <a:t> Orang yang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tanpa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pelanggaran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sebagaimana</a:t>
            </a:r>
            <a:r>
              <a:rPr lang="en-ID" sz="2000" dirty="0"/>
              <a:t> </a:t>
            </a:r>
            <a:r>
              <a:rPr lang="en-ID" sz="2000" dirty="0" err="1"/>
              <a:t>dimaksud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pasal</a:t>
            </a:r>
            <a:r>
              <a:rPr lang="en-ID" sz="2000" dirty="0"/>
              <a:t> 9 </a:t>
            </a:r>
            <a:r>
              <a:rPr lang="en-ID" sz="2000" dirty="0" err="1"/>
              <a:t>ayat</a:t>
            </a:r>
            <a:r>
              <a:rPr lang="en-ID" sz="2000" dirty="0"/>
              <a:t> (1) </a:t>
            </a:r>
            <a:r>
              <a:rPr lang="en-ID" sz="2000" dirty="0" err="1"/>
              <a:t>huruf</a:t>
            </a:r>
            <a:r>
              <a:rPr lang="en-ID" sz="2000" dirty="0"/>
              <a:t> </a:t>
            </a:r>
            <a:r>
              <a:rPr lang="en-ID" sz="2000" dirty="0" err="1"/>
              <a:t>i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penggunaan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komersial</a:t>
            </a:r>
            <a:r>
              <a:rPr lang="en-ID" sz="2000" dirty="0"/>
              <a:t> </a:t>
            </a:r>
            <a:r>
              <a:rPr lang="en-ID" sz="2000" dirty="0" err="1"/>
              <a:t>dipidana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pidana</a:t>
            </a:r>
            <a:r>
              <a:rPr lang="en-ID" sz="2000" dirty="0"/>
              <a:t> </a:t>
            </a:r>
            <a:r>
              <a:rPr lang="en-ID" sz="2000" dirty="0" err="1"/>
              <a:t>penjara</a:t>
            </a:r>
            <a:r>
              <a:rPr lang="en-ID" sz="2000" dirty="0"/>
              <a:t> paling lama 1tahun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pidana</a:t>
            </a:r>
            <a:r>
              <a:rPr lang="en-ID" sz="2000" dirty="0"/>
              <a:t> </a:t>
            </a:r>
            <a:r>
              <a:rPr lang="en-ID" sz="2000" dirty="0" err="1"/>
              <a:t>denda</a:t>
            </a:r>
            <a:r>
              <a:rPr lang="en-ID" sz="2000" dirty="0"/>
              <a:t> paling </a:t>
            </a:r>
            <a:r>
              <a:rPr lang="en-ID" sz="2000" dirty="0" err="1"/>
              <a:t>banyak</a:t>
            </a:r>
            <a:r>
              <a:rPr lang="en-ID" sz="2000" dirty="0"/>
              <a:t>  Rp.100.000.000 (</a:t>
            </a:r>
            <a:r>
              <a:rPr lang="en-ID" sz="2000" dirty="0" err="1"/>
              <a:t>seratus</a:t>
            </a:r>
            <a:r>
              <a:rPr lang="en-ID" sz="2000" dirty="0"/>
              <a:t> </a:t>
            </a:r>
            <a:r>
              <a:rPr lang="en-ID" sz="2000" dirty="0" err="1"/>
              <a:t>juta</a:t>
            </a:r>
            <a:r>
              <a:rPr lang="en-ID" sz="2000" dirty="0"/>
              <a:t> rupiah).</a:t>
            </a:r>
          </a:p>
          <a:p>
            <a:pPr marL="342900" indent="-342900" algn="just">
              <a:buAutoNum type="arabicParenBoth"/>
            </a:pPr>
            <a:r>
              <a:rPr lang="en-ID" sz="2000" dirty="0" err="1"/>
              <a:t>Setiap</a:t>
            </a:r>
            <a:r>
              <a:rPr lang="en-ID" sz="2000" dirty="0"/>
              <a:t> orang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tanpa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 dan /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tanpa</a:t>
            </a:r>
            <a:r>
              <a:rPr lang="en-ID" sz="2000" dirty="0"/>
              <a:t> </a:t>
            </a:r>
            <a:r>
              <a:rPr lang="en-ID" sz="2000" dirty="0" err="1"/>
              <a:t>izin</a:t>
            </a:r>
            <a:r>
              <a:rPr lang="en-ID" sz="2000" dirty="0"/>
              <a:t> </a:t>
            </a:r>
            <a:r>
              <a:rPr lang="en-ID" sz="2000" dirty="0" err="1"/>
              <a:t>Pencipta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pemegang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Cipta</a:t>
            </a:r>
            <a:r>
              <a:rPr lang="en-ID" sz="2000" dirty="0"/>
              <a:t>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pelanggaran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Pencipta</a:t>
            </a:r>
            <a:r>
              <a:rPr lang="en-ID" sz="2000" dirty="0"/>
              <a:t> </a:t>
            </a:r>
            <a:r>
              <a:rPr lang="en-ID" sz="2000" dirty="0" err="1"/>
              <a:t>sebagaimana</a:t>
            </a:r>
            <a:r>
              <a:rPr lang="en-ID" sz="2000" dirty="0"/>
              <a:t> </a:t>
            </a:r>
            <a:r>
              <a:rPr lang="en-ID" sz="2000" dirty="0" err="1"/>
              <a:t>dimaksud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pasal</a:t>
            </a:r>
            <a:r>
              <a:rPr lang="en-ID" sz="2000" dirty="0"/>
              <a:t>  9 </a:t>
            </a:r>
            <a:r>
              <a:rPr lang="en-ID" sz="2000" dirty="0" err="1"/>
              <a:t>ayat</a:t>
            </a:r>
            <a:r>
              <a:rPr lang="en-ID" sz="2000" dirty="0"/>
              <a:t> (1) </a:t>
            </a:r>
            <a:r>
              <a:rPr lang="en-ID" sz="2000" dirty="0" err="1"/>
              <a:t>huruf</a:t>
            </a:r>
            <a:r>
              <a:rPr lang="en-ID" sz="2000" dirty="0"/>
              <a:t> c, </a:t>
            </a:r>
            <a:r>
              <a:rPr lang="en-ID" sz="2000" dirty="0" err="1"/>
              <a:t>huruf</a:t>
            </a:r>
            <a:r>
              <a:rPr lang="en-ID" sz="2000" dirty="0"/>
              <a:t> d, </a:t>
            </a:r>
            <a:r>
              <a:rPr lang="en-ID" sz="2000" dirty="0" err="1"/>
              <a:t>huruf</a:t>
            </a:r>
            <a:r>
              <a:rPr lang="en-ID" sz="2000" dirty="0"/>
              <a:t> f dan /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huruf</a:t>
            </a:r>
            <a:r>
              <a:rPr lang="en-ID" sz="2000" dirty="0"/>
              <a:t> h 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penggunaan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komersial</a:t>
            </a:r>
            <a:r>
              <a:rPr lang="en-ID" sz="2000" dirty="0"/>
              <a:t> </a:t>
            </a:r>
            <a:r>
              <a:rPr lang="en-ID" sz="2000" dirty="0" err="1"/>
              <a:t>dipidana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pidana</a:t>
            </a:r>
            <a:r>
              <a:rPr lang="en-ID" sz="2000" dirty="0"/>
              <a:t> </a:t>
            </a:r>
            <a:r>
              <a:rPr lang="en-ID" sz="2000" dirty="0" err="1"/>
              <a:t>penjara</a:t>
            </a:r>
            <a:r>
              <a:rPr lang="en-ID" sz="2000" dirty="0"/>
              <a:t> paling lama 3 (</a:t>
            </a:r>
            <a:r>
              <a:rPr lang="en-ID" sz="2000" dirty="0" err="1"/>
              <a:t>tiga</a:t>
            </a:r>
            <a:r>
              <a:rPr lang="en-ID" sz="2000" dirty="0"/>
              <a:t>) </a:t>
            </a:r>
            <a:r>
              <a:rPr lang="en-ID" sz="2000" dirty="0" err="1"/>
              <a:t>tahun</a:t>
            </a:r>
            <a:r>
              <a:rPr lang="en-ID" sz="2000" dirty="0"/>
              <a:t> dan /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pidana</a:t>
            </a:r>
            <a:r>
              <a:rPr lang="en-ID" sz="2000" dirty="0"/>
              <a:t> </a:t>
            </a:r>
            <a:r>
              <a:rPr lang="en-ID" sz="2000" dirty="0" err="1"/>
              <a:t>denda</a:t>
            </a:r>
            <a:r>
              <a:rPr lang="en-ID" sz="2000" dirty="0"/>
              <a:t> paling </a:t>
            </a:r>
            <a:r>
              <a:rPr lang="en-ID" sz="2000" dirty="0" err="1"/>
              <a:t>banyak</a:t>
            </a:r>
            <a:r>
              <a:rPr lang="en-ID" sz="2000" dirty="0"/>
              <a:t> Rp500.000.000 (lima ratus </a:t>
            </a:r>
            <a:r>
              <a:rPr lang="en-ID" sz="2000" dirty="0" err="1"/>
              <a:t>juta</a:t>
            </a:r>
            <a:r>
              <a:rPr lang="en-ID" sz="2000" dirty="0"/>
              <a:t> rupiah.)</a:t>
            </a:r>
          </a:p>
          <a:p>
            <a:pPr algn="just"/>
            <a:endParaRPr lang="en-ID" sz="2000" dirty="0"/>
          </a:p>
          <a:p>
            <a:pPr marL="342900" indent="-342900">
              <a:buAutoNum type="arabicParenBoth"/>
            </a:pPr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87776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F8E18A-2ABA-4038-9A3C-337FB087AB86}"/>
              </a:ext>
            </a:extLst>
          </p:cNvPr>
          <p:cNvSpPr txBox="1"/>
          <p:nvPr/>
        </p:nvSpPr>
        <p:spPr>
          <a:xfrm>
            <a:off x="755374" y="1320709"/>
            <a:ext cx="8335617" cy="40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30B213-FD83-40C7-9EDD-7D7C22D2F807}"/>
              </a:ext>
            </a:extLst>
          </p:cNvPr>
          <p:cNvSpPr txBox="1"/>
          <p:nvPr/>
        </p:nvSpPr>
        <p:spPr>
          <a:xfrm>
            <a:off x="755374" y="1320709"/>
            <a:ext cx="8335616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arenBoth" startAt="3"/>
            </a:pPr>
            <a:r>
              <a:rPr lang="en-ID" sz="2000" dirty="0" err="1"/>
              <a:t>Setiap</a:t>
            </a:r>
            <a:r>
              <a:rPr lang="en-ID" sz="2000" dirty="0"/>
              <a:t> orang yang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tanpa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dan /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tanpa</a:t>
            </a:r>
            <a:r>
              <a:rPr lang="en-ID" sz="2000" dirty="0"/>
              <a:t> </a:t>
            </a:r>
            <a:r>
              <a:rPr lang="en-ID" sz="2000" dirty="0" err="1"/>
              <a:t>izin</a:t>
            </a:r>
            <a:r>
              <a:rPr lang="en-ID" sz="2000" dirty="0"/>
              <a:t> </a:t>
            </a:r>
            <a:r>
              <a:rPr lang="en-ID" sz="2000" dirty="0" err="1"/>
              <a:t>Pencipta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pemegang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Cipta</a:t>
            </a:r>
            <a:r>
              <a:rPr lang="en-ID" sz="2000" dirty="0"/>
              <a:t>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pelanggaran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pencipta</a:t>
            </a:r>
            <a:r>
              <a:rPr lang="en-ID" sz="2000" dirty="0"/>
              <a:t> </a:t>
            </a:r>
            <a:r>
              <a:rPr lang="en-ID" sz="2000" dirty="0" err="1"/>
              <a:t>sebagaimana</a:t>
            </a:r>
            <a:r>
              <a:rPr lang="en-ID" sz="2000" dirty="0"/>
              <a:t> </a:t>
            </a:r>
            <a:r>
              <a:rPr lang="en-ID" sz="2000" dirty="0" err="1"/>
              <a:t>dimaksud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pasal</a:t>
            </a:r>
            <a:r>
              <a:rPr lang="en-ID" sz="2000" dirty="0"/>
              <a:t> 9 </a:t>
            </a:r>
            <a:r>
              <a:rPr lang="en-ID" sz="2000" dirty="0" err="1"/>
              <a:t>ayat</a:t>
            </a:r>
            <a:r>
              <a:rPr lang="en-ID" sz="2000" dirty="0"/>
              <a:t> (1) </a:t>
            </a:r>
            <a:r>
              <a:rPr lang="en-ID" sz="2000" dirty="0" err="1"/>
              <a:t>huruf</a:t>
            </a:r>
            <a:r>
              <a:rPr lang="en-ID" sz="2000" dirty="0"/>
              <a:t> a, </a:t>
            </a:r>
            <a:r>
              <a:rPr lang="en-ID" sz="2000" dirty="0" err="1"/>
              <a:t>huruf</a:t>
            </a:r>
            <a:r>
              <a:rPr lang="en-ID" sz="2000" dirty="0"/>
              <a:t> b, </a:t>
            </a:r>
            <a:r>
              <a:rPr lang="en-ID" sz="2000" dirty="0" err="1"/>
              <a:t>huruf</a:t>
            </a:r>
            <a:r>
              <a:rPr lang="en-ID" sz="2000" dirty="0"/>
              <a:t> e, dan /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huruf</a:t>
            </a:r>
            <a:r>
              <a:rPr lang="en-ID" sz="2000" dirty="0"/>
              <a:t> g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penggunaan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komersial</a:t>
            </a:r>
            <a:r>
              <a:rPr lang="en-ID" sz="2000" dirty="0"/>
              <a:t> </a:t>
            </a:r>
            <a:r>
              <a:rPr lang="en-ID" sz="2000" dirty="0" err="1"/>
              <a:t>dipidana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pidana</a:t>
            </a:r>
            <a:r>
              <a:rPr lang="en-ID" sz="2000" dirty="0"/>
              <a:t> </a:t>
            </a:r>
            <a:r>
              <a:rPr lang="en-ID" sz="2000" dirty="0" err="1"/>
              <a:t>penjara</a:t>
            </a:r>
            <a:r>
              <a:rPr lang="en-ID" sz="2000" dirty="0"/>
              <a:t> paling lama 4 (</a:t>
            </a:r>
            <a:r>
              <a:rPr lang="en-ID" sz="2000" dirty="0" err="1"/>
              <a:t>empat</a:t>
            </a:r>
            <a:r>
              <a:rPr lang="en-ID" sz="2000" dirty="0"/>
              <a:t>) </a:t>
            </a:r>
            <a:r>
              <a:rPr lang="en-ID" sz="2000" dirty="0" err="1"/>
              <a:t>tahun</a:t>
            </a:r>
            <a:r>
              <a:rPr lang="en-ID" sz="2000" dirty="0"/>
              <a:t> dan/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pidana</a:t>
            </a:r>
            <a:r>
              <a:rPr lang="en-ID" sz="2000" dirty="0"/>
              <a:t> </a:t>
            </a:r>
            <a:r>
              <a:rPr lang="en-ID" sz="2000" dirty="0" err="1"/>
              <a:t>denda</a:t>
            </a:r>
            <a:r>
              <a:rPr lang="en-ID" sz="2000" dirty="0"/>
              <a:t> paling </a:t>
            </a:r>
            <a:r>
              <a:rPr lang="en-ID" sz="2000" dirty="0" err="1"/>
              <a:t>banyak</a:t>
            </a:r>
            <a:r>
              <a:rPr lang="en-ID" sz="2000" dirty="0"/>
              <a:t> Rp.1000.000.000 (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miliar</a:t>
            </a:r>
            <a:r>
              <a:rPr lang="en-ID" sz="2000" dirty="0"/>
              <a:t> rupiah).</a:t>
            </a:r>
          </a:p>
          <a:p>
            <a:pPr marL="342900" indent="-342900" algn="just">
              <a:buAutoNum type="arabicParenBoth" startAt="3"/>
            </a:pPr>
            <a:r>
              <a:rPr lang="en-ID" sz="2000" dirty="0" err="1"/>
              <a:t>Setiap</a:t>
            </a:r>
            <a:r>
              <a:rPr lang="en-ID" sz="2000" dirty="0"/>
              <a:t> orang yang </a:t>
            </a:r>
            <a:r>
              <a:rPr lang="en-ID" sz="2000" dirty="0" err="1"/>
              <a:t>memenuhi</a:t>
            </a:r>
            <a:r>
              <a:rPr lang="en-ID" sz="2000" dirty="0"/>
              <a:t> </a:t>
            </a:r>
            <a:r>
              <a:rPr lang="en-ID" sz="2000" dirty="0" err="1"/>
              <a:t>unsur</a:t>
            </a:r>
            <a:r>
              <a:rPr lang="en-ID" sz="2000" dirty="0"/>
              <a:t> </a:t>
            </a:r>
            <a:r>
              <a:rPr lang="en-ID" sz="2000" dirty="0" err="1"/>
              <a:t>sebagaimana</a:t>
            </a:r>
            <a:r>
              <a:rPr lang="en-ID" sz="2000" dirty="0"/>
              <a:t> </a:t>
            </a:r>
            <a:r>
              <a:rPr lang="en-ID" sz="2000" dirty="0" err="1"/>
              <a:t>dimaksud</a:t>
            </a:r>
            <a:r>
              <a:rPr lang="en-ID" sz="2000" dirty="0"/>
              <a:t> pada </a:t>
            </a:r>
            <a:r>
              <a:rPr lang="en-ID" sz="2000" dirty="0" err="1"/>
              <a:t>ayat</a:t>
            </a:r>
            <a:r>
              <a:rPr lang="en-ID" sz="2000" dirty="0"/>
              <a:t> (3) yang </a:t>
            </a:r>
            <a:r>
              <a:rPr lang="en-ID" sz="2000" dirty="0" err="1"/>
              <a:t>dilakukan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bentuk</a:t>
            </a:r>
            <a:r>
              <a:rPr lang="en-ID" sz="2000" dirty="0"/>
              <a:t> </a:t>
            </a:r>
            <a:r>
              <a:rPr lang="en-ID" sz="2000" dirty="0" err="1"/>
              <a:t>pembajakan</a:t>
            </a:r>
            <a:r>
              <a:rPr lang="en-ID" sz="2000" dirty="0"/>
              <a:t>, </a:t>
            </a:r>
            <a:r>
              <a:rPr lang="en-ID" sz="2000" dirty="0" err="1"/>
              <a:t>dipidana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pidana</a:t>
            </a:r>
            <a:r>
              <a:rPr lang="en-ID" sz="2000" dirty="0"/>
              <a:t> </a:t>
            </a:r>
            <a:r>
              <a:rPr lang="en-ID" sz="2000" dirty="0" err="1"/>
              <a:t>penjara</a:t>
            </a:r>
            <a:r>
              <a:rPr lang="en-ID" sz="2000" dirty="0"/>
              <a:t> paling lama 10 (</a:t>
            </a:r>
            <a:r>
              <a:rPr lang="en-ID" sz="2000" dirty="0" err="1"/>
              <a:t>sepuluh</a:t>
            </a:r>
            <a:r>
              <a:rPr lang="en-ID" sz="2000" dirty="0"/>
              <a:t>) </a:t>
            </a:r>
            <a:r>
              <a:rPr lang="en-ID" sz="2000" dirty="0" err="1"/>
              <a:t>tahun</a:t>
            </a:r>
            <a:r>
              <a:rPr lang="en-ID" sz="2000" dirty="0"/>
              <a:t> dan /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pidana</a:t>
            </a:r>
            <a:r>
              <a:rPr lang="en-ID" sz="2000" dirty="0"/>
              <a:t>  </a:t>
            </a:r>
            <a:r>
              <a:rPr lang="en-ID" sz="2000" dirty="0" err="1"/>
              <a:t>denda</a:t>
            </a:r>
            <a:r>
              <a:rPr lang="en-ID" sz="2000" dirty="0"/>
              <a:t> paling </a:t>
            </a:r>
            <a:r>
              <a:rPr lang="en-ID" sz="2000" dirty="0" err="1"/>
              <a:t>banyak</a:t>
            </a:r>
            <a:r>
              <a:rPr lang="en-ID" sz="2000" dirty="0"/>
              <a:t> Rp.4000.000.000 (</a:t>
            </a:r>
            <a:r>
              <a:rPr lang="en-ID" sz="2000" dirty="0" err="1"/>
              <a:t>empat</a:t>
            </a:r>
            <a:r>
              <a:rPr lang="en-ID" sz="2000" dirty="0"/>
              <a:t> </a:t>
            </a:r>
            <a:r>
              <a:rPr lang="en-ID" sz="2000" dirty="0" err="1"/>
              <a:t>miliar</a:t>
            </a:r>
            <a:r>
              <a:rPr lang="en-ID" sz="2000" dirty="0"/>
              <a:t> rupiah)</a:t>
            </a:r>
          </a:p>
          <a:p>
            <a:pPr algn="just"/>
            <a:endParaRPr lang="en-ID" sz="2000" dirty="0"/>
          </a:p>
          <a:p>
            <a:pPr marL="342900" indent="-342900" algn="just">
              <a:buAutoNum type="arabicParenBoth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61380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339</TotalTime>
  <Words>793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ekonomi dan bisnis dari suatu kekayaan intelektual</dc:title>
  <dc:creator>Lenovo</dc:creator>
  <cp:lastModifiedBy>Lenovo</cp:lastModifiedBy>
  <cp:revision>39</cp:revision>
  <dcterms:created xsi:type="dcterms:W3CDTF">2021-04-20T06:37:01Z</dcterms:created>
  <dcterms:modified xsi:type="dcterms:W3CDTF">2021-04-23T11:30:13Z</dcterms:modified>
</cp:coreProperties>
</file>