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64" r:id="rId3"/>
    <p:sldId id="257" r:id="rId4"/>
    <p:sldId id="258" r:id="rId5"/>
    <p:sldId id="259" r:id="rId6"/>
    <p:sldId id="261" r:id="rId7"/>
    <p:sldId id="260" r:id="rId8"/>
    <p:sldId id="262" r:id="rId9"/>
    <p:sldId id="265"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CF5233D-6C03-4DDE-AC67-75D349C152D1}" type="datetimeFigureOut">
              <a:rPr lang="id-ID" smtClean="0"/>
              <a:t>21/07/2020</a:t>
            </a:fld>
            <a:endParaRPr lang="id-ID"/>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d-ID"/>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37491F9-3D9B-4B1F-882C-14FEC91D608E}" type="slidenum">
              <a:rPr lang="id-ID" smtClean="0"/>
              <a:t>‹#›</a:t>
            </a:fld>
            <a:endParaRPr lang="id-ID"/>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5233D-6C03-4DDE-AC67-75D349C152D1}"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37491F9-3D9B-4B1F-882C-14FEC91D608E}" type="slidenum">
              <a:rPr lang="id-ID" smtClean="0"/>
              <a:t>‹#›</a:t>
            </a:fld>
            <a:endParaRPr lang="id-ID"/>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5233D-6C03-4DDE-AC67-75D349C152D1}"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37491F9-3D9B-4B1F-882C-14FEC91D608E}" type="slidenum">
              <a:rPr lang="id-ID" smtClean="0"/>
              <a:t>‹#›</a:t>
            </a:fld>
            <a:endParaRPr lang="id-ID"/>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5233D-6C03-4DDE-AC67-75D349C152D1}"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37491F9-3D9B-4B1F-882C-14FEC91D608E}" type="slidenum">
              <a:rPr lang="id-ID" smtClean="0"/>
              <a:t>‹#›</a:t>
            </a:fld>
            <a:endParaRPr lang="id-ID"/>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F5233D-6C03-4DDE-AC67-75D349C152D1}"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37491F9-3D9B-4B1F-882C-14FEC91D608E}"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F5233D-6C03-4DDE-AC67-75D349C152D1}"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37491F9-3D9B-4B1F-882C-14FEC91D608E}" type="slidenum">
              <a:rPr lang="id-ID" smtClean="0"/>
              <a:t>‹#›</a:t>
            </a:fld>
            <a:endParaRPr lang="id-ID"/>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F5233D-6C03-4DDE-AC67-75D349C152D1}" type="datetimeFigureOut">
              <a:rPr lang="id-ID" smtClean="0"/>
              <a:t>21/07/2020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37491F9-3D9B-4B1F-882C-14FEC91D608E}" type="slidenum">
              <a:rPr lang="id-ID" smtClean="0"/>
              <a:t>‹#›</a:t>
            </a:fld>
            <a:endParaRPr lang="id-ID"/>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F5233D-6C03-4DDE-AC67-75D349C152D1}" type="datetimeFigureOut">
              <a:rPr lang="id-ID" smtClean="0"/>
              <a:t>21/07/2020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37491F9-3D9B-4B1F-882C-14FEC91D608E}" type="slidenum">
              <a:rPr lang="id-ID" smtClean="0"/>
              <a:t>‹#›</a:t>
            </a:fld>
            <a:endParaRPr lang="id-ID"/>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5233D-6C03-4DDE-AC67-75D349C152D1}" type="datetimeFigureOut">
              <a:rPr lang="id-ID" smtClean="0"/>
              <a:t>21/07/2020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37491F9-3D9B-4B1F-882C-14FEC91D608E}"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5233D-6C03-4DDE-AC67-75D349C152D1}"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37491F9-3D9B-4B1F-882C-14FEC91D608E}"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5233D-6C03-4DDE-AC67-75D349C152D1}"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37491F9-3D9B-4B1F-882C-14FEC91D608E}"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CF5233D-6C03-4DDE-AC67-75D349C152D1}" type="datetimeFigureOut">
              <a:rPr lang="id-ID" smtClean="0"/>
              <a:t>21/07/2020</a:t>
            </a:fld>
            <a:endParaRPr lang="id-ID"/>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d-ID"/>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37491F9-3D9B-4B1F-882C-14FEC91D608E}"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16632"/>
            <a:ext cx="8928992" cy="6624735"/>
          </a:xfrm>
        </p:spPr>
        <p:style>
          <a:lnRef idx="1">
            <a:schemeClr val="accent6"/>
          </a:lnRef>
          <a:fillRef idx="1003">
            <a:schemeClr val="lt2"/>
          </a:fillRef>
          <a:effectRef idx="1">
            <a:schemeClr val="accent6"/>
          </a:effectRef>
          <a:fontRef idx="minor">
            <a:schemeClr val="dk1"/>
          </a:fontRef>
        </p:style>
        <p:txBody>
          <a:bodyPr/>
          <a:lstStyle/>
          <a:p>
            <a:pPr algn="ctr"/>
            <a:r>
              <a:rPr lang="id-ID" sz="4400" dirty="0" smtClean="0">
                <a:latin typeface="Snap ITC" pitchFamily="82" charset="0"/>
              </a:rPr>
              <a:t>Al-Asmaul Husna</a:t>
            </a:r>
          </a:p>
          <a:p>
            <a:r>
              <a:rPr lang="id-ID" sz="4400" dirty="0" smtClean="0"/>
              <a:t>Al-Jami’</a:t>
            </a:r>
          </a:p>
          <a:p>
            <a:r>
              <a:rPr lang="id-ID" sz="4400" dirty="0" smtClean="0"/>
              <a:t>Al-’Adl</a:t>
            </a:r>
          </a:p>
          <a:p>
            <a:r>
              <a:rPr lang="id-ID" sz="4400" dirty="0" smtClean="0"/>
              <a:t>Al-Akhir</a:t>
            </a:r>
          </a:p>
          <a:p>
            <a:pPr marL="0" indent="0">
              <a:buNone/>
            </a:pPr>
            <a:endParaRPr lang="id-ID" dirty="0" smtClean="0"/>
          </a:p>
          <a:p>
            <a:pPr marL="0" indent="0">
              <a:buNone/>
            </a:pPr>
            <a:endParaRPr lang="id-ID" dirty="0" smtClean="0"/>
          </a:p>
          <a:p>
            <a:pPr marL="0" indent="0">
              <a:buNone/>
            </a:pPr>
            <a:r>
              <a:rPr lang="id-ID" sz="3200" dirty="0" smtClean="0">
                <a:latin typeface="Brush Script MT" pitchFamily="66" charset="0"/>
              </a:rPr>
              <a:t>Khoiruddin Daulay S.Pd.I</a:t>
            </a:r>
          </a:p>
          <a:p>
            <a:pPr marL="0" indent="0">
              <a:buNone/>
            </a:pPr>
            <a:endParaRPr lang="id-ID" dirty="0" smtClean="0"/>
          </a:p>
          <a:p>
            <a:pPr marL="0" indent="0">
              <a:buNone/>
            </a:pPr>
            <a:r>
              <a:rPr lang="id-ID" dirty="0" smtClean="0"/>
              <a:t>Pendidikan Agama Islam dan</a:t>
            </a:r>
          </a:p>
          <a:p>
            <a:pPr marL="0" indent="0">
              <a:buNone/>
            </a:pPr>
            <a:r>
              <a:rPr lang="id-ID" dirty="0" smtClean="0"/>
              <a:t>              Budi Pekerti</a:t>
            </a:r>
            <a:endParaRPr lang="id-ID"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3933056"/>
            <a:ext cx="3995936" cy="2924944"/>
          </a:xfrm>
          <a:prstGeom prst="rect">
            <a:avLst/>
          </a:prstGeom>
        </p:spPr>
      </p:pic>
    </p:spTree>
    <p:extLst>
      <p:ext uri="{BB962C8B-B14F-4D97-AF65-F5344CB8AC3E}">
        <p14:creationId xmlns:p14="http://schemas.microsoft.com/office/powerpoint/2010/main" val="1972233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052736"/>
            <a:ext cx="8928992" cy="568863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d-ID" b="1" dirty="0">
                <a:solidFill>
                  <a:schemeClr val="tx1"/>
                </a:solidFill>
              </a:rPr>
              <a:t>Pengertian Al – Jami’</a:t>
            </a:r>
          </a:p>
          <a:p>
            <a:pPr algn="just"/>
            <a:r>
              <a:rPr lang="id-ID" dirty="0">
                <a:solidFill>
                  <a:schemeClr val="tx1"/>
                </a:solidFill>
              </a:rPr>
              <a:t>Al–Jami’ secara Bahasa memiliki arti Yang Maha Mengumpulkan/ Menghimpun, ialah bahwa Allah SWT. Maha Mengumpulkan / Menghimpun seluruh sesuatu yang tersebar. Allah Swt. Maha Mengumpulkan apa yang </a:t>
            </a:r>
            <a:r>
              <a:rPr lang="id-ID" dirty="0" smtClean="0">
                <a:solidFill>
                  <a:schemeClr val="tx1"/>
                </a:solidFill>
              </a:rPr>
              <a:t>dikehendaki-Nya </a:t>
            </a:r>
            <a:r>
              <a:rPr lang="id-ID" dirty="0">
                <a:solidFill>
                  <a:schemeClr val="tx1"/>
                </a:solidFill>
              </a:rPr>
              <a:t>serta di mana juga Allah Swt. berkehendak</a:t>
            </a:r>
            <a:r>
              <a:rPr lang="id-ID" dirty="0" smtClean="0">
                <a:solidFill>
                  <a:schemeClr val="tx1"/>
                </a:solidFill>
              </a:rPr>
              <a:t>.</a:t>
            </a:r>
          </a:p>
          <a:p>
            <a:pPr marL="0" indent="0" algn="just">
              <a:buNone/>
            </a:pPr>
            <a:endParaRPr lang="id-ID" dirty="0">
              <a:solidFill>
                <a:schemeClr val="tx1"/>
              </a:solidFill>
            </a:endParaRPr>
          </a:p>
          <a:p>
            <a:pPr algn="just"/>
            <a:r>
              <a:rPr lang="id-ID" dirty="0">
                <a:solidFill>
                  <a:schemeClr val="tx1"/>
                </a:solidFill>
              </a:rPr>
              <a:t>Dalam Pengumpulan tersebut terdapat bermacam berbagai wujudnya, di antara lain merupakan mengumpulkan segala makhluk yang berbagai macam, tercatat manusia serta lain - lainnya, di permukaan bumi ini serta setelah itu mengumpulkan mereka di padang mahsyar pada hari kiamat. Allah Swt. berfirman</a:t>
            </a:r>
            <a:r>
              <a:rPr lang="id-ID" dirty="0"/>
              <a:t>:</a:t>
            </a:r>
          </a:p>
          <a:p>
            <a:pPr algn="just"/>
            <a:endParaRPr lang="id-ID" dirty="0">
              <a:solidFill>
                <a:schemeClr val="tx1"/>
              </a:solidFill>
            </a:endParaRPr>
          </a:p>
        </p:txBody>
      </p:sp>
      <p:sp>
        <p:nvSpPr>
          <p:cNvPr id="3" name="Title 2"/>
          <p:cNvSpPr>
            <a:spLocks noGrp="1"/>
          </p:cNvSpPr>
          <p:nvPr>
            <p:ph type="title"/>
          </p:nvPr>
        </p:nvSpPr>
        <p:spPr>
          <a:xfrm>
            <a:off x="179512" y="0"/>
            <a:ext cx="8784976" cy="980728"/>
          </a:xfrm>
        </p:spPr>
        <p:style>
          <a:lnRef idx="1">
            <a:schemeClr val="accent2"/>
          </a:lnRef>
          <a:fillRef idx="3">
            <a:schemeClr val="accent2"/>
          </a:fillRef>
          <a:effectRef idx="2">
            <a:schemeClr val="accent2"/>
          </a:effectRef>
          <a:fontRef idx="minor">
            <a:schemeClr val="lt1"/>
          </a:fontRef>
        </p:style>
        <p:txBody>
          <a:bodyPr/>
          <a:lstStyle/>
          <a:p>
            <a:r>
              <a:rPr lang="id-ID" dirty="0">
                <a:latin typeface="Snap ITC" pitchFamily="82" charset="0"/>
              </a:rPr>
              <a:t>AL-JAMI’</a:t>
            </a:r>
            <a:endParaRPr lang="id-ID" dirty="0"/>
          </a:p>
        </p:txBody>
      </p:sp>
    </p:spTree>
    <p:extLst>
      <p:ext uri="{BB962C8B-B14F-4D97-AF65-F5344CB8AC3E}">
        <p14:creationId xmlns:p14="http://schemas.microsoft.com/office/powerpoint/2010/main" val="459074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9144000" cy="5661247"/>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id-ID" sz="2800" b="1" dirty="0" smtClean="0"/>
              <a:t>Artinya :</a:t>
            </a:r>
            <a:r>
              <a:rPr lang="id-ID" sz="2800" dirty="0" smtClean="0"/>
              <a:t> </a:t>
            </a:r>
            <a:r>
              <a:rPr lang="id-ID" sz="2800" i="1" dirty="0" smtClean="0"/>
              <a:t>“Ya Tuhan kami, sesungguhnya Engkau mengumpulkan manusia untuk (menerima pembalasan pada) hari yang tak ada keraguan padanya”. Sesungguhnya Allah Swt. tidak menyalahi janji.”(Q.S. Ali Imrān/3:9).</a:t>
            </a:r>
          </a:p>
          <a:p>
            <a:pPr marL="0" indent="0" algn="just">
              <a:buNone/>
            </a:pPr>
            <a:r>
              <a:rPr lang="id-ID" sz="2800" dirty="0" smtClean="0"/>
              <a:t>Perilaku Yang berkaiatan dengan Al-Jami’</a:t>
            </a:r>
          </a:p>
          <a:p>
            <a:pPr marL="514350" indent="-514350" algn="just">
              <a:buFont typeface="+mj-lt"/>
              <a:buAutoNum type="arabicPeriod"/>
            </a:pPr>
            <a:r>
              <a:rPr lang="id-ID" sz="2800" dirty="0" smtClean="0"/>
              <a:t>Menghargai pendapat orang lain</a:t>
            </a:r>
          </a:p>
          <a:p>
            <a:pPr marL="514350" indent="-514350" algn="just">
              <a:buFont typeface="+mj-lt"/>
              <a:buAutoNum type="arabicPeriod"/>
            </a:pPr>
            <a:r>
              <a:rPr lang="id-ID" sz="2800" dirty="0" smtClean="0"/>
              <a:t>Menjunjung tinggi hasil musyawarah</a:t>
            </a:r>
          </a:p>
          <a:p>
            <a:pPr marL="514350" indent="-514350" algn="just">
              <a:buFont typeface="+mj-lt"/>
              <a:buAutoNum type="arabicPeriod"/>
            </a:pPr>
            <a:r>
              <a:rPr lang="id-ID" sz="2800" dirty="0" smtClean="0"/>
              <a:t>Mendamaikan orang yang bertikai</a:t>
            </a:r>
          </a:p>
          <a:p>
            <a:pPr marL="514350" indent="-514350" algn="just">
              <a:buFont typeface="+mj-lt"/>
              <a:buAutoNum type="arabicPeriod"/>
            </a:pPr>
            <a:r>
              <a:rPr lang="id-ID" sz="2800" dirty="0" smtClean="0"/>
              <a:t>Membina persatuan dan kesatuan</a:t>
            </a:r>
          </a:p>
          <a:p>
            <a:pPr marL="514350" indent="-514350" algn="just">
              <a:buFont typeface="+mj-lt"/>
              <a:buAutoNum type="arabicPeriod"/>
            </a:pPr>
            <a:r>
              <a:rPr lang="id-ID" sz="2800" dirty="0" smtClean="0"/>
              <a:t>Menyatukan keberagaman suku dan adat</a:t>
            </a:r>
            <a:endParaRPr lang="id-ID" sz="2800"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8641"/>
            <a:ext cx="9036496" cy="1008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391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036496" cy="5877272"/>
          </a:xfrm>
        </p:spPr>
        <p:style>
          <a:lnRef idx="0">
            <a:scrgbClr r="0" g="0" b="0"/>
          </a:lnRef>
          <a:fillRef idx="1003">
            <a:schemeClr val="lt2"/>
          </a:fillRef>
          <a:effectRef idx="0">
            <a:scrgbClr r="0" g="0" b="0"/>
          </a:effectRef>
          <a:fontRef idx="major"/>
        </p:style>
        <p:txBody>
          <a:bodyPr>
            <a:normAutofit fontScale="92500" lnSpcReduction="10000"/>
          </a:bodyPr>
          <a:lstStyle/>
          <a:p>
            <a:pPr algn="just"/>
            <a:r>
              <a:rPr lang="id-ID" sz="2800" b="1" dirty="0" smtClean="0"/>
              <a:t>Pengertian Al – ‘Adl </a:t>
            </a:r>
          </a:p>
          <a:p>
            <a:pPr algn="just"/>
            <a:r>
              <a:rPr lang="id-ID" sz="2800" dirty="0" smtClean="0"/>
              <a:t>Al-‘Adl maksudnya secara bahasa adalah Maha adil. Keadilan Allah Swt. bersifat mutlak, tidak dapat dipengaruhi oleh apa dan serta oleh siapa juga.</a:t>
            </a:r>
          </a:p>
          <a:p>
            <a:pPr algn="just"/>
            <a:r>
              <a:rPr lang="id-ID" sz="2800" dirty="0" smtClean="0"/>
              <a:t>Keadilan Allah Swt. pula didasari dengan ilmu Allah Swt. yang Maha Luas. Maka dari itu, tidak bisa menjadi keputusan-Nya itu salah atau tidak benar.</a:t>
            </a:r>
          </a:p>
          <a:p>
            <a:pPr marL="0" indent="0" algn="just">
              <a:buNone/>
            </a:pPr>
            <a:r>
              <a:rPr lang="id-ID" sz="2800" dirty="0" smtClean="0"/>
              <a:t>Firman Allah SWT.</a:t>
            </a:r>
          </a:p>
          <a:p>
            <a:pPr marL="0" indent="0" algn="just">
              <a:buNone/>
            </a:pPr>
            <a:r>
              <a:rPr lang="id-ID" sz="2800" dirty="0" smtClean="0"/>
              <a:t>Firman Allah SWT.</a:t>
            </a:r>
          </a:p>
          <a:p>
            <a:pPr marL="0" indent="0" algn="just">
              <a:buNone/>
            </a:pPr>
            <a:endParaRPr lang="id-ID" sz="2800" dirty="0" smtClean="0"/>
          </a:p>
          <a:p>
            <a:pPr marL="0" indent="0" algn="just">
              <a:buNone/>
            </a:pPr>
            <a:r>
              <a:rPr lang="id-ID" sz="2800" b="1" dirty="0" smtClean="0"/>
              <a:t>Artinya</a:t>
            </a:r>
            <a:r>
              <a:rPr lang="id-ID" sz="2800" dirty="0" smtClean="0"/>
              <a:t>: “Telah sempurnalah kalimat Tuhanmu (al-Qur’ān, sebagai kalimat yang benar dan adil. Tidak ada yang dapat mengubah kalimatkalimat-Nya dan Dia-lah yang Maha Mendengar lagi Maha Mengetahui.” (Q.S. al-An’ām/6:115).</a:t>
            </a:r>
            <a:endParaRPr lang="id-ID" sz="2800" dirty="0"/>
          </a:p>
          <a:p>
            <a:pPr marL="0" indent="0" algn="just">
              <a:buNone/>
            </a:pPr>
            <a:endParaRPr lang="id-ID" sz="2800" dirty="0" smtClean="0"/>
          </a:p>
          <a:p>
            <a:pPr marL="0" indent="0" algn="just">
              <a:buNone/>
            </a:pPr>
            <a:endParaRPr lang="id-ID" sz="2800" dirty="0"/>
          </a:p>
        </p:txBody>
      </p:sp>
      <p:sp>
        <p:nvSpPr>
          <p:cNvPr id="2" name="Title 1"/>
          <p:cNvSpPr>
            <a:spLocks noGrp="1"/>
          </p:cNvSpPr>
          <p:nvPr>
            <p:ph type="title"/>
          </p:nvPr>
        </p:nvSpPr>
        <p:spPr>
          <a:xfrm>
            <a:off x="179512" y="0"/>
            <a:ext cx="8784976" cy="98072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id-ID" dirty="0" smtClean="0">
                <a:latin typeface="Snap ITC" pitchFamily="82" charset="0"/>
              </a:rPr>
              <a:t>AL-’ADL</a:t>
            </a:r>
            <a:endParaRPr lang="id-ID" dirty="0">
              <a:latin typeface="Snap ITC" pitchFamily="82"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149080"/>
            <a:ext cx="9144000"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7720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62500" lnSpcReduction="20000"/>
          </a:bodyPr>
          <a:lstStyle/>
          <a:p>
            <a:pPr marL="0" indent="0" algn="just">
              <a:buNone/>
            </a:pPr>
            <a:r>
              <a:rPr lang="id-ID" sz="4500" dirty="0" smtClean="0">
                <a:solidFill>
                  <a:schemeClr val="accent5"/>
                </a:solidFill>
                <a:latin typeface="Aharoni" pitchFamily="2" charset="-79"/>
                <a:cs typeface="Aharoni" pitchFamily="2" charset="-79"/>
              </a:rPr>
              <a:t>Perilaku Yang Dapat di Teladani:</a:t>
            </a:r>
            <a:endParaRPr lang="id-ID" sz="4500" dirty="0">
              <a:solidFill>
                <a:schemeClr val="accent5"/>
              </a:solidFill>
              <a:latin typeface="Aharoni" pitchFamily="2" charset="-79"/>
              <a:cs typeface="Aharoni" pitchFamily="2" charset="-79"/>
            </a:endParaRPr>
          </a:p>
          <a:p>
            <a:pPr algn="just">
              <a:buFont typeface="+mj-lt"/>
              <a:buAutoNum type="arabicPeriod"/>
            </a:pPr>
            <a:r>
              <a:rPr lang="id-ID" sz="3400" dirty="0" smtClean="0"/>
              <a:t>Adil terhadap Allah Ta’ala, yaitu dengan tidak berbuat syirik dalam beribadah kepada-Nya, mengimani nama-nama-Nya dan sifat-sifat-Nya, menaati-Nya dan tidak bermaksiat kepada-Nya, senantiasa berdzikir dan tidak melupakan-Nya serta mensyukuri nikmat-nikmatNya dan tidak mengingkarinya.</a:t>
            </a:r>
          </a:p>
          <a:p>
            <a:pPr algn="just">
              <a:buFont typeface="+mj-lt"/>
              <a:buAutoNum type="arabicPeriod"/>
            </a:pPr>
            <a:r>
              <a:rPr lang="id-ID" sz="3400" dirty="0" smtClean="0"/>
              <a:t>Adil terhadap sesama manusia, yaitu dengan memberikan hak-hak mereka dengan sempurna tanpa menzhaliminya, sesuai dengan apa yang menjadi haknya.</a:t>
            </a:r>
          </a:p>
          <a:p>
            <a:pPr algn="just">
              <a:buFont typeface="+mj-lt"/>
              <a:buAutoNum type="arabicPeriod"/>
            </a:pPr>
            <a:r>
              <a:rPr lang="id-ID" sz="3400" dirty="0" smtClean="0"/>
              <a:t>Adil terhadap keluarga (anak dan istri), yaitu dengan tidak melebihkan dan mengutamakan salah seorang di antara mereka atas yang lainnya atau kepada sebagian atas sebagian yang lainnya.</a:t>
            </a:r>
          </a:p>
          <a:p>
            <a:pPr algn="just">
              <a:buFont typeface="+mj-lt"/>
              <a:buAutoNum type="arabicPeriod"/>
            </a:pPr>
            <a:r>
              <a:rPr lang="id-ID" sz="3400" dirty="0" smtClean="0"/>
              <a:t>Adil dalam perkataan, yaitu dengan berkata baik dan jujur tidak berdusta, berkata kasar, bersumpah palsu, mengghibah saudara seiman dan lain-lain.</a:t>
            </a:r>
          </a:p>
          <a:p>
            <a:pPr algn="just">
              <a:buFont typeface="+mj-lt"/>
              <a:buAutoNum type="arabicPeriod"/>
            </a:pPr>
            <a:r>
              <a:rPr lang="id-ID" sz="3400" dirty="0" smtClean="0"/>
              <a:t>Adil dalam berkeyakinan, yaitu dengan meyakini perkara-perkara yang disebutkan dalam al-Qur’an dan as-Sunnah yang shahih dengan keyakinan yang pasti tanpa keraguan sedikitpun dan tidak meyakini hal-hal yang tidak benar yang menyelisihi keduanya.</a:t>
            </a:r>
          </a:p>
          <a:p>
            <a:pPr algn="just">
              <a:buFont typeface="+mj-lt"/>
              <a:buAutoNum type="arabicPeriod"/>
            </a:pPr>
            <a:r>
              <a:rPr lang="id-ID" sz="3400" dirty="0" smtClean="0"/>
              <a:t>Yang keenam Adil dalam menetapkan hukum dan memutuskan perselisihan yang terjadi antara sesama manusia, yaitu dengan menjadikan al-Qur’an dan as-Sunnah sebagai sumber hukum dan pemutus perkara tersebut. </a:t>
            </a:r>
            <a:endParaRPr lang="id-ID" sz="3400" dirty="0"/>
          </a:p>
        </p:txBody>
      </p:sp>
    </p:spTree>
    <p:extLst>
      <p:ext uri="{BB962C8B-B14F-4D97-AF65-F5344CB8AC3E}">
        <p14:creationId xmlns:p14="http://schemas.microsoft.com/office/powerpoint/2010/main" val="3349186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877272"/>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marL="0" indent="0">
              <a:buNone/>
            </a:pPr>
            <a:r>
              <a:rPr lang="id-ID" sz="2800" b="1" dirty="0" smtClean="0">
                <a:effectLst/>
              </a:rPr>
              <a:t>Pengertian Al-Akhir</a:t>
            </a:r>
          </a:p>
          <a:p>
            <a:pPr algn="just"/>
            <a:r>
              <a:rPr lang="id-ID" sz="2600" dirty="0" smtClean="0">
                <a:effectLst/>
              </a:rPr>
              <a:t>Al-Akhir artinya Yang Maha akhir yang tidak ada sesuatu pun setelah Allah Swt. Dia Mahakekal tatkala semua makhluk hancur, Mahakekal dengan kekekalan-Nya. Adapun kekekalan makhluk-Nya adalah kekekalan yang terbatas, seperti halnya kekekalan surga, neraka, dan apa yang ada di dalamnya. Surga adalah makhluk yang Allah Swt. ciptakan dengan ketentuan, kehendak, dan perintah-Nya. Nama ini disebutkan di dalam firman-Nya:</a:t>
            </a:r>
          </a:p>
          <a:p>
            <a:pPr marL="0" indent="0" algn="ctr">
              <a:buNone/>
            </a:pPr>
            <a:r>
              <a:rPr lang="id-ID" dirty="0" smtClean="0"/>
              <a:t/>
            </a:r>
            <a:br>
              <a:rPr lang="id-ID" dirty="0" smtClean="0"/>
            </a:br>
            <a:r>
              <a:rPr lang="id-ID" dirty="0" smtClean="0"/>
              <a:t/>
            </a:r>
            <a:br>
              <a:rPr lang="id-ID" dirty="0" smtClean="0"/>
            </a:br>
            <a:endParaRPr lang="id-ID" dirty="0" smtClean="0">
              <a:effectLst/>
            </a:endParaRPr>
          </a:p>
          <a:p>
            <a:pPr algn="ctr"/>
            <a:r>
              <a:rPr lang="id-ID" sz="2800" i="1" dirty="0" smtClean="0"/>
              <a:t>Artinya: “Dialah Yang Awal dan Akhir Yang Lahir dan Yang Batin, dan Dia Maha Mengetahui segala sesuatu “. (Q.S. al-Hadid/57:3).</a:t>
            </a:r>
            <a:r>
              <a:rPr lang="id-ID" sz="2800" dirty="0" smtClean="0"/>
              <a:t> </a:t>
            </a:r>
          </a:p>
          <a:p>
            <a:pPr algn="ctr"/>
            <a:endParaRPr lang="id-ID" dirty="0">
              <a:effectLst/>
            </a:endParaRPr>
          </a:p>
          <a:p>
            <a:pPr marL="0" indent="0" algn="just">
              <a:buNone/>
            </a:pPr>
            <a:r>
              <a:rPr lang="id-ID" sz="2600" dirty="0" smtClean="0"/>
              <a:t>Meneladani sifat ini berarti kita menyadari bahwa tujuan akhir kita adalah kembali kepada Allah SWT . Karenanya kita harus menyiapkan bekal menempuh hari akhir dengan berbuat amal saleh.</a:t>
            </a:r>
            <a:endParaRPr lang="id-ID" sz="2600" dirty="0">
              <a:effectLst/>
            </a:endParaRPr>
          </a:p>
        </p:txBody>
      </p:sp>
      <p:sp>
        <p:nvSpPr>
          <p:cNvPr id="2" name="Title 1"/>
          <p:cNvSpPr>
            <a:spLocks noGrp="1"/>
          </p:cNvSpPr>
          <p:nvPr>
            <p:ph type="title"/>
          </p:nvPr>
        </p:nvSpPr>
        <p:spPr>
          <a:xfrm>
            <a:off x="179512" y="0"/>
            <a:ext cx="8712968" cy="908720"/>
          </a:xfrm>
          <a:solidFill>
            <a:schemeClr val="bg2">
              <a:lumMod val="50000"/>
            </a:schemeClr>
          </a:solidFill>
        </p:spPr>
        <p:txBody>
          <a:bodyPr>
            <a:noAutofit/>
          </a:bodyPr>
          <a:lstStyle/>
          <a:p>
            <a:r>
              <a:rPr lang="id-ID" dirty="0" smtClean="0">
                <a:latin typeface="Snap ITC" pitchFamily="82" charset="0"/>
              </a:rPr>
              <a:t>AL-AKHIR</a:t>
            </a:r>
            <a:endParaRPr lang="id-ID" dirty="0">
              <a:latin typeface="Snap ITC" pitchFamily="82"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573016"/>
            <a:ext cx="8712968"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6975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84976" cy="5760640"/>
          </a:xfrm>
        </p:spPr>
        <p:style>
          <a:lnRef idx="0">
            <a:scrgbClr r="0" g="0" b="0"/>
          </a:lnRef>
          <a:fillRef idx="1003">
            <a:schemeClr val="lt1"/>
          </a:fillRef>
          <a:effectRef idx="0">
            <a:scrgbClr r="0" g="0" b="0"/>
          </a:effectRef>
          <a:fontRef idx="major"/>
        </p:style>
        <p:txBody>
          <a:bodyPr>
            <a:normAutofit fontScale="25000" lnSpcReduction="20000"/>
          </a:bodyPr>
          <a:lstStyle/>
          <a:p>
            <a:pPr marL="270510" indent="0" algn="just">
              <a:lnSpc>
                <a:spcPct val="150000"/>
              </a:lnSpc>
              <a:buNone/>
            </a:pPr>
            <a:r>
              <a:rPr lang="id-ID" sz="7200" dirty="0" smtClean="0">
                <a:effectLst/>
                <a:latin typeface="Times New Roman"/>
              </a:rPr>
              <a:t>Al-akhir adalah dzat yang memiliki sikap kekal dan maha akhir yang tidak ada sesuatu pun setelahnya. ia maha kekal tatkala semua makhluk hancur, maha kekal dengan kekekalannya. Dengan memahami dan menghayati makna asmaul husna al-akhirt, hendaknya kita memilikli sikap dan prilaku sebagai berikut</a:t>
            </a:r>
            <a:r>
              <a:rPr lang="id-ID" sz="6400" dirty="0" smtClean="0">
                <a:effectLst/>
                <a:latin typeface="Times New Roman"/>
              </a:rPr>
              <a:t>.</a:t>
            </a:r>
            <a:endParaRPr lang="id-ID" sz="6400" dirty="0" smtClean="0">
              <a:effectLst/>
            </a:endParaRPr>
          </a:p>
          <a:p>
            <a:pPr lvl="0" algn="just">
              <a:lnSpc>
                <a:spcPct val="150000"/>
              </a:lnSpc>
              <a:buFont typeface="Wingdings" pitchFamily="2" charset="2"/>
              <a:buChar char="v"/>
            </a:pPr>
            <a:r>
              <a:rPr lang="id-ID" sz="7200" dirty="0" smtClean="0">
                <a:effectLst/>
                <a:latin typeface="Times New Roman"/>
              </a:rPr>
              <a:t>Kita menjadi sadar bahwa allah saja yang akan kekal sementara hidup kita akan berakhir. Kita tidak boleh lupa diri dan terlena dengan kehidupan dunia yang sementara ini. kita harus giat mempersiapkan diri dengan bekal ibadah yang akan kita bawa ke alam akhirat.</a:t>
            </a:r>
            <a:endParaRPr lang="id-ID" sz="7200" dirty="0" smtClean="0">
              <a:effectLst/>
            </a:endParaRPr>
          </a:p>
          <a:p>
            <a:pPr lvl="0" algn="just">
              <a:lnSpc>
                <a:spcPct val="150000"/>
              </a:lnSpc>
              <a:buFont typeface="Wingdings" pitchFamily="2" charset="2"/>
              <a:buChar char="v"/>
            </a:pPr>
            <a:r>
              <a:rPr lang="id-ID" sz="7200" dirty="0" smtClean="0">
                <a:effectLst/>
                <a:latin typeface="Times New Roman"/>
              </a:rPr>
              <a:t>Orang yang menyakini allah memiliki sifat al-akhir akan menjadikan allah sebagai satu-satunya tujuan hidup yang tiada tujuan hidup selainnya, tidak ada permintaan kepada selainnya, dan segala kesudahan tertuju hanya kepadanya.</a:t>
            </a:r>
            <a:endParaRPr lang="id-ID" sz="7200" dirty="0" smtClean="0">
              <a:effectLst/>
            </a:endParaRPr>
          </a:p>
          <a:p>
            <a:pPr lvl="0" algn="just">
              <a:lnSpc>
                <a:spcPct val="150000"/>
              </a:lnSpc>
              <a:buFont typeface="Wingdings" pitchFamily="2" charset="2"/>
              <a:buChar char="v"/>
            </a:pPr>
            <a:r>
              <a:rPr lang="id-ID" sz="7200" dirty="0" smtClean="0">
                <a:effectLst/>
                <a:latin typeface="Times New Roman"/>
              </a:rPr>
              <a:t>Orang yang menyakini allah memiliki sifat al-akhir akan selalu merasa membutuhkan rabbnya, ia selalu mendasarkan apa yang diperbuat Nya kepada apa yang telah ditetapkan oleh allah untuk hambanya.</a:t>
            </a:r>
            <a:endParaRPr lang="id-ID" sz="7200" dirty="0" smtClean="0">
              <a:effectLst/>
            </a:endParaRPr>
          </a:p>
          <a:p>
            <a:pPr lvl="0" algn="just">
              <a:lnSpc>
                <a:spcPct val="150000"/>
              </a:lnSpc>
              <a:buFont typeface="Wingdings" pitchFamily="2" charset="2"/>
              <a:buChar char="v"/>
            </a:pPr>
            <a:r>
              <a:rPr lang="id-ID" sz="7200" dirty="0" smtClean="0">
                <a:effectLst/>
                <a:latin typeface="Times New Roman"/>
              </a:rPr>
              <a:t>Orang yang meyakini allah memiliki sifat al-akhir akan berlindung dari dirinya, dengan dirinya, semua urusan dan hukum adalah miliknya.</a:t>
            </a:r>
            <a:endParaRPr lang="id-ID" sz="7200" dirty="0" smtClean="0">
              <a:effectLst/>
            </a:endParaRPr>
          </a:p>
          <a:p>
            <a:endParaRPr lang="id-ID" sz="7200" dirty="0"/>
          </a:p>
        </p:txBody>
      </p:sp>
      <p:sp>
        <p:nvSpPr>
          <p:cNvPr id="2" name="Title 1"/>
          <p:cNvSpPr>
            <a:spLocks noGrp="1"/>
          </p:cNvSpPr>
          <p:nvPr>
            <p:ph type="title"/>
          </p:nvPr>
        </p:nvSpPr>
        <p:spPr>
          <a:xfrm>
            <a:off x="179512" y="116632"/>
            <a:ext cx="8784976" cy="792088"/>
          </a:xfrm>
        </p:spPr>
        <p:style>
          <a:lnRef idx="1">
            <a:schemeClr val="accent2"/>
          </a:lnRef>
          <a:fillRef idx="2">
            <a:schemeClr val="accent2"/>
          </a:fillRef>
          <a:effectRef idx="1">
            <a:schemeClr val="accent2"/>
          </a:effectRef>
          <a:fontRef idx="minor">
            <a:schemeClr val="dk1"/>
          </a:fontRef>
        </p:style>
        <p:txBody>
          <a:bodyPr>
            <a:noAutofit/>
          </a:bodyPr>
          <a:lstStyle/>
          <a:p>
            <a:r>
              <a:rPr lang="id-ID" sz="3200" dirty="0" smtClean="0">
                <a:latin typeface="Bernard MT Condensed" pitchFamily="18" charset="0"/>
              </a:rPr>
              <a:t>Penerapan Al-Akhir Dalam Kehidupan Sehari-hari</a:t>
            </a:r>
            <a:endParaRPr lang="id-ID" sz="3200" dirty="0">
              <a:latin typeface="Bernard MT Condensed" pitchFamily="18" charset="0"/>
            </a:endParaRPr>
          </a:p>
        </p:txBody>
      </p:sp>
    </p:spTree>
    <p:extLst>
      <p:ext uri="{BB962C8B-B14F-4D97-AF65-F5344CB8AC3E}">
        <p14:creationId xmlns:p14="http://schemas.microsoft.com/office/powerpoint/2010/main" val="2503986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1268760"/>
            <a:ext cx="8784976" cy="5589239"/>
          </a:xfrm>
        </p:spPr>
        <p:style>
          <a:lnRef idx="1">
            <a:schemeClr val="accent5"/>
          </a:lnRef>
          <a:fillRef idx="2">
            <a:schemeClr val="accent5"/>
          </a:fillRef>
          <a:effectRef idx="1">
            <a:schemeClr val="accent5"/>
          </a:effectRef>
          <a:fontRef idx="minor">
            <a:schemeClr val="dk1"/>
          </a:fontRef>
        </p:style>
        <p:txBody>
          <a:bodyPr>
            <a:normAutofit/>
          </a:bodyPr>
          <a:lstStyle/>
          <a:p>
            <a:pPr>
              <a:buFont typeface="Wingdings" pitchFamily="2" charset="2"/>
              <a:buChar char="Ø"/>
            </a:pPr>
            <a:r>
              <a:rPr lang="id-ID" sz="3200" dirty="0" smtClean="0"/>
              <a:t>Selalu berusaha menjadi lebih baik</a:t>
            </a:r>
          </a:p>
          <a:p>
            <a:pPr>
              <a:buFont typeface="Wingdings" pitchFamily="2" charset="2"/>
              <a:buChar char="Ø"/>
            </a:pPr>
            <a:r>
              <a:rPr lang="id-ID" sz="3200" dirty="0" smtClean="0"/>
              <a:t>Tidak silau pada gemerlap dunia</a:t>
            </a:r>
          </a:p>
          <a:p>
            <a:pPr>
              <a:buFont typeface="Wingdings" pitchFamily="2" charset="2"/>
              <a:buChar char="Ø"/>
            </a:pPr>
            <a:r>
              <a:rPr lang="id-ID" sz="3200" dirty="0" smtClean="0"/>
              <a:t>Tidak iri atas nikmat orang lain</a:t>
            </a:r>
          </a:p>
          <a:p>
            <a:pPr>
              <a:buFont typeface="Wingdings" pitchFamily="2" charset="2"/>
              <a:buChar char="Ø"/>
            </a:pPr>
            <a:r>
              <a:rPr lang="id-ID" sz="3200" dirty="0" smtClean="0"/>
              <a:t>Bersikap rendah hati</a:t>
            </a:r>
          </a:p>
          <a:p>
            <a:pPr>
              <a:buFont typeface="Wingdings" pitchFamily="2" charset="2"/>
              <a:buChar char="Ø"/>
            </a:pPr>
            <a:r>
              <a:rPr lang="id-ID" sz="3200" dirty="0" smtClean="0"/>
              <a:t>Menghindari sifat cinta dunia dan harta secara berlebihan</a:t>
            </a:r>
          </a:p>
          <a:p>
            <a:pPr>
              <a:buFont typeface="Wingdings" pitchFamily="2" charset="2"/>
              <a:buChar char="Ø"/>
            </a:pPr>
            <a:r>
              <a:rPr lang="id-ID" sz="3200" dirty="0" smtClean="0"/>
              <a:t>Bersikap optimis dan lapang dada</a:t>
            </a:r>
            <a:br>
              <a:rPr lang="id-ID" sz="3200" dirty="0" smtClean="0"/>
            </a:br>
            <a:endParaRPr lang="id-ID" sz="3200" dirty="0"/>
          </a:p>
        </p:txBody>
      </p:sp>
      <p:sp>
        <p:nvSpPr>
          <p:cNvPr id="3" name="Title 2"/>
          <p:cNvSpPr>
            <a:spLocks noGrp="1"/>
          </p:cNvSpPr>
          <p:nvPr>
            <p:ph type="title"/>
          </p:nvPr>
        </p:nvSpPr>
        <p:spPr>
          <a:xfrm>
            <a:off x="395536" y="116632"/>
            <a:ext cx="8352928" cy="1152128"/>
          </a:xfrm>
        </p:spPr>
        <p:style>
          <a:lnRef idx="1">
            <a:schemeClr val="accent3"/>
          </a:lnRef>
          <a:fillRef idx="2">
            <a:schemeClr val="accent3"/>
          </a:fillRef>
          <a:effectRef idx="1">
            <a:schemeClr val="accent3"/>
          </a:effectRef>
          <a:fontRef idx="minor">
            <a:schemeClr val="dk1"/>
          </a:fontRef>
        </p:style>
        <p:txBody>
          <a:bodyPr/>
          <a:lstStyle/>
          <a:p>
            <a:r>
              <a:rPr lang="id-ID" sz="3600" dirty="0" smtClean="0">
                <a:latin typeface="Bernard MT Condensed" pitchFamily="18" charset="0"/>
              </a:rPr>
              <a:t>Perilaku yang mencerminkan iman kepada hari Akhir</a:t>
            </a:r>
            <a:endParaRPr lang="id-ID" sz="3600" dirty="0">
              <a:latin typeface="Bernard MT Condensed" pitchFamily="18" charset="0"/>
            </a:endParaRPr>
          </a:p>
        </p:txBody>
      </p:sp>
    </p:spTree>
    <p:extLst>
      <p:ext uri="{BB962C8B-B14F-4D97-AF65-F5344CB8AC3E}">
        <p14:creationId xmlns:p14="http://schemas.microsoft.com/office/powerpoint/2010/main" val="4076522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dirty="0"/>
          </a:p>
        </p:txBody>
      </p:sp>
      <p:sp>
        <p:nvSpPr>
          <p:cNvPr id="3" name="Title 2"/>
          <p:cNvSpPr>
            <a:spLocks noGrp="1"/>
          </p:cNvSpPr>
          <p:nvPr>
            <p:ph type="title"/>
          </p:nvPr>
        </p:nvSpPr>
        <p:spPr/>
        <p:txBody>
          <a:bodyPr/>
          <a:lstStyle/>
          <a:p>
            <a:endParaRPr lang="id-ID"/>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908720"/>
            <a:ext cx="8856984"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45059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189</TotalTime>
  <Words>763</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PowerPoint Presentation</vt:lpstr>
      <vt:lpstr>AL-JAMI’</vt:lpstr>
      <vt:lpstr>PowerPoint Presentation</vt:lpstr>
      <vt:lpstr>AL-’ADL</vt:lpstr>
      <vt:lpstr>PowerPoint Presentation</vt:lpstr>
      <vt:lpstr>AL-AKHIR</vt:lpstr>
      <vt:lpstr>Penerapan Al-Akhir Dalam Kehidupan Sehari-hari</vt:lpstr>
      <vt:lpstr>Perilaku yang mencerminkan iman kepada hari Akhir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AL-JAMIK</dc:title>
  <dc:creator>ACER</dc:creator>
  <cp:lastModifiedBy>ACER</cp:lastModifiedBy>
  <cp:revision>15</cp:revision>
  <dcterms:created xsi:type="dcterms:W3CDTF">2020-07-21T11:01:20Z</dcterms:created>
  <dcterms:modified xsi:type="dcterms:W3CDTF">2020-07-21T14:10:52Z</dcterms:modified>
</cp:coreProperties>
</file>