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C32D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C32D2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39259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C32D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C32D2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64582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C32D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C32D2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420662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C32D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C32D2E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58993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C32D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C32D2E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61458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C32D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C32D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974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970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C32D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C32D2E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04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C32D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C32D2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395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C32D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C32D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121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C32D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C32D2E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185318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C32D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C32D2E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7324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839200" cy="65532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id-ID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71472" y="4117987"/>
            <a:ext cx="8229600" cy="238284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 algn="ctr">
              <a:spcBef>
                <a:spcPct val="20000"/>
              </a:spcBef>
              <a:buClr>
                <a:srgbClr val="3891A7"/>
              </a:buClr>
              <a:buSzPct val="85000"/>
            </a:pPr>
            <a:r>
              <a:rPr lang="en-US" sz="6600" b="1" dirty="0" err="1" smtClean="0">
                <a:ln w="12700">
                  <a:solidFill>
                    <a:srgbClr val="4F271C">
                      <a:satMod val="155000"/>
                    </a:srgbClr>
                  </a:solidFill>
                  <a:prstDash val="solid"/>
                </a:ln>
                <a:solidFill>
                  <a:srgbClr val="E7DEC9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  <a:cs typeface="MoolBoran" pitchFamily="34" charset="0"/>
              </a:rPr>
              <a:t>Keimanan</a:t>
            </a:r>
            <a:r>
              <a:rPr lang="en-US" sz="6600" b="1" dirty="0" smtClean="0">
                <a:ln w="12700">
                  <a:solidFill>
                    <a:srgbClr val="4F271C">
                      <a:satMod val="155000"/>
                    </a:srgbClr>
                  </a:solidFill>
                  <a:prstDash val="solid"/>
                </a:ln>
                <a:solidFill>
                  <a:srgbClr val="E7DEC9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  <a:cs typeface="MoolBoran" pitchFamily="34" charset="0"/>
              </a:rPr>
              <a:t> </a:t>
            </a:r>
            <a:r>
              <a:rPr lang="en-US" sz="6600" b="1" dirty="0" err="1" smtClean="0">
                <a:ln w="12700">
                  <a:solidFill>
                    <a:srgbClr val="4F271C">
                      <a:satMod val="155000"/>
                    </a:srgbClr>
                  </a:solidFill>
                  <a:prstDash val="solid"/>
                </a:ln>
                <a:solidFill>
                  <a:srgbClr val="E7DEC9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  <a:cs typeface="MoolBoran" pitchFamily="34" charset="0"/>
              </a:rPr>
              <a:t>Terhadap</a:t>
            </a:r>
            <a:r>
              <a:rPr lang="en-US" sz="6600" b="1" dirty="0" smtClean="0">
                <a:ln w="12700">
                  <a:solidFill>
                    <a:srgbClr val="4F271C">
                      <a:satMod val="155000"/>
                    </a:srgbClr>
                  </a:solidFill>
                  <a:prstDash val="solid"/>
                </a:ln>
                <a:solidFill>
                  <a:srgbClr val="E7DEC9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  <a:cs typeface="MoolBoran" pitchFamily="34" charset="0"/>
              </a:rPr>
              <a:t> </a:t>
            </a:r>
            <a:r>
              <a:rPr lang="en-US" sz="6600" b="1" dirty="0" err="1" smtClean="0">
                <a:ln w="12700">
                  <a:solidFill>
                    <a:srgbClr val="4F271C">
                      <a:satMod val="155000"/>
                    </a:srgbClr>
                  </a:solidFill>
                  <a:prstDash val="solid"/>
                </a:ln>
                <a:solidFill>
                  <a:srgbClr val="E7DEC9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  <a:cs typeface="MoolBoran" pitchFamily="34" charset="0"/>
              </a:rPr>
              <a:t>Asm</a:t>
            </a:r>
            <a:r>
              <a:rPr lang="en-US" sz="6600" b="1" dirty="0" err="1" smtClean="0">
                <a:ln w="12700">
                  <a:solidFill>
                    <a:srgbClr val="4F271C">
                      <a:satMod val="155000"/>
                    </a:srgbClr>
                  </a:solidFill>
                  <a:prstDash val="solid"/>
                </a:ln>
                <a:solidFill>
                  <a:srgbClr val="E7DEC9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Ā'ul</a:t>
            </a:r>
            <a:r>
              <a:rPr lang="en-US" sz="6600" b="1" dirty="0" smtClean="0">
                <a:ln w="12700">
                  <a:solidFill>
                    <a:srgbClr val="4F271C">
                      <a:satMod val="155000"/>
                    </a:srgbClr>
                  </a:solidFill>
                  <a:prstDash val="solid"/>
                </a:ln>
                <a:solidFill>
                  <a:srgbClr val="E7DEC9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600" b="1" dirty="0" err="1" smtClean="0">
                <a:ln w="12700">
                  <a:solidFill>
                    <a:srgbClr val="4F271C">
                      <a:satMod val="155000"/>
                    </a:srgbClr>
                  </a:solidFill>
                  <a:prstDash val="solid"/>
                </a:ln>
                <a:solidFill>
                  <a:srgbClr val="E7DEC9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ḤusnĀ</a:t>
            </a:r>
            <a:endParaRPr lang="en-US" sz="6600" b="1" dirty="0">
              <a:ln w="12700">
                <a:solidFill>
                  <a:srgbClr val="4F271C">
                    <a:satMod val="155000"/>
                  </a:srgbClr>
                </a:solidFill>
                <a:prstDash val="solid"/>
              </a:ln>
              <a:solidFill>
                <a:srgbClr val="E7DEC9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itchFamily="18" charset="0"/>
              <a:cs typeface="MoolBoran" pitchFamily="34" charset="0"/>
            </a:endParaRPr>
          </a:p>
        </p:txBody>
      </p:sp>
      <p:pic>
        <p:nvPicPr>
          <p:cNvPr id="6" name="Picture 3" descr="C:\Users\User\Pictures\allah-sw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3064" y="1536108"/>
            <a:ext cx="3785336" cy="25024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23815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Al-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/>
                <a:cs typeface="Times New Roman"/>
              </a:rPr>
              <a:t>Ākhir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/>
                <a:cs typeface="Times New Roman"/>
              </a:rPr>
              <a:t> (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/>
                <a:cs typeface="Times New Roman"/>
              </a:rPr>
              <a:t>maha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/>
                <a:cs typeface="Times New Roman"/>
              </a:rPr>
              <a:t>akhir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endParaRPr lang="id-ID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839200" cy="54102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just">
              <a:buNone/>
            </a:pPr>
            <a:r>
              <a:rPr lang="en-US" dirty="0" smtClean="0"/>
              <a:t>		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kiamat</a:t>
            </a:r>
            <a:r>
              <a:rPr lang="en-US" dirty="0" smtClean="0"/>
              <a:t> </a:t>
            </a:r>
            <a:r>
              <a:rPr lang="en-US" dirty="0" err="1" smtClean="0"/>
              <a:t>tiba</a:t>
            </a:r>
            <a:r>
              <a:rPr lang="en-US" dirty="0" smtClean="0"/>
              <a:t>, </a:t>
            </a:r>
            <a:r>
              <a:rPr lang="en-US" dirty="0" err="1" smtClean="0"/>
              <a:t>samua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kecuali</a:t>
            </a:r>
            <a:r>
              <a:rPr lang="en-US" dirty="0" smtClean="0"/>
              <a:t> Allah </a:t>
            </a:r>
            <a:r>
              <a:rPr lang="en-US" dirty="0" err="1" smtClean="0"/>
              <a:t>swt</a:t>
            </a:r>
            <a:r>
              <a:rPr lang="en-US" dirty="0" smtClean="0"/>
              <a:t>. </a:t>
            </a:r>
            <a:r>
              <a:rPr lang="en-US" dirty="0" err="1" smtClean="0"/>
              <a:t>Karena</a:t>
            </a:r>
            <a:r>
              <a:rPr lang="en-US" dirty="0" smtClean="0"/>
              <a:t> Allah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Al-</a:t>
            </a:r>
            <a:r>
              <a:rPr lang="en-US" dirty="0" err="1" smtClean="0">
                <a:latin typeface="Times New Roman"/>
                <a:cs typeface="Times New Roman"/>
              </a:rPr>
              <a:t>Ākhir</a:t>
            </a:r>
            <a:r>
              <a:rPr lang="en-US" dirty="0" smtClean="0">
                <a:latin typeface="Times New Roman"/>
                <a:cs typeface="Times New Roman"/>
              </a:rPr>
              <a:t> yang </a:t>
            </a:r>
            <a:r>
              <a:rPr lang="en-US" dirty="0" err="1" smtClean="0">
                <a:latin typeface="Times New Roman"/>
                <a:cs typeface="Times New Roman"/>
              </a:rPr>
              <a:t>berarti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maha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akhir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dirty="0" err="1" smtClean="0">
                <a:latin typeface="Times New Roman"/>
                <a:cs typeface="Times New Roman"/>
              </a:rPr>
              <a:t>Firman</a:t>
            </a:r>
            <a:r>
              <a:rPr lang="en-US" dirty="0" smtClean="0">
                <a:latin typeface="Times New Roman"/>
                <a:cs typeface="Times New Roman"/>
              </a:rPr>
              <a:t> Allah </a:t>
            </a:r>
            <a:r>
              <a:rPr lang="en-US" dirty="0" err="1" smtClean="0">
                <a:latin typeface="Times New Roman"/>
                <a:cs typeface="Times New Roman"/>
              </a:rPr>
              <a:t>swt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algn="just" rtl="1"/>
            <a:r>
              <a:rPr lang="ar-SA" sz="3600" dirty="0" smtClean="0">
                <a:latin typeface="Adobe Naskh Medium" pitchFamily="50" charset="-78"/>
                <a:cs typeface="Adobe Naskh Medium" pitchFamily="50" charset="-78"/>
              </a:rPr>
              <a:t>هُوَ الْاَوَّلُ وَالْاٰخِرُ وَالظَّاهِرُ وَالْبَاطِنُۚ.....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awal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akhir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zahir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batin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…(QS. Al-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Ḥadīd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/57: 3)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110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762000"/>
          </a:xfrm>
          <a:solidFill>
            <a:schemeClr val="accent5">
              <a:lumMod val="75000"/>
            </a:schemeClr>
          </a:solidFill>
        </p:spPr>
        <p:txBody>
          <a:bodyPr anchor="ctr">
            <a:normAutofit fontScale="90000"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Penerapan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perilaku</a:t>
            </a:r>
            <a:r>
              <a:rPr lang="en-US" dirty="0" smtClean="0">
                <a:solidFill>
                  <a:srgbClr val="FFFF00"/>
                </a:solidFill>
              </a:rPr>
              <a:t> yang </a:t>
            </a:r>
            <a:r>
              <a:rPr lang="en-US" dirty="0" err="1" smtClean="0">
                <a:solidFill>
                  <a:srgbClr val="FFFF00"/>
                </a:solidFill>
              </a:rPr>
              <a:t>meneladani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Asm</a:t>
            </a:r>
            <a:r>
              <a:rPr lang="en-US" dirty="0" err="1" smtClean="0">
                <a:solidFill>
                  <a:srgbClr val="FFFF00"/>
                </a:solidFill>
                <a:latin typeface="Times New Roman"/>
                <a:cs typeface="Times New Roman"/>
              </a:rPr>
              <a:t>ā’ul</a:t>
            </a:r>
            <a:r>
              <a:rPr lang="en-US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Times New Roman"/>
                <a:cs typeface="Times New Roman"/>
              </a:rPr>
              <a:t>Ḥusnā</a:t>
            </a:r>
            <a:endParaRPr lang="id-ID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867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None/>
            </a:pPr>
            <a:r>
              <a:rPr lang="en-US" dirty="0" smtClean="0"/>
              <a:t>a.	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kokoh</a:t>
            </a:r>
            <a:r>
              <a:rPr lang="en-US" dirty="0" smtClean="0"/>
              <a:t> </a:t>
            </a:r>
            <a:r>
              <a:rPr lang="en-US" dirty="0" err="1" smtClean="0"/>
              <a:t>pendirian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lphaLcPeriod" startAt="2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b.	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rasa </a:t>
            </a:r>
            <a:r>
              <a:rPr lang="en-US" dirty="0" err="1" smtClean="0"/>
              <a:t>aman</a:t>
            </a:r>
            <a:endParaRPr lang="en-US" dirty="0" smtClean="0"/>
          </a:p>
          <a:p>
            <a:pPr marL="514350" indent="-514350">
              <a:buAutoNum type="alphaLcPeriod" startAt="2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c.	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tawakal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d.	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adil</a:t>
            </a:r>
            <a:r>
              <a:rPr lang="en-US" dirty="0" smtClean="0"/>
              <a:t>  </a:t>
            </a:r>
            <a:endParaRPr lang="id-ID" dirty="0"/>
          </a:p>
        </p:txBody>
      </p:sp>
      <p:cxnSp>
        <p:nvCxnSpPr>
          <p:cNvPr id="7" name="Straight Arrow Connector 6"/>
          <p:cNvCxnSpPr>
            <a:endCxn id="10" idx="1"/>
          </p:cNvCxnSpPr>
          <p:nvPr/>
        </p:nvCxnSpPr>
        <p:spPr>
          <a:xfrm>
            <a:off x="4038600" y="1143000"/>
            <a:ext cx="10668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105400" y="914400"/>
            <a:ext cx="3352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 smtClean="0">
                <a:solidFill>
                  <a:prstClr val="black"/>
                </a:solidFill>
              </a:rPr>
              <a:t>Menjalankan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ajaran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islam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secara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konsisten</a:t>
            </a:r>
            <a:endParaRPr lang="id-ID" dirty="0">
              <a:solidFill>
                <a:prstClr val="black"/>
              </a:solidFill>
            </a:endParaRPr>
          </a:p>
        </p:txBody>
      </p:sp>
      <p:cxnSp>
        <p:nvCxnSpPr>
          <p:cNvPr id="12" name="Straight Arrow Connector 11"/>
          <p:cNvCxnSpPr>
            <a:endCxn id="13" idx="1"/>
          </p:cNvCxnSpPr>
          <p:nvPr/>
        </p:nvCxnSpPr>
        <p:spPr>
          <a:xfrm>
            <a:off x="4038600" y="1143000"/>
            <a:ext cx="10668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105400" y="1524000"/>
            <a:ext cx="3352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 smtClean="0">
                <a:solidFill>
                  <a:prstClr val="black"/>
                </a:solidFill>
              </a:rPr>
              <a:t>Mendakwahkan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ajaran</a:t>
            </a:r>
            <a:r>
              <a:rPr lang="en-US" dirty="0" smtClean="0">
                <a:solidFill>
                  <a:prstClr val="black"/>
                </a:solidFill>
              </a:rPr>
              <a:t> agama</a:t>
            </a:r>
            <a:r>
              <a:rPr lang="en-US" dirty="0" smtClean="0">
                <a:solidFill>
                  <a:prstClr val="white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islam</a:t>
            </a:r>
            <a:endParaRPr lang="id-ID" dirty="0">
              <a:solidFill>
                <a:prstClr val="black"/>
              </a:solidFill>
            </a:endParaRPr>
          </a:p>
        </p:txBody>
      </p:sp>
      <p:cxnSp>
        <p:nvCxnSpPr>
          <p:cNvPr id="20" name="Straight Arrow Connector 19"/>
          <p:cNvCxnSpPr>
            <a:endCxn id="21" idx="1"/>
          </p:cNvCxnSpPr>
          <p:nvPr/>
        </p:nvCxnSpPr>
        <p:spPr>
          <a:xfrm>
            <a:off x="2819400" y="3581400"/>
            <a:ext cx="2819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638800" y="3352800"/>
            <a:ext cx="29718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Bersabar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berhasil</a:t>
            </a:r>
            <a:endParaRPr lang="id-ID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Arrow Connector 24"/>
          <p:cNvCxnSpPr>
            <a:endCxn id="26" idx="1"/>
          </p:cNvCxnSpPr>
          <p:nvPr/>
        </p:nvCxnSpPr>
        <p:spPr>
          <a:xfrm>
            <a:off x="2819400" y="3581400"/>
            <a:ext cx="2819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638800" y="3886200"/>
            <a:ext cx="29718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Bersyukur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berhasil</a:t>
            </a:r>
            <a:endParaRPr lang="id-ID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Arrow Connector 27"/>
          <p:cNvCxnSpPr>
            <a:endCxn id="30" idx="1"/>
          </p:cNvCxnSpPr>
          <p:nvPr/>
        </p:nvCxnSpPr>
        <p:spPr>
          <a:xfrm>
            <a:off x="2819400" y="3581400"/>
            <a:ext cx="2819400" cy="1028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638800" y="4419600"/>
            <a:ext cx="29718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Bersikap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ḥusnuẓẓan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Allah</a:t>
            </a:r>
            <a:endParaRPr lang="id-ID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Arrow Connector 31"/>
          <p:cNvCxnSpPr>
            <a:endCxn id="33" idx="1"/>
          </p:cNvCxnSpPr>
          <p:nvPr/>
        </p:nvCxnSpPr>
        <p:spPr>
          <a:xfrm>
            <a:off x="2819400" y="3581400"/>
            <a:ext cx="2819400" cy="1562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638800" y="4876800"/>
            <a:ext cx="2971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 err="1" smtClean="0">
                <a:solidFill>
                  <a:prstClr val="black"/>
                </a:solidFill>
              </a:rPr>
              <a:t>Tidak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menyalahi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orang</a:t>
            </a:r>
            <a:r>
              <a:rPr lang="en-US" sz="1600" dirty="0" smtClean="0">
                <a:solidFill>
                  <a:prstClr val="black"/>
                </a:solidFill>
              </a:rPr>
              <a:t> lain </a:t>
            </a:r>
            <a:r>
              <a:rPr lang="en-US" sz="1600" dirty="0" err="1" smtClean="0">
                <a:solidFill>
                  <a:prstClr val="black"/>
                </a:solidFill>
              </a:rPr>
              <a:t>ketika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mengalami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kegagalan</a:t>
            </a:r>
            <a:endParaRPr lang="id-ID" sz="1600" dirty="0">
              <a:solidFill>
                <a:prstClr val="black"/>
              </a:solidFill>
            </a:endParaRPr>
          </a:p>
        </p:txBody>
      </p:sp>
      <p:cxnSp>
        <p:nvCxnSpPr>
          <p:cNvPr id="35" name="Straight Arrow Connector 34"/>
          <p:cNvCxnSpPr>
            <a:endCxn id="36" idx="1"/>
          </p:cNvCxnSpPr>
          <p:nvPr/>
        </p:nvCxnSpPr>
        <p:spPr>
          <a:xfrm>
            <a:off x="4572000" y="2665412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257800" y="2286000"/>
            <a:ext cx="32766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 err="1" smtClean="0">
                <a:solidFill>
                  <a:prstClr val="black"/>
                </a:solidFill>
              </a:rPr>
              <a:t>Seorang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muslim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dapat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memberikan</a:t>
            </a:r>
            <a:r>
              <a:rPr lang="en-US" sz="1600" dirty="0" smtClean="0">
                <a:solidFill>
                  <a:prstClr val="black"/>
                </a:solidFill>
              </a:rPr>
              <a:t> rasa </a:t>
            </a:r>
            <a:r>
              <a:rPr lang="en-US" sz="1600" dirty="0" err="1" smtClean="0">
                <a:solidFill>
                  <a:prstClr val="black"/>
                </a:solidFill>
              </a:rPr>
              <a:t>aman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bagi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semuanya</a:t>
            </a:r>
            <a:r>
              <a:rPr lang="en-US" sz="1600" dirty="0" smtClean="0">
                <a:solidFill>
                  <a:prstClr val="black"/>
                </a:solidFill>
              </a:rPr>
              <a:t>  </a:t>
            </a:r>
            <a:r>
              <a:rPr lang="en-US" sz="1600" dirty="0" err="1" smtClean="0">
                <a:solidFill>
                  <a:prstClr val="black"/>
                </a:solidFill>
              </a:rPr>
              <a:t>tampak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dari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sikap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dan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perkataanya</a:t>
            </a:r>
            <a:r>
              <a:rPr lang="en-US" sz="1600" dirty="0" smtClean="0">
                <a:solidFill>
                  <a:prstClr val="black"/>
                </a:solidFill>
              </a:rPr>
              <a:t>.</a:t>
            </a:r>
            <a:endParaRPr lang="id-ID" sz="1600" dirty="0">
              <a:solidFill>
                <a:prstClr val="black"/>
              </a:solidFill>
            </a:endParaRPr>
          </a:p>
        </p:txBody>
      </p:sp>
      <p:cxnSp>
        <p:nvCxnSpPr>
          <p:cNvPr id="49" name="Straight Arrow Connector 48"/>
          <p:cNvCxnSpPr>
            <a:endCxn id="50" idx="1"/>
          </p:cNvCxnSpPr>
          <p:nvPr/>
        </p:nvCxnSpPr>
        <p:spPr>
          <a:xfrm>
            <a:off x="2209800" y="4114800"/>
            <a:ext cx="22860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495800" y="5562600"/>
            <a:ext cx="4267200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600" dirty="0" err="1" smtClean="0">
                <a:solidFill>
                  <a:prstClr val="black"/>
                </a:solidFill>
              </a:rPr>
              <a:t>Sikap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adil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wajib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ditegakkan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dalam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segala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persoalan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hidup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manusia</a:t>
            </a:r>
            <a:r>
              <a:rPr lang="en-US" sz="1600" dirty="0" smtClean="0">
                <a:solidFill>
                  <a:prstClr val="black"/>
                </a:solidFill>
              </a:rPr>
              <a:t>, </a:t>
            </a:r>
            <a:r>
              <a:rPr lang="en-US" sz="1600" dirty="0" err="1" smtClean="0">
                <a:solidFill>
                  <a:prstClr val="black"/>
                </a:solidFill>
              </a:rPr>
              <a:t>bagi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manusia</a:t>
            </a:r>
            <a:r>
              <a:rPr lang="en-US" sz="1600" dirty="0" smtClean="0">
                <a:solidFill>
                  <a:prstClr val="black"/>
                </a:solidFill>
              </a:rPr>
              <a:t> yang </a:t>
            </a:r>
            <a:r>
              <a:rPr lang="en-US" sz="1600" dirty="0" err="1" smtClean="0">
                <a:solidFill>
                  <a:prstClr val="black"/>
                </a:solidFill>
              </a:rPr>
              <a:t>melanggar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</a:rPr>
              <a:t>hukum</a:t>
            </a:r>
            <a:endParaRPr lang="id-ID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81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Latar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Belakang</a:t>
            </a:r>
            <a:endParaRPr lang="id-ID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SA" sz="3200" dirty="0" smtClean="0">
                <a:latin typeface="Adobe Naskh Medium" pitchFamily="50" charset="-78"/>
                <a:cs typeface="Adobe Naskh Medium" pitchFamily="50" charset="-78"/>
              </a:rPr>
              <a:t>وَللهِ اْلاَسْمَآءُ الْحُسْنٰى فَادْعُوْهُ بِهَاۖ وَذَرُوا الَّذِيْنَ يُلْحِدُوْنَ فِيْ اَسْمَآىِٕهٖۗ سَيُجْزَوْنَ مَاكَانُوْا يَعْمَلُوْنَ ﴿الاعراف: ١٨٠﴾</a:t>
            </a:r>
          </a:p>
          <a:p>
            <a:pPr algn="just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Asmā'ul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ḥusnā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bermohonlah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kepadanya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menyebut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Asmā'ul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ḥusnā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tinggalkanlah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orang-orang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nama-namanya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kelak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mendaptkan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balasan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kerjakan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(QS. Al-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A’r</a:t>
            </a:r>
            <a:r>
              <a:rPr lang="en-US" sz="2400" dirty="0" err="1" smtClean="0">
                <a:latin typeface="Times New Roman"/>
                <a:cs typeface="Times New Roman"/>
              </a:rPr>
              <a:t>āf</a:t>
            </a:r>
            <a:r>
              <a:rPr lang="en-US" sz="2400" dirty="0" smtClean="0">
                <a:latin typeface="Times New Roman"/>
                <a:cs typeface="Times New Roman"/>
              </a:rPr>
              <a:t>/7: 180)</a:t>
            </a:r>
          </a:p>
          <a:p>
            <a:pPr algn="just">
              <a:buNone/>
            </a:pPr>
            <a:endParaRPr lang="en-US" sz="2400" dirty="0" smtClean="0">
              <a:latin typeface="Times New Roman"/>
              <a:cs typeface="Times New Roman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Allah </a:t>
            </a:r>
            <a:r>
              <a:rPr lang="en-US" sz="2400" dirty="0" err="1" smtClean="0">
                <a:latin typeface="Times New Roman"/>
                <a:cs typeface="Times New Roman"/>
              </a:rPr>
              <a:t>memiliki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nama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sekaligus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sifat</a:t>
            </a:r>
            <a:r>
              <a:rPr lang="en-US" sz="2400" dirty="0" smtClean="0">
                <a:latin typeface="Times New Roman"/>
                <a:cs typeface="Times New Roman"/>
              </a:rPr>
              <a:t> yang </a:t>
            </a:r>
            <a:r>
              <a:rPr lang="en-US" sz="2400" dirty="0" err="1" smtClean="0">
                <a:latin typeface="Times New Roman"/>
                <a:cs typeface="Times New Roman"/>
              </a:rPr>
              <a:t>sangat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baik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dan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sempurna</a:t>
            </a:r>
            <a:r>
              <a:rPr lang="en-US" sz="2400" dirty="0" smtClean="0">
                <a:latin typeface="Times New Roman"/>
                <a:cs typeface="Times New Roman"/>
              </a:rPr>
              <a:t>. </a:t>
            </a:r>
            <a:r>
              <a:rPr lang="en-US" sz="2400" dirty="0" err="1" smtClean="0">
                <a:latin typeface="Times New Roman"/>
                <a:cs typeface="Times New Roman"/>
              </a:rPr>
              <a:t>Nama-nama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tersebut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di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dalam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Asmā'ul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ḥusnā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berjumlah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99.</a:t>
            </a:r>
            <a:endParaRPr lang="id-ID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913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Pembahasan</a:t>
            </a:r>
            <a:r>
              <a:rPr lang="en-US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Asmā'ul</a:t>
            </a:r>
            <a:r>
              <a:rPr lang="en-US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ḥusnā</a:t>
            </a:r>
            <a:r>
              <a:rPr lang="en-US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endParaRPr lang="id-ID" b="1" dirty="0">
              <a:ln w="1270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Al-</a:t>
            </a:r>
            <a:r>
              <a:rPr lang="en-US" dirty="0" err="1" smtClean="0"/>
              <a:t>Karīm</a:t>
            </a:r>
            <a:r>
              <a:rPr lang="en-US" dirty="0" smtClean="0"/>
              <a:t> (</a:t>
            </a:r>
            <a:r>
              <a:rPr lang="en-US" dirty="0" err="1" smtClean="0"/>
              <a:t>mahamulia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Al-</a:t>
            </a:r>
            <a:r>
              <a:rPr lang="en-US" dirty="0" err="1" smtClean="0"/>
              <a:t>M</a:t>
            </a:r>
            <a:r>
              <a:rPr lang="en-US" dirty="0" err="1" smtClean="0">
                <a:latin typeface="Times New Roman"/>
                <a:cs typeface="Times New Roman"/>
              </a:rPr>
              <a:t>u’min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dirty="0" err="1" smtClean="0">
                <a:latin typeface="Times New Roman"/>
                <a:cs typeface="Times New Roman"/>
              </a:rPr>
              <a:t>maha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memberi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keamanan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Al-</a:t>
            </a:r>
            <a:r>
              <a:rPr lang="en-US" dirty="0" err="1" smtClean="0">
                <a:latin typeface="Times New Roman"/>
                <a:cs typeface="Times New Roman"/>
              </a:rPr>
              <a:t>Wakīl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dirty="0" err="1" smtClean="0">
                <a:latin typeface="Times New Roman"/>
                <a:cs typeface="Times New Roman"/>
              </a:rPr>
              <a:t>maha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pemelihara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Al-</a:t>
            </a:r>
            <a:r>
              <a:rPr lang="en-US" dirty="0" err="1" smtClean="0">
                <a:latin typeface="Times New Roman"/>
                <a:cs typeface="Times New Roman"/>
              </a:rPr>
              <a:t>Matīn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dirty="0" err="1" smtClean="0">
                <a:latin typeface="Times New Roman"/>
                <a:cs typeface="Times New Roman"/>
              </a:rPr>
              <a:t>mahakokoh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Al-</a:t>
            </a:r>
            <a:r>
              <a:rPr lang="en-US" dirty="0" err="1" smtClean="0">
                <a:latin typeface="Times New Roman"/>
                <a:cs typeface="Times New Roman"/>
              </a:rPr>
              <a:t>Jāmi</a:t>
            </a:r>
            <a:r>
              <a:rPr lang="en-US" dirty="0" smtClean="0">
                <a:latin typeface="Times New Roman"/>
                <a:cs typeface="Times New Roman"/>
              </a:rPr>
              <a:t>’ (</a:t>
            </a:r>
            <a:r>
              <a:rPr lang="en-US" dirty="0" err="1" smtClean="0">
                <a:latin typeface="Times New Roman"/>
                <a:cs typeface="Times New Roman"/>
              </a:rPr>
              <a:t>maha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mengumpulkan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Al-’</a:t>
            </a:r>
            <a:r>
              <a:rPr lang="en-US" dirty="0" err="1" smtClean="0">
                <a:latin typeface="Times New Roman"/>
                <a:cs typeface="Times New Roman"/>
              </a:rPr>
              <a:t>Adl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dirty="0" err="1" smtClean="0">
                <a:latin typeface="Times New Roman"/>
                <a:cs typeface="Times New Roman"/>
              </a:rPr>
              <a:t>maha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adil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Al-</a:t>
            </a:r>
            <a:r>
              <a:rPr lang="en-US" dirty="0" err="1" smtClean="0">
                <a:latin typeface="Times New Roman"/>
                <a:cs typeface="Times New Roman"/>
              </a:rPr>
              <a:t>Ākhir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dirty="0" err="1" smtClean="0">
                <a:latin typeface="Times New Roman"/>
                <a:cs typeface="Times New Roman"/>
              </a:rPr>
              <a:t>maha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akhir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id-ID" dirty="0"/>
          </a:p>
        </p:txBody>
      </p:sp>
      <p:pic>
        <p:nvPicPr>
          <p:cNvPr id="4" name="Picture 2" descr="C:\Users\User\Documents\POPPY LESTARI\erlangga\RANGKAIAN SHOLAT ARUM\Al-Khabir-398x3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3200400"/>
            <a:ext cx="3124200" cy="2637515"/>
          </a:xfrm>
          <a:prstGeom prst="ellipse">
            <a:avLst/>
          </a:prstGeom>
          <a:ln w="190500" cap="rnd">
            <a:solidFill>
              <a:srgbClr val="DD8047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974907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Al-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Karīm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mahamulia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id-ID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839200" cy="51054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	Allah </a:t>
            </a:r>
            <a:r>
              <a:rPr lang="en-US" sz="2400" dirty="0" err="1" smtClean="0"/>
              <a:t>swt</a:t>
            </a:r>
            <a:r>
              <a:rPr lang="en-US" sz="2400" dirty="0" smtClean="0"/>
              <a:t>.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 Al-</a:t>
            </a:r>
            <a:r>
              <a:rPr lang="en-US" sz="2400" dirty="0" err="1" smtClean="0"/>
              <a:t>Karīm</a:t>
            </a:r>
            <a:r>
              <a:rPr lang="en-US" sz="2400" dirty="0" smtClean="0"/>
              <a:t> yang </a:t>
            </a:r>
            <a:r>
              <a:rPr lang="en-US" sz="2400" dirty="0" err="1" smtClean="0"/>
              <a:t>artinya</a:t>
            </a:r>
            <a:r>
              <a:rPr lang="en-US" sz="2400" dirty="0" smtClean="0"/>
              <a:t> </a:t>
            </a:r>
            <a:r>
              <a:rPr lang="en-US" sz="2400" dirty="0" err="1" smtClean="0"/>
              <a:t>mahamulia.kemulian</a:t>
            </a:r>
            <a:r>
              <a:rPr lang="en-US" sz="2400" dirty="0" smtClean="0"/>
              <a:t> Allah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sempurna</a:t>
            </a:r>
            <a:r>
              <a:rPr lang="en-US" sz="2400" dirty="0" smtClean="0"/>
              <a:t>, </a:t>
            </a:r>
            <a:r>
              <a:rPr lang="en-US" sz="2400" dirty="0" err="1" smtClean="0"/>
              <a:t>sebagaimana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firmannya</a:t>
            </a:r>
            <a:r>
              <a:rPr lang="en-US" sz="2400" dirty="0" smtClean="0"/>
              <a:t>.</a:t>
            </a:r>
          </a:p>
          <a:p>
            <a:endParaRPr lang="en-US" sz="1800" dirty="0" smtClean="0"/>
          </a:p>
          <a:p>
            <a:pPr algn="just" rtl="1"/>
            <a:r>
              <a:rPr lang="ar-SA" sz="3200" dirty="0" smtClean="0">
                <a:latin typeface="Adobe Naskh Medium" pitchFamily="50" charset="-78"/>
                <a:cs typeface="Adobe Naskh Medium" pitchFamily="50" charset="-78"/>
              </a:rPr>
              <a:t>قَال</a:t>
            </a:r>
            <a:r>
              <a:rPr lang="ar-SA" sz="2400" dirty="0" smtClean="0">
                <a:latin typeface="Adobe Naskh Medium" pitchFamily="50" charset="-78"/>
                <a:cs typeface="Adobe Naskh Medium" pitchFamily="50" charset="-78"/>
              </a:rPr>
              <a:t>َ الَّذِيْ عِنْدَه</a:t>
            </a:r>
            <a:r>
              <a:rPr lang="ar-SA" sz="2400" dirty="0" smtClean="0">
                <a:latin typeface="Adobe Naskh Medium"/>
                <a:cs typeface="Adobe Naskh Medium"/>
              </a:rPr>
              <a:t>ٗ</a:t>
            </a:r>
            <a:r>
              <a:rPr lang="ar-SA" sz="2400" dirty="0" smtClean="0">
                <a:latin typeface="Adobe Naskh Medium" pitchFamily="50" charset="-78"/>
                <a:cs typeface="Adobe Naskh Medium" pitchFamily="50" charset="-78"/>
              </a:rPr>
              <a:t> عِلْمٌ مِّنَ الْكِتٰبِ اَنَاْ اٰتِيْكَ بِهٖ قَبْلَ اَنْ يَّرْتَدَّ اِلَيْكَ طَرْفُكَۗ فَلَمَّا رَاٰه</a:t>
            </a:r>
            <a:r>
              <a:rPr lang="ar-SA" sz="2400" dirty="0" smtClean="0">
                <a:latin typeface="Adobe Naskh Medium"/>
                <a:cs typeface="Adobe Naskh Medium"/>
              </a:rPr>
              <a:t>ٗ</a:t>
            </a:r>
            <a:r>
              <a:rPr lang="ar-SA" sz="2400" dirty="0" smtClean="0">
                <a:latin typeface="Adobe Naskh Medium" pitchFamily="50" charset="-78"/>
                <a:cs typeface="Adobe Naskh Medium" pitchFamily="50" charset="-78"/>
              </a:rPr>
              <a:t> مُسْتَقِرًّا عِنْدَه</a:t>
            </a:r>
            <a:r>
              <a:rPr lang="ar-SA" sz="2400" dirty="0" smtClean="0">
                <a:latin typeface="Adobe Naskh Medium"/>
                <a:cs typeface="Adobe Naskh Medium"/>
              </a:rPr>
              <a:t>ٗ</a:t>
            </a:r>
            <a:r>
              <a:rPr lang="ar-SA" sz="2400" dirty="0" smtClean="0">
                <a:latin typeface="Adobe Naskh Medium" pitchFamily="50" charset="-78"/>
                <a:cs typeface="Adobe Naskh Medium" pitchFamily="50" charset="-78"/>
              </a:rPr>
              <a:t> قَالَ هٰذَا مِنْ فَضْلِ رَبِّيْۗ لِيَبْلُوَنِيْٓ ءَاَشْكُرُ اَمْ اَكْفُرُۗ وَمَنْ شَكَرَ فَاِنَّمَا يَشْكُرُ لِنَفْسِهٖۚ وَمَنْ كَفَرَ فَاِنَّ رَبِّيْ غَنِيٌّ كَرِيْمٌ ﴿النّمل: ٤٠﴾ </a:t>
            </a:r>
            <a:endParaRPr lang="en-US" sz="2400" dirty="0" smtClean="0">
              <a:latin typeface="Adobe Naskh Medium" pitchFamily="50" charset="-78"/>
              <a:cs typeface="Adobe Naskh Medium" pitchFamily="50" charset="-78"/>
            </a:endParaRPr>
          </a:p>
          <a:p>
            <a:pPr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kitab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berkata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membawa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singgasana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kepadamu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matamu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berkedip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Sulaiman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singgasana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terletak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dihadapannya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diapun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berkata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karunia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tuhanku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mengujiku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bersyukur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mengingkari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nikmatnya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Barangsiapa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bersyukur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sesungguhnya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bersyukur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kebaikan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dirinya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barangsiapa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inkar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tuhanku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sesungguhnya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mahakaya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mahamulia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(QS. An-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Naml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/27: 40)</a:t>
            </a:r>
            <a:endParaRPr lang="id-ID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550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en-US" b="1" dirty="0" smtClean="0">
                <a:ln w="1270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Al-</a:t>
            </a:r>
            <a:r>
              <a:rPr lang="en-US" b="1" dirty="0" err="1" smtClean="0">
                <a:ln w="1270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Mu’min</a:t>
            </a:r>
            <a:r>
              <a:rPr lang="en-US" b="1" dirty="0" smtClean="0">
                <a:ln w="1270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(</a:t>
            </a:r>
            <a:r>
              <a:rPr lang="en-US" b="1" dirty="0" err="1" smtClean="0">
                <a:ln w="1270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maha</a:t>
            </a:r>
            <a:r>
              <a:rPr lang="en-US" b="1" dirty="0" smtClean="0">
                <a:ln w="1270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memberi</a:t>
            </a:r>
            <a:r>
              <a:rPr lang="en-US" b="1" dirty="0" smtClean="0">
                <a:ln w="1270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keamanan</a:t>
            </a:r>
            <a:r>
              <a:rPr lang="en-US" b="1" dirty="0" smtClean="0">
                <a:ln w="1270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)</a:t>
            </a:r>
            <a:endParaRPr lang="id-ID" b="1" dirty="0">
              <a:ln w="12700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1">
              <a:buNone/>
            </a:pPr>
            <a:r>
              <a:rPr lang="en-US" dirty="0" smtClean="0"/>
              <a:t>	Allah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satupun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terjamin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pengamanan</a:t>
            </a:r>
            <a:r>
              <a:rPr lang="en-US" dirty="0" smtClean="0"/>
              <a:t> Allah. Hal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firmannya</a:t>
            </a:r>
            <a:r>
              <a:rPr lang="en-US" dirty="0" smtClean="0"/>
              <a:t>:</a:t>
            </a:r>
          </a:p>
          <a:p>
            <a:pPr lvl="1">
              <a:buNone/>
            </a:pPr>
            <a:endParaRPr lang="en-US" dirty="0" smtClean="0"/>
          </a:p>
          <a:p>
            <a:pPr lvl="1" algn="just" rtl="1">
              <a:buNone/>
            </a:pPr>
            <a:r>
              <a:rPr lang="en-US" sz="3200" dirty="0" smtClean="0">
                <a:latin typeface="Adobe Naskh Medium" pitchFamily="50" charset="-78"/>
                <a:cs typeface="Adobe Naskh Medium" pitchFamily="50" charset="-78"/>
              </a:rPr>
              <a:t>	</a:t>
            </a:r>
            <a:r>
              <a:rPr lang="ar-SA" sz="3200" dirty="0" smtClean="0">
                <a:latin typeface="Adobe Naskh Medium" pitchFamily="50" charset="-78"/>
                <a:cs typeface="Adobe Naskh Medium" pitchFamily="50" charset="-78"/>
              </a:rPr>
              <a:t>هُوَ اللهُ الَّذِيْ لآَاِلٰهَ اِلاَّ هُوَۚ اَلْمَلِكُ الْقُدُّوْسُ السَّلاَمُ الْمُؤْمِنُ الْمُهَيْمِنُ الْعَزِيْزُ الْجَبَّارُ الْمُتَكَبِّرُۗ سُبْحَانَ اللهِ عَمَّا يُشْرِكُوْنَ ﴿الحشر: ٢٣﴾ </a:t>
            </a:r>
            <a:endParaRPr lang="en-US" sz="3200" dirty="0" smtClean="0">
              <a:latin typeface="Adobe Naskh Medium" pitchFamily="50" charset="-78"/>
              <a:cs typeface="Adobe Naskh Medium" pitchFamily="50" charset="-78"/>
            </a:endParaRPr>
          </a:p>
          <a:p>
            <a:pPr lvl="1"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selain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dia.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raja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mahasuci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mahasejahtera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keamanan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spemelihara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keselamatan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mahaperkaasa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mahakuasa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keagungan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mahasuci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persekutukan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(Al-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Ḥasyr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/59: 23)</a:t>
            </a:r>
            <a:endParaRPr lang="id-ID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524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brightRoom" dir="t"/>
          </a:scene3d>
          <a:sp3d>
            <a:bevelT w="114300" prst="hardEdge"/>
          </a:sp3d>
        </p:spPr>
        <p:txBody>
          <a:bodyPr anchor="ctr"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b="1" cap="all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</a:rPr>
              <a:t>Al-</a:t>
            </a:r>
            <a:r>
              <a:rPr lang="en-US" b="1" cap="all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</a:rPr>
              <a:t>Wakīl</a:t>
            </a:r>
            <a:r>
              <a:rPr lang="en-US" b="1" cap="all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</a:rPr>
              <a:t> (</a:t>
            </a:r>
            <a:r>
              <a:rPr lang="en-US" b="1" cap="all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</a:rPr>
              <a:t>maha</a:t>
            </a:r>
            <a:r>
              <a:rPr lang="en-US" b="1" cap="all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b="1" cap="all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</a:rPr>
              <a:t>pemelihara</a:t>
            </a:r>
            <a:r>
              <a:rPr lang="en-US" b="1" cap="all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</a:rPr>
              <a:t>)</a:t>
            </a:r>
            <a:endParaRPr lang="id-ID" b="1" cap="all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Allah </a:t>
            </a:r>
            <a:r>
              <a:rPr lang="en-US" dirty="0" err="1" smtClean="0"/>
              <a:t>swt</a:t>
            </a:r>
            <a:r>
              <a:rPr lang="en-US" dirty="0" smtClean="0"/>
              <a:t>.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Al-</a:t>
            </a:r>
            <a:r>
              <a:rPr lang="en-US" dirty="0" err="1" smtClean="0"/>
              <a:t>Wakīl</a:t>
            </a:r>
            <a:r>
              <a:rPr lang="en-US" dirty="0" smtClean="0"/>
              <a:t> yang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maha</a:t>
            </a:r>
            <a:r>
              <a:rPr lang="en-US" dirty="0" smtClean="0"/>
              <a:t> </a:t>
            </a:r>
            <a:r>
              <a:rPr lang="en-US" dirty="0" err="1" smtClean="0"/>
              <a:t>pemelihara</a:t>
            </a:r>
            <a:r>
              <a:rPr lang="en-US" dirty="0" smtClean="0"/>
              <a:t>. Allah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pemlihara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makhluknya</a:t>
            </a:r>
            <a:r>
              <a:rPr lang="en-US" dirty="0" smtClean="0"/>
              <a:t>.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firmannya</a:t>
            </a:r>
            <a:r>
              <a:rPr lang="en-US" dirty="0" smtClean="0"/>
              <a:t>:</a:t>
            </a:r>
          </a:p>
          <a:p>
            <a:pPr algn="r" rtl="1"/>
            <a:endParaRPr lang="en-US" dirty="0" smtClean="0"/>
          </a:p>
          <a:p>
            <a:pPr algn="just" rtl="1">
              <a:buNone/>
            </a:pPr>
            <a:r>
              <a:rPr lang="en-US" sz="3200" dirty="0" smtClean="0">
                <a:latin typeface="Adobe Naskh Medium" pitchFamily="50" charset="-78"/>
                <a:cs typeface="Adobe Naskh Medium" pitchFamily="50" charset="-78"/>
              </a:rPr>
              <a:t>	</a:t>
            </a:r>
            <a:r>
              <a:rPr lang="ar-SA" sz="3600" dirty="0" smtClean="0">
                <a:latin typeface="Adobe Naskh Medium" pitchFamily="50" charset="-78"/>
                <a:cs typeface="Adobe Naskh Medium" pitchFamily="50" charset="-78"/>
              </a:rPr>
              <a:t>ذٰلِكُمُ اللهُ رَبُّكُمْۚ لآَاِلٰهَ اِلاَّ هُوَۚ خَالِقُ كُلِّ شَيْءٍ فَاعْبُدُوْهُۚ وَهُوَ عَلٰى كُلِّ شَيْءٍ وَّكِيْلٌ ﴿الانعام: ١٠٢﴾ </a:t>
            </a:r>
            <a:endParaRPr lang="ar-SA" sz="3200" dirty="0" smtClean="0">
              <a:latin typeface="Adobe Naskh Medium" pitchFamily="50" charset="-78"/>
              <a:cs typeface="Adobe Naskh Medium" pitchFamily="50" charset="-78"/>
            </a:endParaRPr>
          </a:p>
          <a:p>
            <a:pPr algn="just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itulah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Allah,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selain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pencipta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sembahlah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pemelihara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(QS. A-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An’</a:t>
            </a:r>
            <a:r>
              <a:rPr lang="en-US" sz="2800" dirty="0" err="1" smtClean="0">
                <a:latin typeface="Times New Roman"/>
                <a:cs typeface="Times New Roman"/>
              </a:rPr>
              <a:t>ām</a:t>
            </a:r>
            <a:r>
              <a:rPr lang="en-US" sz="2800" dirty="0" smtClean="0">
                <a:latin typeface="Times New Roman"/>
                <a:cs typeface="Times New Roman"/>
              </a:rPr>
              <a:t>/6: 102)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452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Al-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Matīn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mahakokoh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id-ID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Diantara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Allah yang lain </a:t>
            </a:r>
            <a:r>
              <a:rPr lang="en-US" dirty="0" err="1" smtClean="0"/>
              <a:t>adalah</a:t>
            </a:r>
            <a:r>
              <a:rPr lang="en-US" dirty="0" smtClean="0"/>
              <a:t> Al-</a:t>
            </a:r>
            <a:r>
              <a:rPr lang="en-US" dirty="0" err="1" smtClean="0"/>
              <a:t>Matīn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mahakokoh</a:t>
            </a:r>
            <a:r>
              <a:rPr lang="en-US" dirty="0" smtClean="0"/>
              <a:t>.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firmannya</a:t>
            </a:r>
            <a:r>
              <a:rPr lang="en-US" dirty="0" smtClean="0"/>
              <a:t>:</a:t>
            </a:r>
          </a:p>
          <a:p>
            <a:pPr algn="just"/>
            <a:endParaRPr lang="en-US" dirty="0" smtClean="0"/>
          </a:p>
          <a:p>
            <a:pPr algn="just" rtl="1"/>
            <a:r>
              <a:rPr lang="ar-SA" sz="3600" dirty="0" smtClean="0">
                <a:latin typeface="Adobe Naskh Medium" pitchFamily="50" charset="-78"/>
                <a:cs typeface="Adobe Naskh Medium" pitchFamily="50" charset="-78"/>
              </a:rPr>
              <a:t>اِنَّ اللهَ هُوَ الرَّزّضاقُ ذُوالقُوَّةِ المَتِيْنُ ﴿الذّريٰت: ٥٨﴾ </a:t>
            </a:r>
          </a:p>
          <a:p>
            <a:pPr algn="just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sungguh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Allah,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pemberi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rezeki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kekuatan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kokoh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(QS.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Aż-żāriyāt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/51: 58)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570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Al-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āmi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’ (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maha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mengumpulkan</a:t>
            </a:r>
            <a:r>
              <a:rPr lang="en-US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  <a:endParaRPr lang="id-ID" dirty="0">
              <a:ln w="18415" cmpd="sng">
                <a:solidFill>
                  <a:srgbClr val="FF0000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Allah </a:t>
            </a:r>
            <a:r>
              <a:rPr lang="en-US" dirty="0" err="1" smtClean="0"/>
              <a:t>maha</a:t>
            </a:r>
            <a:r>
              <a:rPr lang="en-US" dirty="0" smtClean="0"/>
              <a:t> </a:t>
            </a:r>
            <a:r>
              <a:rPr lang="en-US" dirty="0" err="1" smtClean="0"/>
              <a:t>mengumpulkan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abadi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akhirat</a:t>
            </a:r>
            <a:r>
              <a:rPr lang="en-US" dirty="0" smtClean="0"/>
              <a:t>.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firman</a:t>
            </a:r>
            <a:r>
              <a:rPr lang="en-US" dirty="0" smtClean="0"/>
              <a:t> Allah:</a:t>
            </a:r>
          </a:p>
          <a:p>
            <a:pPr algn="just">
              <a:buNone/>
            </a:pPr>
            <a:endParaRPr lang="en-US" dirty="0" smtClean="0"/>
          </a:p>
          <a:p>
            <a:pPr algn="just" rtl="1"/>
            <a:r>
              <a:rPr lang="ar-SA" sz="3200" dirty="0" smtClean="0">
                <a:latin typeface="Adobe Naskh Medium" pitchFamily="50" charset="-78"/>
                <a:cs typeface="Adobe Naskh Medium" pitchFamily="50" charset="-78"/>
              </a:rPr>
              <a:t>قُلْ يَجْمَعُ بَيْنَنَا رَبُّنَا ثُمَّ يَفْتَحُ بَيْنَنَا بِالْحَقِّۗ وَهُوَ الْفَتَّاحُ الْعَلِيْمُ</a:t>
            </a:r>
            <a:r>
              <a:rPr lang="en-US" sz="3200" dirty="0" smtClean="0">
                <a:latin typeface="Adobe Naskh Medium" pitchFamily="50" charset="-78"/>
                <a:cs typeface="Adobe Naskh Medium" pitchFamily="50" charset="-78"/>
              </a:rPr>
              <a:t> </a:t>
            </a:r>
            <a:r>
              <a:rPr lang="ar-SA" sz="3200" dirty="0" smtClean="0">
                <a:latin typeface="Adobe Naskh Medium" pitchFamily="50" charset="-78"/>
                <a:cs typeface="Adobe Naskh Medium" pitchFamily="50" charset="-78"/>
              </a:rPr>
              <a:t>﴿سباء: ٢٦﴾</a:t>
            </a:r>
          </a:p>
          <a:p>
            <a:pPr algn="just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katakanlah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mengumpulkan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denganbenar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Dan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pemberi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mengetahui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(QS.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Sab</a:t>
            </a:r>
            <a:r>
              <a:rPr lang="en-US" sz="2800" dirty="0" err="1" smtClean="0">
                <a:latin typeface="Times New Roman"/>
                <a:cs typeface="Times New Roman"/>
              </a:rPr>
              <a:t>ā</a:t>
            </a:r>
            <a:r>
              <a:rPr lang="en-US" sz="2800" dirty="0" smtClean="0">
                <a:latin typeface="Times New Roman"/>
                <a:cs typeface="Times New Roman"/>
              </a:rPr>
              <a:t>’/34: 26)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874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r>
              <a:rPr lang="en-US" dirty="0" smtClean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Al-’</a:t>
            </a:r>
            <a:r>
              <a:rPr lang="en-US" dirty="0" err="1" smtClean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Adl</a:t>
            </a:r>
            <a:r>
              <a:rPr lang="en-US" dirty="0" smtClean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mahaadil</a:t>
            </a:r>
            <a:r>
              <a:rPr lang="en-US" dirty="0" smtClean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id-ID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839200" cy="51054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Keadilan</a:t>
            </a:r>
            <a:r>
              <a:rPr lang="en-US" dirty="0" smtClean="0"/>
              <a:t> Allah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yang paling </a:t>
            </a:r>
            <a:r>
              <a:rPr lang="en-US" dirty="0" err="1" smtClean="0"/>
              <a:t>sempurna</a:t>
            </a:r>
            <a:r>
              <a:rPr lang="en-US" dirty="0" smtClean="0"/>
              <a:t>. </a:t>
            </a:r>
            <a:r>
              <a:rPr lang="en-US" dirty="0" err="1" smtClean="0"/>
              <a:t>Keadilan</a:t>
            </a:r>
            <a:r>
              <a:rPr lang="en-US" dirty="0" smtClean="0"/>
              <a:t> Allah </a:t>
            </a:r>
            <a:r>
              <a:rPr lang="en-US" dirty="0" err="1" smtClean="0"/>
              <a:t>swt</a:t>
            </a:r>
            <a:r>
              <a:rPr lang="en-US" dirty="0" smtClean="0"/>
              <a:t>.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makhluknya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.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pembalasan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amal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manisia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sedikitpun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terlewatkan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pembalasan</a:t>
            </a:r>
            <a:r>
              <a:rPr lang="en-US" dirty="0" smtClean="0"/>
              <a:t> Allah. Allah </a:t>
            </a:r>
            <a:r>
              <a:rPr lang="en-US" dirty="0" err="1" smtClean="0"/>
              <a:t>berfirman</a:t>
            </a:r>
            <a:r>
              <a:rPr lang="en-US" dirty="0" smtClean="0"/>
              <a:t>.</a:t>
            </a:r>
          </a:p>
          <a:p>
            <a:pPr algn="just" rtl="1">
              <a:buNone/>
            </a:pPr>
            <a:r>
              <a:rPr lang="en-US" sz="3600" dirty="0" smtClean="0">
                <a:latin typeface="Adobe Naskh Medium" pitchFamily="50" charset="-78"/>
                <a:cs typeface="Adobe Naskh Medium" pitchFamily="50" charset="-78"/>
              </a:rPr>
              <a:t>	</a:t>
            </a:r>
            <a:r>
              <a:rPr lang="ar-SA" sz="3600" dirty="0" smtClean="0">
                <a:latin typeface="Adobe Naskh Medium" pitchFamily="50" charset="-78"/>
                <a:cs typeface="Adobe Naskh Medium" pitchFamily="50" charset="-78"/>
              </a:rPr>
              <a:t>فَمَنْ يَّعْمَلْ مِثْقَالَ ذَرَّةٍ خَيْرًا يَّرَهٗ ﴿ ٧ ﴾ وَمَنْ يَّعْمَلْ مِثْقَالَ ذَرَّةٍ </a:t>
            </a:r>
            <a:endParaRPr lang="en-US" sz="3600" dirty="0" smtClean="0">
              <a:latin typeface="Adobe Naskh Medium" pitchFamily="50" charset="-78"/>
              <a:cs typeface="Adobe Naskh Medium" pitchFamily="50" charset="-78"/>
            </a:endParaRPr>
          </a:p>
          <a:p>
            <a:pPr algn="just" rtl="1">
              <a:buNone/>
            </a:pPr>
            <a:r>
              <a:rPr lang="en-US" sz="3600" dirty="0">
                <a:latin typeface="Adobe Naskh Medium" pitchFamily="50" charset="-78"/>
                <a:cs typeface="Adobe Naskh Medium" pitchFamily="50" charset="-78"/>
              </a:rPr>
              <a:t> </a:t>
            </a:r>
            <a:r>
              <a:rPr lang="en-US" sz="3600" dirty="0" smtClean="0">
                <a:latin typeface="Adobe Naskh Medium" pitchFamily="50" charset="-78"/>
                <a:cs typeface="Adobe Naskh Medium" pitchFamily="50" charset="-78"/>
              </a:rPr>
              <a:t>  </a:t>
            </a:r>
            <a:r>
              <a:rPr lang="ar-SA" sz="3600" dirty="0" smtClean="0">
                <a:latin typeface="Adobe Naskh Medium" pitchFamily="50" charset="-78"/>
                <a:cs typeface="Adobe Naskh Medium" pitchFamily="50" charset="-78"/>
              </a:rPr>
              <a:t>شَرًّا يَّرَهٗ ﴿الزلزلة: ٩٩﴾</a:t>
            </a:r>
          </a:p>
          <a:p>
            <a:pPr algn="just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barangsiapa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mengerjakan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kebaikan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seberat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zarrah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niscaya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balasannya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barangsiapa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mengerjakan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kejahatan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seberat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zarrah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niscaya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balasannya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(QS. Al-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Zalzalah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/99: 7-8)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80693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3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301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Civic</vt:lpstr>
      <vt:lpstr>PowerPoint Presentation</vt:lpstr>
      <vt:lpstr>Latar Belakang</vt:lpstr>
      <vt:lpstr>Pembahasan Asmā'ul ḥusnā </vt:lpstr>
      <vt:lpstr>Al-Karīm (mahamulia)</vt:lpstr>
      <vt:lpstr>Al-Mu’min (maha memberi keamanan)</vt:lpstr>
      <vt:lpstr>Al-Wakīl (maha pemelihara)</vt:lpstr>
      <vt:lpstr>Al-Matīn (mahakokoh)</vt:lpstr>
      <vt:lpstr>Al-Jāmi’ (maha mengumpulkan)</vt:lpstr>
      <vt:lpstr>Al-’Adl (mahaadil)</vt:lpstr>
      <vt:lpstr>Al-Ākhir (maha akhir)</vt:lpstr>
      <vt:lpstr>Penerapan perilaku yang meneladani Asmā’ul Ḥusnā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Faisol</dc:creator>
  <cp:lastModifiedBy>ASUS</cp:lastModifiedBy>
  <cp:revision>3</cp:revision>
  <dcterms:created xsi:type="dcterms:W3CDTF">2006-08-16T00:00:00Z</dcterms:created>
  <dcterms:modified xsi:type="dcterms:W3CDTF">2021-08-31T02:52:39Z</dcterms:modified>
</cp:coreProperties>
</file>