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259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458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2066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8993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145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7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97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04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39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21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8531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32D2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324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id-ID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1472" y="4117987"/>
            <a:ext cx="8229600" cy="238284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ct val="20000"/>
              </a:spcBef>
              <a:buClr>
                <a:srgbClr val="3891A7"/>
              </a:buClr>
              <a:buSzPct val="85000"/>
            </a:pP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Keimanan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Terhadap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cs typeface="MoolBoran" pitchFamily="34" charset="0"/>
              </a:rPr>
              <a:t>Asm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Ā'ul</a:t>
            </a:r>
            <a:r>
              <a:rPr lang="en-US" sz="66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dirty="0" err="1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ḤusnĀ</a:t>
            </a:r>
            <a:endParaRPr lang="en-US" sz="66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E7DEC9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itchFamily="18" charset="0"/>
              <a:cs typeface="MoolBoran" pitchFamily="34" charset="0"/>
            </a:endParaRPr>
          </a:p>
        </p:txBody>
      </p:sp>
      <p:pic>
        <p:nvPicPr>
          <p:cNvPr id="6" name="Picture 3" descr="C:\Users\User\Pictures\allah-sw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064" y="1536108"/>
            <a:ext cx="3785336" cy="25024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381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Al-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cs typeface="Times New Roman"/>
              </a:rPr>
              <a:t>Ākhir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cs typeface="Times New Roman"/>
              </a:rPr>
              <a:t> (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cs typeface="Times New Roman"/>
              </a:rPr>
              <a:t>maha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cs typeface="Times New Roman"/>
              </a:rPr>
              <a:t>akhir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endParaRPr lang="id-ID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kiamat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, </a:t>
            </a:r>
            <a:r>
              <a:rPr lang="en-US" dirty="0" err="1" smtClean="0"/>
              <a:t>samua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Allah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Al-</a:t>
            </a:r>
            <a:r>
              <a:rPr lang="en-US" dirty="0" err="1" smtClean="0">
                <a:latin typeface="Times New Roman"/>
                <a:cs typeface="Times New Roman"/>
              </a:rPr>
              <a:t>Ākhir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berarti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akhir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latin typeface="Times New Roman"/>
                <a:cs typeface="Times New Roman"/>
              </a:rPr>
              <a:t>Firman</a:t>
            </a:r>
            <a:r>
              <a:rPr lang="en-US" dirty="0" smtClean="0">
                <a:latin typeface="Times New Roman"/>
                <a:cs typeface="Times New Roman"/>
              </a:rPr>
              <a:t> Allah </a:t>
            </a:r>
            <a:r>
              <a:rPr lang="en-US" dirty="0" err="1" smtClean="0">
                <a:latin typeface="Times New Roman"/>
                <a:cs typeface="Times New Roman"/>
              </a:rPr>
              <a:t>swt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algn="just" rtl="1"/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هُوَ الْاَوَّلُ وَالْاٰخِرُ وَالظَّاهِرُ وَالْبَاطِنُۚ.....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batin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…(QS. Al-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Ḥadīd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/57: 3)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1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  <a:solidFill>
            <a:schemeClr val="accent5">
              <a:lumMod val="75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Penerapan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perilaku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meneladani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Asm</a:t>
            </a:r>
            <a:r>
              <a:rPr lang="en-US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ā’ul</a:t>
            </a:r>
            <a:r>
              <a:rPr lang="en-US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Ḥusnā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867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a.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kokoh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eriod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b.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rasa </a:t>
            </a:r>
            <a:r>
              <a:rPr lang="en-US" dirty="0" err="1" smtClean="0"/>
              <a:t>aman</a:t>
            </a:r>
            <a:endParaRPr lang="en-US" dirty="0" smtClean="0"/>
          </a:p>
          <a:p>
            <a:pPr marL="514350" indent="-514350">
              <a:buAutoNum type="alphaLcPeriod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c.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tawakal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d.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 </a:t>
            </a:r>
            <a:endParaRPr lang="id-ID" dirty="0"/>
          </a:p>
        </p:txBody>
      </p:sp>
      <p:cxnSp>
        <p:nvCxnSpPr>
          <p:cNvPr id="7" name="Straight Arrow Connector 6"/>
          <p:cNvCxnSpPr>
            <a:endCxn id="10" idx="1"/>
          </p:cNvCxnSpPr>
          <p:nvPr/>
        </p:nvCxnSpPr>
        <p:spPr>
          <a:xfrm>
            <a:off x="4038600" y="1143000"/>
            <a:ext cx="1066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05400" y="914400"/>
            <a:ext cx="3352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prstClr val="black"/>
                </a:solidFill>
              </a:rPr>
              <a:t>Menjalankan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ajaran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islam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secara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konsisten</a:t>
            </a:r>
            <a:endParaRPr lang="id-ID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>
            <a:endCxn id="13" idx="1"/>
          </p:cNvCxnSpPr>
          <p:nvPr/>
        </p:nvCxnSpPr>
        <p:spPr>
          <a:xfrm>
            <a:off x="4038600" y="1143000"/>
            <a:ext cx="10668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05400" y="1524000"/>
            <a:ext cx="3352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prstClr val="black"/>
                </a:solidFill>
              </a:rPr>
              <a:t>Mendakwahkan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ajaran</a:t>
            </a:r>
            <a:r>
              <a:rPr lang="en-US" dirty="0" smtClean="0">
                <a:solidFill>
                  <a:prstClr val="black"/>
                </a:solidFill>
              </a:rPr>
              <a:t> agama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islam</a:t>
            </a:r>
            <a:endParaRPr lang="id-ID" dirty="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2819400" y="35814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38800" y="3352800"/>
            <a:ext cx="29718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Bersabar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berhasil</a:t>
            </a:r>
            <a:endParaRPr lang="id-ID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endCxn id="26" idx="1"/>
          </p:cNvCxnSpPr>
          <p:nvPr/>
        </p:nvCxnSpPr>
        <p:spPr>
          <a:xfrm>
            <a:off x="2819400" y="3581400"/>
            <a:ext cx="2819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38800" y="3886200"/>
            <a:ext cx="29718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Bersyukur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berhasil</a:t>
            </a:r>
            <a:endParaRPr lang="id-ID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>
            <a:endCxn id="30" idx="1"/>
          </p:cNvCxnSpPr>
          <p:nvPr/>
        </p:nvCxnSpPr>
        <p:spPr>
          <a:xfrm>
            <a:off x="2819400" y="3581400"/>
            <a:ext cx="28194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638800" y="4419600"/>
            <a:ext cx="29718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Bersikap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ḥusnuẓẓan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Allah</a:t>
            </a:r>
            <a:endParaRPr lang="id-ID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>
            <a:endCxn id="33" idx="1"/>
          </p:cNvCxnSpPr>
          <p:nvPr/>
        </p:nvCxnSpPr>
        <p:spPr>
          <a:xfrm>
            <a:off x="2819400" y="3581400"/>
            <a:ext cx="28194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38800" y="4876800"/>
            <a:ext cx="2971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prstClr val="black"/>
                </a:solidFill>
              </a:rPr>
              <a:t>Tidak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menyalahi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orang</a:t>
            </a:r>
            <a:r>
              <a:rPr lang="en-US" sz="1600" dirty="0" smtClean="0">
                <a:solidFill>
                  <a:prstClr val="black"/>
                </a:solidFill>
              </a:rPr>
              <a:t> lain </a:t>
            </a:r>
            <a:r>
              <a:rPr lang="en-US" sz="1600" dirty="0" err="1" smtClean="0">
                <a:solidFill>
                  <a:prstClr val="black"/>
                </a:solidFill>
              </a:rPr>
              <a:t>ketika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mengalami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kegagalan</a:t>
            </a:r>
            <a:endParaRPr lang="id-ID" sz="1600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34"/>
          <p:cNvCxnSpPr>
            <a:endCxn id="36" idx="1"/>
          </p:cNvCxnSpPr>
          <p:nvPr/>
        </p:nvCxnSpPr>
        <p:spPr>
          <a:xfrm>
            <a:off x="4572000" y="2665412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257800" y="2286000"/>
            <a:ext cx="3276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prstClr val="black"/>
                </a:solidFill>
              </a:rPr>
              <a:t>Seorang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muslim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dapat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memberikan</a:t>
            </a:r>
            <a:r>
              <a:rPr lang="en-US" sz="1600" dirty="0" smtClean="0">
                <a:solidFill>
                  <a:prstClr val="black"/>
                </a:solidFill>
              </a:rPr>
              <a:t> rasa </a:t>
            </a:r>
            <a:r>
              <a:rPr lang="en-US" sz="1600" dirty="0" err="1" smtClean="0">
                <a:solidFill>
                  <a:prstClr val="black"/>
                </a:solidFill>
              </a:rPr>
              <a:t>aman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bagi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semuanya</a:t>
            </a:r>
            <a:r>
              <a:rPr lang="en-US" sz="1600" dirty="0" smtClean="0">
                <a:solidFill>
                  <a:prstClr val="black"/>
                </a:solidFill>
              </a:rPr>
              <a:t>  </a:t>
            </a:r>
            <a:r>
              <a:rPr lang="en-US" sz="1600" dirty="0" err="1" smtClean="0">
                <a:solidFill>
                  <a:prstClr val="black"/>
                </a:solidFill>
              </a:rPr>
              <a:t>tampak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dari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sikap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dan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perkataanya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  <a:endParaRPr lang="id-ID" sz="1600" dirty="0">
              <a:solidFill>
                <a:prstClr val="black"/>
              </a:solidFill>
            </a:endParaRPr>
          </a:p>
        </p:txBody>
      </p:sp>
      <p:cxnSp>
        <p:nvCxnSpPr>
          <p:cNvPr id="49" name="Straight Arrow Connector 48"/>
          <p:cNvCxnSpPr>
            <a:endCxn id="50" idx="1"/>
          </p:cNvCxnSpPr>
          <p:nvPr/>
        </p:nvCxnSpPr>
        <p:spPr>
          <a:xfrm>
            <a:off x="2209800" y="4114800"/>
            <a:ext cx="2286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495800" y="5562600"/>
            <a:ext cx="42672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prstClr val="black"/>
                </a:solidFill>
              </a:rPr>
              <a:t>Sikap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adil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wajib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ditegakkan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dalam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segala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persoalan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hidup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manusia</a:t>
            </a:r>
            <a:r>
              <a:rPr lang="en-US" sz="1600" dirty="0" smtClean="0">
                <a:solidFill>
                  <a:prstClr val="black"/>
                </a:solidFill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</a:rPr>
              <a:t>bagi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manusia</a:t>
            </a:r>
            <a:r>
              <a:rPr lang="en-US" sz="1600" dirty="0" smtClean="0">
                <a:solidFill>
                  <a:prstClr val="black"/>
                </a:solidFill>
              </a:rPr>
              <a:t> yang </a:t>
            </a:r>
            <a:r>
              <a:rPr lang="en-US" sz="1600" dirty="0" err="1" smtClean="0">
                <a:solidFill>
                  <a:prstClr val="black"/>
                </a:solidFill>
              </a:rPr>
              <a:t>melanggar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hukum</a:t>
            </a:r>
            <a:endParaRPr lang="id-ID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1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Latar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Belakang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وَللهِ اْلاَسْمَآءُ الْحُسْنٰى فَادْعُوْهُ بِهَاۖ وَذَرُوا الَّذِيْنَ يُلْحِدُوْنَ فِيْ اَسْمَآىِٕهٖۗ سَيُجْزَوْنَ مَاكَانُوْا يَعْمَلُوْنَ ﴿الاعراف: ١٨٠﴾</a:t>
            </a:r>
          </a:p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Asmā'ul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ḥusnā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bermohonlah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Asmā'ul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ḥusnā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tinggalkanlah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nama-namanya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balasan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(QS. Al-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A’r</a:t>
            </a:r>
            <a:r>
              <a:rPr lang="en-US" sz="2400" dirty="0" err="1" smtClean="0">
                <a:latin typeface="Times New Roman"/>
                <a:cs typeface="Times New Roman"/>
              </a:rPr>
              <a:t>āf</a:t>
            </a:r>
            <a:r>
              <a:rPr lang="en-US" sz="2400" dirty="0" smtClean="0">
                <a:latin typeface="Times New Roman"/>
                <a:cs typeface="Times New Roman"/>
              </a:rPr>
              <a:t>/7: 180)</a:t>
            </a:r>
          </a:p>
          <a:p>
            <a:pPr algn="just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Allah </a:t>
            </a:r>
            <a:r>
              <a:rPr lang="en-US" sz="2400" dirty="0" err="1" smtClean="0">
                <a:latin typeface="Times New Roman"/>
                <a:cs typeface="Times New Roman"/>
              </a:rPr>
              <a:t>memiliki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nama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sekaligus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sifat</a:t>
            </a:r>
            <a:r>
              <a:rPr lang="en-US" sz="2400" dirty="0" smtClean="0">
                <a:latin typeface="Times New Roman"/>
                <a:cs typeface="Times New Roman"/>
              </a:rPr>
              <a:t> yang </a:t>
            </a:r>
            <a:r>
              <a:rPr lang="en-US" sz="2400" dirty="0" err="1" smtClean="0">
                <a:latin typeface="Times New Roman"/>
                <a:cs typeface="Times New Roman"/>
              </a:rPr>
              <a:t>sangat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baik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dan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sempurna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 err="1" smtClean="0">
                <a:latin typeface="Times New Roman"/>
                <a:cs typeface="Times New Roman"/>
              </a:rPr>
              <a:t>Nama-nama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tersebut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di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dalam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Asmā'ul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ḥusnā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99.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1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Pembahasan</a:t>
            </a:r>
            <a:r>
              <a:rPr lang="en-US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Asmā'ul</a:t>
            </a:r>
            <a:r>
              <a:rPr lang="en-US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ḥusnā</a:t>
            </a:r>
            <a:r>
              <a:rPr lang="en-US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d-ID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Al-</a:t>
            </a:r>
            <a:r>
              <a:rPr lang="en-US" dirty="0" err="1" smtClean="0"/>
              <a:t>Karīm</a:t>
            </a:r>
            <a:r>
              <a:rPr lang="en-US" dirty="0" smtClean="0"/>
              <a:t> (</a:t>
            </a:r>
            <a:r>
              <a:rPr lang="en-US" dirty="0" err="1" smtClean="0"/>
              <a:t>mahamulia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Al-</a:t>
            </a:r>
            <a:r>
              <a:rPr lang="en-US" dirty="0" err="1" smtClean="0"/>
              <a:t>M</a:t>
            </a:r>
            <a:r>
              <a:rPr lang="en-US" dirty="0" err="1" smtClean="0">
                <a:latin typeface="Times New Roman"/>
                <a:cs typeface="Times New Roman"/>
              </a:rPr>
              <a:t>u’min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maha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memberi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keamanan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Al-</a:t>
            </a:r>
            <a:r>
              <a:rPr lang="en-US" dirty="0" err="1" smtClean="0">
                <a:latin typeface="Times New Roman"/>
                <a:cs typeface="Times New Roman"/>
              </a:rPr>
              <a:t>Wakīl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maha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pemelihara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Al-</a:t>
            </a:r>
            <a:r>
              <a:rPr lang="en-US" dirty="0" err="1" smtClean="0">
                <a:latin typeface="Times New Roman"/>
                <a:cs typeface="Times New Roman"/>
              </a:rPr>
              <a:t>Matīn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mahakokoh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Al-</a:t>
            </a:r>
            <a:r>
              <a:rPr lang="en-US" dirty="0" err="1" smtClean="0">
                <a:latin typeface="Times New Roman"/>
                <a:cs typeface="Times New Roman"/>
              </a:rPr>
              <a:t>Jāmi</a:t>
            </a:r>
            <a:r>
              <a:rPr lang="en-US" dirty="0" smtClean="0">
                <a:latin typeface="Times New Roman"/>
                <a:cs typeface="Times New Roman"/>
              </a:rPr>
              <a:t>’ (</a:t>
            </a:r>
            <a:r>
              <a:rPr lang="en-US" dirty="0" err="1" smtClean="0">
                <a:latin typeface="Times New Roman"/>
                <a:cs typeface="Times New Roman"/>
              </a:rPr>
              <a:t>maha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mengumpulkan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Al-’</a:t>
            </a:r>
            <a:r>
              <a:rPr lang="en-US" dirty="0" err="1" smtClean="0">
                <a:latin typeface="Times New Roman"/>
                <a:cs typeface="Times New Roman"/>
              </a:rPr>
              <a:t>Adl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maha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adil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Al-</a:t>
            </a:r>
            <a:r>
              <a:rPr lang="en-US" dirty="0" err="1" smtClean="0">
                <a:latin typeface="Times New Roman"/>
                <a:cs typeface="Times New Roman"/>
              </a:rPr>
              <a:t>Ākhir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maha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akhir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id-ID" dirty="0"/>
          </a:p>
        </p:txBody>
      </p:sp>
      <p:pic>
        <p:nvPicPr>
          <p:cNvPr id="4" name="Picture 2" descr="C:\Users\User\Documents\POPPY LESTARI\erlangga\RANGKAIAN SHOLAT ARUM\Al-Khabir-398x3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200400"/>
            <a:ext cx="3124200" cy="2637515"/>
          </a:xfrm>
          <a:prstGeom prst="ellipse">
            <a:avLst/>
          </a:prstGeom>
          <a:ln w="190500" cap="rnd">
            <a:solidFill>
              <a:srgbClr val="DD8047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7490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Al-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Karīm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mahamulia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105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Allah </a:t>
            </a:r>
            <a:r>
              <a:rPr lang="en-US" sz="2400" dirty="0" err="1" smtClean="0"/>
              <a:t>swt</a:t>
            </a:r>
            <a:r>
              <a:rPr lang="en-US" sz="2400" dirty="0" smtClean="0"/>
              <a:t>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Al-</a:t>
            </a:r>
            <a:r>
              <a:rPr lang="en-US" sz="2400" dirty="0" err="1" smtClean="0"/>
              <a:t>Karīm</a:t>
            </a:r>
            <a:r>
              <a:rPr lang="en-US" sz="2400" dirty="0" smtClean="0"/>
              <a:t> yang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mahamulia.kemulian</a:t>
            </a:r>
            <a:r>
              <a:rPr lang="en-US" sz="2400" dirty="0" smtClean="0"/>
              <a:t> Allah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firmannya</a:t>
            </a:r>
            <a:r>
              <a:rPr lang="en-US" sz="2400" dirty="0" smtClean="0"/>
              <a:t>.</a:t>
            </a:r>
          </a:p>
          <a:p>
            <a:endParaRPr lang="en-US" sz="1800" dirty="0" smtClean="0"/>
          </a:p>
          <a:p>
            <a:pPr algn="just" rtl="1"/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قَال</a:t>
            </a:r>
            <a:r>
              <a:rPr lang="ar-SA" sz="2400" dirty="0" smtClean="0">
                <a:latin typeface="Adobe Naskh Medium" pitchFamily="50" charset="-78"/>
                <a:cs typeface="Adobe Naskh Medium" pitchFamily="50" charset="-78"/>
              </a:rPr>
              <a:t>َ الَّذِيْ عِنْدَه</a:t>
            </a:r>
            <a:r>
              <a:rPr lang="ar-SA" sz="2400" dirty="0" smtClean="0">
                <a:latin typeface="Adobe Naskh Medium"/>
                <a:cs typeface="Adobe Naskh Medium"/>
              </a:rPr>
              <a:t>ٗ</a:t>
            </a:r>
            <a:r>
              <a:rPr lang="ar-SA" sz="2400" dirty="0" smtClean="0">
                <a:latin typeface="Adobe Naskh Medium" pitchFamily="50" charset="-78"/>
                <a:cs typeface="Adobe Naskh Medium" pitchFamily="50" charset="-78"/>
              </a:rPr>
              <a:t> عِلْمٌ مِّنَ الْكِتٰبِ اَنَاْ اٰتِيْكَ بِهٖ قَبْلَ اَنْ يَّرْتَدَّ اِلَيْكَ طَرْفُكَۗ فَلَمَّا رَاٰه</a:t>
            </a:r>
            <a:r>
              <a:rPr lang="ar-SA" sz="2400" dirty="0" smtClean="0">
                <a:latin typeface="Adobe Naskh Medium"/>
                <a:cs typeface="Adobe Naskh Medium"/>
              </a:rPr>
              <a:t>ٗ</a:t>
            </a:r>
            <a:r>
              <a:rPr lang="ar-SA" sz="2400" dirty="0" smtClean="0">
                <a:latin typeface="Adobe Naskh Medium" pitchFamily="50" charset="-78"/>
                <a:cs typeface="Adobe Naskh Medium" pitchFamily="50" charset="-78"/>
              </a:rPr>
              <a:t> مُسْتَقِرًّا عِنْدَه</a:t>
            </a:r>
            <a:r>
              <a:rPr lang="ar-SA" sz="2400" dirty="0" smtClean="0">
                <a:latin typeface="Adobe Naskh Medium"/>
                <a:cs typeface="Adobe Naskh Medium"/>
              </a:rPr>
              <a:t>ٗ</a:t>
            </a:r>
            <a:r>
              <a:rPr lang="ar-SA" sz="2400" dirty="0" smtClean="0">
                <a:latin typeface="Adobe Naskh Medium" pitchFamily="50" charset="-78"/>
                <a:cs typeface="Adobe Naskh Medium" pitchFamily="50" charset="-78"/>
              </a:rPr>
              <a:t> قَالَ هٰذَا مِنْ فَضْلِ رَبِّيْۗ لِيَبْلُوَنِيْٓ ءَاَشْكُرُ اَمْ اَكْفُرُۗ وَمَنْ شَكَرَ فَاِنَّمَا يَشْكُرُ لِنَفْسِهٖۚ وَمَنْ كَفَرَ فَاِنَّ رَبِّيْ غَنِيٌّ كَرِيْمٌ ﴿النّمل: ٤٠﴾ </a:t>
            </a:r>
            <a:endParaRPr lang="en-US" sz="2400" dirty="0" smtClean="0">
              <a:latin typeface="Adobe Naskh Medium" pitchFamily="50" charset="-78"/>
              <a:cs typeface="Adobe Naskh Medium" pitchFamily="50" charset="-78"/>
            </a:endParaRPr>
          </a:p>
          <a:p>
            <a:pPr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kitab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singgasana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matamu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berkedip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Sulaiman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singgasana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dihadapannya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tuhanku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mengujiku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bersyukur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mengingkari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nikmatnya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Barangsiapa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bersyukur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bersyukur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barangsiapa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tuhanku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mahakaya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mahamulia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(QS. An-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/27: 40)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5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Al-</a:t>
            </a:r>
            <a:r>
              <a:rPr lang="en-US" b="1" dirty="0" err="1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Mu’min</a:t>
            </a:r>
            <a:r>
              <a:rPr lang="en-US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(</a:t>
            </a:r>
            <a:r>
              <a:rPr lang="en-US" b="1" dirty="0" err="1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maha</a:t>
            </a:r>
            <a:r>
              <a:rPr lang="en-US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memberi</a:t>
            </a:r>
            <a:r>
              <a:rPr lang="en-US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keamanan</a:t>
            </a:r>
            <a:r>
              <a:rPr lang="en-US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)</a:t>
            </a:r>
            <a:endParaRPr lang="id-ID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	Allah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satupun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pengamanan</a:t>
            </a:r>
            <a:r>
              <a:rPr lang="en-US" dirty="0" smtClean="0"/>
              <a:t> Allah.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firmannya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  <a:p>
            <a:pPr lvl="1" algn="just" rtl="1">
              <a:buNone/>
            </a:pPr>
            <a:r>
              <a:rPr lang="en-US" sz="32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هُوَ اللهُ الَّذِيْ لآَاِلٰهَ اِلاَّ هُوَۚ اَلْمَلِكُ الْقُدُّوْسُ السَّلاَمُ الْمُؤْمِنُ الْمُهَيْمِنُ الْعَزِيْزُ الْجَبَّارُ الْمُتَكَبِّرُۗ سُبْحَانَ اللهِ عَمَّا يُشْرِكُوْنَ ﴿الحشر: ٢٣﴾ </a:t>
            </a:r>
            <a:endParaRPr lang="en-US" sz="3200" dirty="0" smtClean="0">
              <a:latin typeface="Adobe Naskh Medium" pitchFamily="50" charset="-78"/>
              <a:cs typeface="Adobe Naskh Medium" pitchFamily="50" charset="-78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dia.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raja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mahasuci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mahasejahtera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spemelihara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mahaperkaasa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mahakuasa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keagungan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mahasuci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persekutukan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(Al-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Ḥasyr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/59: 23)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2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brightRoom" dir="t"/>
          </a:scene3d>
          <a:sp3d>
            <a:bevelT w="114300" prst="hardEdge"/>
          </a:sp3d>
        </p:spPr>
        <p:txBody>
          <a:bodyPr anchor="ctr"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Al-</a:t>
            </a:r>
            <a:r>
              <a:rPr lang="en-US" b="1" cap="all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Wakīl</a:t>
            </a:r>
            <a:r>
              <a:rPr lang="en-US" b="1" cap="all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 (</a:t>
            </a:r>
            <a:r>
              <a:rPr lang="en-US" b="1" cap="all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maha</a:t>
            </a:r>
            <a:r>
              <a:rPr lang="en-US" b="1" cap="all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pemelihara</a:t>
            </a:r>
            <a:r>
              <a:rPr lang="en-US" b="1" cap="all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id-ID" b="1" cap="all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Al-</a:t>
            </a:r>
            <a:r>
              <a:rPr lang="en-US" dirty="0" err="1" smtClean="0"/>
              <a:t>Wakīl</a:t>
            </a:r>
            <a:r>
              <a:rPr lang="en-US" dirty="0" smtClean="0"/>
              <a:t>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pemelihara</a:t>
            </a:r>
            <a:r>
              <a:rPr lang="en-US" dirty="0" smtClean="0"/>
              <a:t>. Allah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pemlihara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makhluknya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firmannya</a:t>
            </a:r>
            <a:r>
              <a:rPr lang="en-US" dirty="0" smtClean="0"/>
              <a:t>:</a:t>
            </a:r>
          </a:p>
          <a:p>
            <a:pPr algn="r" rtl="1"/>
            <a:endParaRPr lang="en-US" dirty="0" smtClean="0"/>
          </a:p>
          <a:p>
            <a:pPr algn="just" rtl="1">
              <a:buNone/>
            </a:pPr>
            <a:r>
              <a:rPr lang="en-US" sz="32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ذٰلِكُمُ اللهُ رَبُّكُمْۚ لآَاِلٰهَ اِلاَّ هُوَۚ خَالِقُ كُلِّ شَيْءٍ فَاعْبُدُوْهُۚ وَهُوَ عَلٰى كُلِّ شَيْءٍ وَّكِيْلٌ ﴿الانعام: ١٠٢﴾ </a:t>
            </a:r>
            <a:endParaRPr lang="ar-SA" sz="3200" dirty="0" smtClean="0">
              <a:latin typeface="Adobe Naskh Medium" pitchFamily="50" charset="-78"/>
              <a:cs typeface="Adobe Naskh Medium" pitchFamily="50" charset="-78"/>
            </a:endParaRPr>
          </a:p>
          <a:p>
            <a:pPr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pencipta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sembahlah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pemelihara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(QS. A-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An’</a:t>
            </a:r>
            <a:r>
              <a:rPr lang="en-US" sz="2800" dirty="0" err="1" smtClean="0">
                <a:latin typeface="Times New Roman"/>
                <a:cs typeface="Times New Roman"/>
              </a:rPr>
              <a:t>ām</a:t>
            </a:r>
            <a:r>
              <a:rPr lang="en-US" sz="2800" dirty="0" smtClean="0">
                <a:latin typeface="Times New Roman"/>
                <a:cs typeface="Times New Roman"/>
              </a:rPr>
              <a:t>/6: 102)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5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Al-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Matīn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mahakokoh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id-ID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Allah yang lain </a:t>
            </a:r>
            <a:r>
              <a:rPr lang="en-US" dirty="0" err="1" smtClean="0"/>
              <a:t>adalah</a:t>
            </a:r>
            <a:r>
              <a:rPr lang="en-US" dirty="0" smtClean="0"/>
              <a:t> Al-</a:t>
            </a:r>
            <a:r>
              <a:rPr lang="en-US" dirty="0" err="1" smtClean="0"/>
              <a:t>Matīn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mahakokoh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firmannya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algn="just" rtl="1"/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اِنَّ اللهَ هُوَ الرَّزّضاقُ ذُوالقُوَّةِ المَتِيْنُ ﴿الذّريٰت: ٥٨﴾ </a:t>
            </a:r>
          </a:p>
          <a:p>
            <a:pPr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sungguh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rezeki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kokoh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(QS.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Aż-żāriyāt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/51: 58)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7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Al-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āmi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’ (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maha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mengumpulkan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id-ID" dirty="0">
              <a:ln w="18415" cmpd="sng">
                <a:solidFill>
                  <a:srgbClr val="FF00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Allah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Allah:</a:t>
            </a:r>
          </a:p>
          <a:p>
            <a:pPr algn="just">
              <a:buNone/>
            </a:pPr>
            <a:endParaRPr lang="en-US" dirty="0" smtClean="0"/>
          </a:p>
          <a:p>
            <a:pPr algn="just" rtl="1"/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قُلْ يَجْمَعُ بَيْنَنَا رَبُّنَا ثُمَّ يَفْتَحُ بَيْنَنَا بِالْحَقِّۗ وَهُوَ الْفَتَّاحُ الْعَلِيْمُ</a:t>
            </a:r>
            <a:r>
              <a:rPr lang="en-US" sz="3200" dirty="0" smtClean="0">
                <a:latin typeface="Adobe Naskh Medium" pitchFamily="50" charset="-78"/>
                <a:cs typeface="Adobe Naskh Medium" pitchFamily="50" charset="-78"/>
              </a:rPr>
              <a:t> </a:t>
            </a:r>
            <a:r>
              <a:rPr lang="ar-SA" sz="3200" dirty="0" smtClean="0">
                <a:latin typeface="Adobe Naskh Medium" pitchFamily="50" charset="-78"/>
                <a:cs typeface="Adobe Naskh Medium" pitchFamily="50" charset="-78"/>
              </a:rPr>
              <a:t>﴿سباء: ٢٦﴾</a:t>
            </a:r>
          </a:p>
          <a:p>
            <a:pPr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katakanlah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denganbenar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Dan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(QS.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Sab</a:t>
            </a:r>
            <a:r>
              <a:rPr lang="en-US" sz="2800" dirty="0" err="1" smtClean="0">
                <a:latin typeface="Times New Roman"/>
                <a:cs typeface="Times New Roman"/>
              </a:rPr>
              <a:t>ā</a:t>
            </a:r>
            <a:r>
              <a:rPr lang="en-US" sz="2800" dirty="0" smtClean="0">
                <a:latin typeface="Times New Roman"/>
                <a:cs typeface="Times New Roman"/>
              </a:rPr>
              <a:t>’/34: 26)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7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Al-’</a:t>
            </a:r>
            <a:r>
              <a:rPr lang="en-US" dirty="0" err="1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Adl</a:t>
            </a:r>
            <a:r>
              <a:rPr lang="en-US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mahaadil</a:t>
            </a:r>
            <a:r>
              <a:rPr lang="en-US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id-ID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Keadilan</a:t>
            </a:r>
            <a:r>
              <a:rPr lang="en-US" dirty="0" smtClean="0"/>
              <a:t> Allah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paling </a:t>
            </a:r>
            <a:r>
              <a:rPr lang="en-US" dirty="0" err="1" smtClean="0"/>
              <a:t>sempurna</a:t>
            </a:r>
            <a:r>
              <a:rPr lang="en-US" dirty="0" smtClean="0"/>
              <a:t>. </a:t>
            </a:r>
            <a:r>
              <a:rPr lang="en-US" dirty="0" err="1" smtClean="0"/>
              <a:t>Keadilan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makhluknya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pembalasan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manisia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sedikitpun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terlewatkan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pembalasan</a:t>
            </a:r>
            <a:r>
              <a:rPr lang="en-US" dirty="0" smtClean="0"/>
              <a:t> Allah. Allah </a:t>
            </a:r>
            <a:r>
              <a:rPr lang="en-US" dirty="0" err="1" smtClean="0"/>
              <a:t>berfirman</a:t>
            </a:r>
            <a:r>
              <a:rPr lang="en-US" dirty="0" smtClean="0"/>
              <a:t>.</a:t>
            </a:r>
          </a:p>
          <a:p>
            <a:pPr algn="just" rtl="1">
              <a:buNone/>
            </a:pPr>
            <a:r>
              <a:rPr lang="en-US" sz="3600" dirty="0" smtClean="0">
                <a:latin typeface="Adobe Naskh Medium" pitchFamily="50" charset="-78"/>
                <a:cs typeface="Adobe Naskh Medium" pitchFamily="50" charset="-78"/>
              </a:rPr>
              <a:t>	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فَمَنْ يَّعْمَلْ مِثْقَالَ ذَرَّةٍ خَيْرًا يَّرَهٗ ﴿ ٧ ﴾ وَمَنْ يَّعْمَلْ مِثْقَالَ ذَرَّةٍ </a:t>
            </a:r>
            <a:endParaRPr lang="en-US" sz="3600" dirty="0" smtClean="0">
              <a:latin typeface="Adobe Naskh Medium" pitchFamily="50" charset="-78"/>
              <a:cs typeface="Adobe Naskh Medium" pitchFamily="50" charset="-78"/>
            </a:endParaRPr>
          </a:p>
          <a:p>
            <a:pPr algn="just" rtl="1">
              <a:buNone/>
            </a:pPr>
            <a:r>
              <a:rPr lang="en-US" sz="3600" dirty="0">
                <a:latin typeface="Adobe Naskh Medium" pitchFamily="50" charset="-78"/>
                <a:cs typeface="Adobe Naskh Medium" pitchFamily="50" charset="-78"/>
              </a:rPr>
              <a:t> </a:t>
            </a:r>
            <a:r>
              <a:rPr lang="en-US" sz="3600" dirty="0" smtClean="0">
                <a:latin typeface="Adobe Naskh Medium" pitchFamily="50" charset="-78"/>
                <a:cs typeface="Adobe Naskh Medium" pitchFamily="50" charset="-78"/>
              </a:rPr>
              <a:t>  </a:t>
            </a:r>
            <a:r>
              <a:rPr lang="ar-SA" sz="3600" dirty="0" smtClean="0">
                <a:latin typeface="Adobe Naskh Medium" pitchFamily="50" charset="-78"/>
                <a:cs typeface="Adobe Naskh Medium" pitchFamily="50" charset="-78"/>
              </a:rPr>
              <a:t>شَرًّا يَّرَهٗ ﴿الزلزلة: ٩٩﴾</a:t>
            </a:r>
          </a:p>
          <a:p>
            <a:pPr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barangsiapa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zarrah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niscaya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balasannya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barangsiapa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zarrah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niscaya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balasannya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(QS. Al-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Zalzalah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/99: 7-8)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069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301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Civic</vt:lpstr>
      <vt:lpstr>PowerPoint Presentation</vt:lpstr>
      <vt:lpstr>Latar Belakang</vt:lpstr>
      <vt:lpstr>Pembahasan Asmā'ul ḥusnā </vt:lpstr>
      <vt:lpstr>Al-Karīm (mahamulia)</vt:lpstr>
      <vt:lpstr>Al-Mu’min (maha memberi keamanan)</vt:lpstr>
      <vt:lpstr>Al-Wakīl (maha pemelihara)</vt:lpstr>
      <vt:lpstr>Al-Matīn (mahakokoh)</vt:lpstr>
      <vt:lpstr>Al-Jāmi’ (maha mengumpulkan)</vt:lpstr>
      <vt:lpstr>Al-’Adl (mahaadil)</vt:lpstr>
      <vt:lpstr>Al-Ākhir (maha akhir)</vt:lpstr>
      <vt:lpstr>Penerapan perilaku yang meneladani Asmā’ul Ḥusnā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Faisol</dc:creator>
  <cp:lastModifiedBy>ASUS</cp:lastModifiedBy>
  <cp:revision>3</cp:revision>
  <dcterms:created xsi:type="dcterms:W3CDTF">2006-08-16T00:00:00Z</dcterms:created>
  <dcterms:modified xsi:type="dcterms:W3CDTF">2021-08-31T02:52:39Z</dcterms:modified>
</cp:coreProperties>
</file>