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3" r:id="rId5"/>
    <p:sldId id="262" r:id="rId6"/>
    <p:sldId id="261" r:id="rId7"/>
    <p:sldId id="260" r:id="rId8"/>
    <p:sldId id="259" r:id="rId9"/>
    <p:sldId id="258" r:id="rId10"/>
    <p:sldId id="265" r:id="rId11"/>
    <p:sldId id="271" r:id="rId12"/>
    <p:sldId id="270" r:id="rId13"/>
    <p:sldId id="269" r:id="rId14"/>
    <p:sldId id="268" r:id="rId15"/>
    <p:sldId id="267" r:id="rId16"/>
    <p:sldId id="272" r:id="rId17"/>
    <p:sldId id="273" r:id="rId18"/>
    <p:sldId id="280" r:id="rId19"/>
    <p:sldId id="266" r:id="rId20"/>
    <p:sldId id="274" r:id="rId21"/>
    <p:sldId id="279" r:id="rId22"/>
    <p:sldId id="278" r:id="rId23"/>
    <p:sldId id="277"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4" r:id="rId3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20" y="-3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C3EE6B36-E632-4CEB-BA14-06AC6DF8D673}" type="datetimeFigureOut">
              <a:rPr lang="id-ID" smtClean="0"/>
              <a:t>17/05/2022</a:t>
            </a:fld>
            <a:endParaRPr lang="id-ID"/>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id-ID"/>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AF84828-9064-40B6-8B9A-87C830DCF35C}"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3EE6B36-E632-4CEB-BA14-06AC6DF8D673}"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AF84828-9064-40B6-8B9A-87C830DCF35C}"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3EE6B36-E632-4CEB-BA14-06AC6DF8D673}"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AF84828-9064-40B6-8B9A-87C830DCF35C}"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C3EE6B36-E632-4CEB-BA14-06AC6DF8D673}" type="datetimeFigureOut">
              <a:rPr lang="id-ID" smtClean="0"/>
              <a:t>17/05/2022</a:t>
            </a:fld>
            <a:endParaRPr lang="id-ID"/>
          </a:p>
        </p:txBody>
      </p:sp>
      <p:sp>
        <p:nvSpPr>
          <p:cNvPr id="5" name="Footer Placeholder 4"/>
          <p:cNvSpPr>
            <a:spLocks noGrp="1"/>
          </p:cNvSpPr>
          <p:nvPr>
            <p:ph type="ftr" sz="quarter" idx="11"/>
          </p:nvPr>
        </p:nvSpPr>
        <p:spPr>
          <a:xfrm>
            <a:off x="457200" y="6480969"/>
            <a:ext cx="4260056" cy="300831"/>
          </a:xfrm>
        </p:spPr>
        <p:txBody>
          <a:bodyPr/>
          <a:lstStyle/>
          <a:p>
            <a:endParaRPr lang="id-ID"/>
          </a:p>
        </p:txBody>
      </p:sp>
      <p:sp>
        <p:nvSpPr>
          <p:cNvPr id="6" name="Slide Number Placeholder 5"/>
          <p:cNvSpPr>
            <a:spLocks noGrp="1"/>
          </p:cNvSpPr>
          <p:nvPr>
            <p:ph type="sldNum" sz="quarter" idx="12"/>
          </p:nvPr>
        </p:nvSpPr>
        <p:spPr/>
        <p:txBody>
          <a:bodyPr/>
          <a:lstStyle/>
          <a:p>
            <a:fld id="{DAF84828-9064-40B6-8B9A-87C830DCF35C}"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C3EE6B36-E632-4CEB-BA14-06AC6DF8D673}" type="datetimeFigureOut">
              <a:rPr lang="id-ID" smtClean="0"/>
              <a:t>17/05/2022</a:t>
            </a:fld>
            <a:endParaRPr lang="id-ID"/>
          </a:p>
        </p:txBody>
      </p:sp>
      <p:sp>
        <p:nvSpPr>
          <p:cNvPr id="5" name="Footer Placeholder 4"/>
          <p:cNvSpPr>
            <a:spLocks noGrp="1"/>
          </p:cNvSpPr>
          <p:nvPr>
            <p:ph type="ftr" sz="quarter" idx="11"/>
          </p:nvPr>
        </p:nvSpPr>
        <p:spPr>
          <a:xfrm>
            <a:off x="2619376" y="6480969"/>
            <a:ext cx="4260056" cy="300831"/>
          </a:xfrm>
        </p:spPr>
        <p:txBody>
          <a:bodyPr/>
          <a:lstStyle/>
          <a:p>
            <a:endParaRPr lang="id-ID"/>
          </a:p>
        </p:txBody>
      </p:sp>
      <p:sp>
        <p:nvSpPr>
          <p:cNvPr id="6" name="Slide Number Placeholder 5"/>
          <p:cNvSpPr>
            <a:spLocks noGrp="1"/>
          </p:cNvSpPr>
          <p:nvPr>
            <p:ph type="sldNum" sz="quarter" idx="12"/>
          </p:nvPr>
        </p:nvSpPr>
        <p:spPr>
          <a:xfrm>
            <a:off x="8451056" y="809624"/>
            <a:ext cx="502920" cy="300831"/>
          </a:xfrm>
        </p:spPr>
        <p:txBody>
          <a:bodyPr/>
          <a:lstStyle/>
          <a:p>
            <a:fld id="{DAF84828-9064-40B6-8B9A-87C830DCF35C}" type="slidenum">
              <a:rPr lang="id-ID" smtClean="0"/>
              <a:t>‹#›</a:t>
            </a:fld>
            <a:endParaRPr lang="id-ID"/>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C3EE6B36-E632-4CEB-BA14-06AC6DF8D673}" type="datetimeFigureOut">
              <a:rPr lang="id-ID" smtClean="0"/>
              <a:t>17/05/2022</a:t>
            </a:fld>
            <a:endParaRPr lang="id-ID"/>
          </a:p>
        </p:txBody>
      </p:sp>
      <p:sp>
        <p:nvSpPr>
          <p:cNvPr id="6" name="Footer Placeholder 5"/>
          <p:cNvSpPr>
            <a:spLocks noGrp="1"/>
          </p:cNvSpPr>
          <p:nvPr>
            <p:ph type="ftr" sz="quarter" idx="11"/>
          </p:nvPr>
        </p:nvSpPr>
        <p:spPr>
          <a:xfrm>
            <a:off x="457200" y="6480969"/>
            <a:ext cx="4260056" cy="301752"/>
          </a:xfrm>
        </p:spPr>
        <p:txBody>
          <a:bodyPr/>
          <a:lstStyle/>
          <a:p>
            <a:endParaRPr lang="id-ID"/>
          </a:p>
        </p:txBody>
      </p:sp>
      <p:sp>
        <p:nvSpPr>
          <p:cNvPr id="7" name="Slide Number Placeholder 6"/>
          <p:cNvSpPr>
            <a:spLocks noGrp="1"/>
          </p:cNvSpPr>
          <p:nvPr>
            <p:ph type="sldNum" sz="quarter" idx="12"/>
          </p:nvPr>
        </p:nvSpPr>
        <p:spPr>
          <a:xfrm>
            <a:off x="7589520" y="6480969"/>
            <a:ext cx="502920" cy="301752"/>
          </a:xfrm>
        </p:spPr>
        <p:txBody>
          <a:bodyPr/>
          <a:lstStyle/>
          <a:p>
            <a:fld id="{DAF84828-9064-40B6-8B9A-87C830DCF35C}"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C3EE6B36-E632-4CEB-BA14-06AC6DF8D673}" type="datetimeFigureOut">
              <a:rPr lang="id-ID" smtClean="0"/>
              <a:t>17/05/2022</a:t>
            </a:fld>
            <a:endParaRPr lang="id-ID"/>
          </a:p>
        </p:txBody>
      </p:sp>
      <p:sp>
        <p:nvSpPr>
          <p:cNvPr id="8" name="Footer Placeholder 7"/>
          <p:cNvSpPr>
            <a:spLocks noGrp="1"/>
          </p:cNvSpPr>
          <p:nvPr>
            <p:ph type="ftr" sz="quarter" idx="11"/>
          </p:nvPr>
        </p:nvSpPr>
        <p:spPr>
          <a:xfrm>
            <a:off x="457200" y="6480969"/>
            <a:ext cx="4261104" cy="301752"/>
          </a:xfrm>
        </p:spPr>
        <p:txBody>
          <a:bodyPr/>
          <a:lstStyle/>
          <a:p>
            <a:endParaRPr lang="id-ID"/>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DAF84828-9064-40B6-8B9A-87C830DCF35C}"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C3EE6B36-E632-4CEB-BA14-06AC6DF8D673}" type="datetimeFigureOut">
              <a:rPr lang="id-ID" smtClean="0"/>
              <a:t>17/05/2022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AF84828-9064-40B6-8B9A-87C830DCF35C}"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C3EE6B36-E632-4CEB-BA14-06AC6DF8D673}" type="datetimeFigureOut">
              <a:rPr lang="id-ID" smtClean="0"/>
              <a:t>17/05/2022</a:t>
            </a:fld>
            <a:endParaRPr lang="id-ID"/>
          </a:p>
        </p:txBody>
      </p:sp>
      <p:sp>
        <p:nvSpPr>
          <p:cNvPr id="3" name="Footer Placeholder 2"/>
          <p:cNvSpPr>
            <a:spLocks noGrp="1"/>
          </p:cNvSpPr>
          <p:nvPr>
            <p:ph type="ftr" sz="quarter" idx="11"/>
          </p:nvPr>
        </p:nvSpPr>
        <p:spPr>
          <a:xfrm>
            <a:off x="457200" y="6481890"/>
            <a:ext cx="4260056" cy="300831"/>
          </a:xfrm>
        </p:spPr>
        <p:txBody>
          <a:bodyPr/>
          <a:lstStyle/>
          <a:p>
            <a:endParaRPr lang="id-ID"/>
          </a:p>
        </p:txBody>
      </p:sp>
      <p:sp>
        <p:nvSpPr>
          <p:cNvPr id="4" name="Slide Number Placeholder 3"/>
          <p:cNvSpPr>
            <a:spLocks noGrp="1"/>
          </p:cNvSpPr>
          <p:nvPr>
            <p:ph type="sldNum" sz="quarter" idx="12"/>
          </p:nvPr>
        </p:nvSpPr>
        <p:spPr>
          <a:xfrm>
            <a:off x="7589520" y="6480969"/>
            <a:ext cx="502920" cy="301752"/>
          </a:xfrm>
        </p:spPr>
        <p:txBody>
          <a:bodyPr/>
          <a:lstStyle/>
          <a:p>
            <a:fld id="{DAF84828-9064-40B6-8B9A-87C830DCF35C}"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C3EE6B36-E632-4CEB-BA14-06AC6DF8D673}" type="datetimeFigureOut">
              <a:rPr lang="id-ID" smtClean="0"/>
              <a:t>17/05/2022</a:t>
            </a:fld>
            <a:endParaRPr lang="id-ID"/>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id-ID"/>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DAF84828-9064-40B6-8B9A-87C830DCF35C}"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C3EE6B36-E632-4CEB-BA14-06AC6DF8D673}" type="datetimeFigureOut">
              <a:rPr lang="id-ID" smtClean="0"/>
              <a:t>17/05/2022</a:t>
            </a:fld>
            <a:endParaRPr lang="id-ID"/>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id-ID"/>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DAF84828-9064-40B6-8B9A-87C830DCF35C}"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3EE6B36-E632-4CEB-BA14-06AC6DF8D673}" type="datetimeFigureOut">
              <a:rPr lang="id-ID" smtClean="0"/>
              <a:t>17/05/2022</a:t>
            </a:fld>
            <a:endParaRPr lang="id-ID"/>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id-ID"/>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AF84828-9064-40B6-8B9A-87C830DCF35C}" type="slidenum">
              <a:rPr lang="id-ID" smtClean="0"/>
              <a:t>‹#›</a:t>
            </a:fld>
            <a:endParaRPr lang="id-ID"/>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68759"/>
            <a:ext cx="6480720" cy="4680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084512" y="332656"/>
            <a:ext cx="697498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KUALITAS PENDUDUK</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2267744" y="5991274"/>
            <a:ext cx="4857420" cy="584775"/>
          </a:xfrm>
          <a:prstGeom prst="rect">
            <a:avLst/>
          </a:prstGeom>
          <a:noFill/>
        </p:spPr>
        <p:txBody>
          <a:bodyPr wrap="none" lIns="91440" tIns="45720" rIns="91440" bIns="45720">
            <a:spAutoFit/>
          </a:bodyPr>
          <a:lstStyle/>
          <a:p>
            <a:pPr algn="ctr"/>
            <a:r>
              <a:rPr lang="id-ID" sz="3200" b="1" dirty="0">
                <a:ln w="10541" cmpd="sng">
                  <a:solidFill>
                    <a:srgbClr val="7D7D7D">
                      <a:tint val="100000"/>
                      <a:shade val="100000"/>
                      <a:satMod val="110000"/>
                    </a:srgbClr>
                  </a:solidFill>
                  <a:prstDash val="solid"/>
                </a:ln>
                <a:solidFill>
                  <a:srgbClr val="002060"/>
                </a:solidFill>
              </a:rPr>
              <a:t>Oleh: Listasari Simbolon</a:t>
            </a:r>
            <a:endParaRPr lang="en-US" sz="3200" b="1" cap="none" spc="0" dirty="0">
              <a:ln w="10541" cmpd="sng">
                <a:solidFill>
                  <a:srgbClr val="7D7D7D">
                    <a:tint val="100000"/>
                    <a:shade val="100000"/>
                    <a:satMod val="110000"/>
                  </a:srgbClr>
                </a:solidFill>
                <a:prstDash val="solid"/>
              </a:ln>
              <a:solidFill>
                <a:srgbClr val="002060"/>
              </a:solidFill>
              <a:effectLst/>
            </a:endParaRPr>
          </a:p>
        </p:txBody>
      </p:sp>
      <p:sp>
        <p:nvSpPr>
          <p:cNvPr id="6" name="Rectangle 5"/>
          <p:cNvSpPr/>
          <p:nvPr/>
        </p:nvSpPr>
        <p:spPr>
          <a:xfrm>
            <a:off x="5038717" y="4593902"/>
            <a:ext cx="2845651"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id-ID"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Kelas XI</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15983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7494"/>
            <a:ext cx="8892480" cy="1399032"/>
          </a:xfrm>
        </p:spPr>
        <p:txBody>
          <a:bodyPr>
            <a:normAutofit fontScale="90000"/>
          </a:bodyPr>
          <a:lstStyle/>
          <a:p>
            <a:r>
              <a:rPr lang="id-ID" dirty="0"/>
              <a:t/>
            </a:r>
            <a:br>
              <a:rPr lang="id-ID" dirty="0"/>
            </a:br>
            <a:r>
              <a:rPr lang="id-ID" dirty="0"/>
              <a:t>langkah-langkah untuk meningkatkan tingkat pendidikan</a:t>
            </a:r>
          </a:p>
        </p:txBody>
      </p:sp>
      <p:sp>
        <p:nvSpPr>
          <p:cNvPr id="3" name="Content Placeholder 2"/>
          <p:cNvSpPr>
            <a:spLocks noGrp="1"/>
          </p:cNvSpPr>
          <p:nvPr>
            <p:ph idx="1"/>
          </p:nvPr>
        </p:nvSpPr>
        <p:spPr>
          <a:xfrm>
            <a:off x="457200" y="2132856"/>
            <a:ext cx="8229600" cy="4321952"/>
          </a:xfrm>
        </p:spPr>
        <p:txBody>
          <a:bodyPr>
            <a:normAutofit/>
          </a:bodyPr>
          <a:lstStyle/>
          <a:p>
            <a:pPr marL="64008" indent="0">
              <a:buNone/>
            </a:pPr>
            <a:r>
              <a:rPr lang="id-ID" sz="3200" dirty="0">
                <a:solidFill>
                  <a:srgbClr val="FFFF00"/>
                </a:solidFill>
              </a:rPr>
              <a:t>a. Membangun sekolah-sekolah baru 	terutama SD Inpres di daerah-	daerah yang kurang jumlah 	sekolahnya.</a:t>
            </a:r>
          </a:p>
          <a:p>
            <a:pPr marL="64008" indent="0">
              <a:buNone/>
            </a:pPr>
            <a:r>
              <a:rPr lang="id-ID" sz="3200" dirty="0">
                <a:solidFill>
                  <a:srgbClr val="FFFF00"/>
                </a:solidFill>
              </a:rPr>
              <a:t>b. Mengadakan perbaikan dan 	penambahan alat-alat praktikum, 	laboratorium, perputakaan dan 	buku-buku pelajaran.</a:t>
            </a:r>
          </a:p>
        </p:txBody>
      </p:sp>
    </p:spTree>
    <p:extLst>
      <p:ext uri="{BB962C8B-B14F-4D97-AF65-F5344CB8AC3E}">
        <p14:creationId xmlns:p14="http://schemas.microsoft.com/office/powerpoint/2010/main" val="2057860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402072"/>
          </a:xfrm>
        </p:spPr>
        <p:txBody>
          <a:bodyPr/>
          <a:lstStyle/>
          <a:p>
            <a:pPr marL="64008" indent="0">
              <a:buNone/>
            </a:pPr>
            <a:r>
              <a:rPr lang="id-ID" sz="3200" dirty="0">
                <a:solidFill>
                  <a:srgbClr val="FFFF00"/>
                </a:solidFill>
              </a:rPr>
              <a:t>c. Menambah dan meningkatkan 	kualitas guru</a:t>
            </a:r>
          </a:p>
          <a:p>
            <a:pPr marL="64008" indent="0">
              <a:buNone/>
            </a:pPr>
            <a:r>
              <a:rPr lang="id-ID" sz="3200" dirty="0">
                <a:solidFill>
                  <a:srgbClr val="FFFF00"/>
                </a:solidFill>
              </a:rPr>
              <a:t>d. Mencanangkan program wajib 	belajar dan orang tua asuh</a:t>
            </a:r>
          </a:p>
          <a:p>
            <a:pPr marL="64008" indent="0">
              <a:buNone/>
            </a:pPr>
            <a:r>
              <a:rPr lang="id-ID" sz="3200" dirty="0">
                <a:solidFill>
                  <a:srgbClr val="FFFF00"/>
                </a:solidFill>
              </a:rPr>
              <a:t>e. Memberikan beasiswa kepada murid-	murid yang berprestasi atau yang 	memerlukan bantuan</a:t>
            </a:r>
          </a:p>
          <a:p>
            <a:pPr marL="64008" indent="0">
              <a:buNone/>
            </a:pPr>
            <a:r>
              <a:rPr lang="id-ID" sz="3200" dirty="0">
                <a:solidFill>
                  <a:srgbClr val="FFFF00"/>
                </a:solidFill>
              </a:rPr>
              <a:t>f. Menjalankan Undang-Undang Dasar 	(khususnya pasal 31)</a:t>
            </a:r>
          </a:p>
          <a:p>
            <a:endParaRPr lang="id-ID" dirty="0"/>
          </a:p>
        </p:txBody>
      </p:sp>
    </p:spTree>
    <p:extLst>
      <p:ext uri="{BB962C8B-B14F-4D97-AF65-F5344CB8AC3E}">
        <p14:creationId xmlns:p14="http://schemas.microsoft.com/office/powerpoint/2010/main" val="1255121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2. Kualitas Penduduk Menurut Tingkat Kesehatan</a:t>
            </a:r>
          </a:p>
        </p:txBody>
      </p:sp>
      <p:sp>
        <p:nvSpPr>
          <p:cNvPr id="3" name="Content Placeholder 2"/>
          <p:cNvSpPr>
            <a:spLocks noGrp="1"/>
          </p:cNvSpPr>
          <p:nvPr>
            <p:ph idx="1"/>
          </p:nvPr>
        </p:nvSpPr>
        <p:spPr>
          <a:xfrm>
            <a:off x="457200" y="1628800"/>
            <a:ext cx="8435280" cy="4826008"/>
          </a:xfrm>
        </p:spPr>
        <p:txBody>
          <a:bodyPr>
            <a:normAutofit/>
          </a:bodyPr>
          <a:lstStyle/>
          <a:p>
            <a:pPr marL="64008" indent="0">
              <a:buNone/>
            </a:pPr>
            <a:r>
              <a:rPr lang="id-ID" dirty="0">
                <a:solidFill>
                  <a:srgbClr val="FFFF00"/>
                </a:solidFill>
              </a:rPr>
              <a:t>Penduduk suatu negara dikatakan berkualitas tinggi apabila tingkat kesehatannya juga tinggi. Sebaliknya, apabila tingkat kesehatannya rendah, kualitas penduduknya juga dinilai rendah. Indonesia tergolong negara dengan tingkat kesehatan rendah, hal itu diakibatkan ole faktor makanan, lingkungan, fasilitas kesehatan,dan ketersediaan tenaga medis (perawatan dan dokter).</a:t>
            </a:r>
          </a:p>
        </p:txBody>
      </p:sp>
    </p:spTree>
    <p:extLst>
      <p:ext uri="{BB962C8B-B14F-4D97-AF65-F5344CB8AC3E}">
        <p14:creationId xmlns:p14="http://schemas.microsoft.com/office/powerpoint/2010/main" val="2834339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5114040"/>
          </a:xfrm>
        </p:spPr>
        <p:txBody>
          <a:bodyPr>
            <a:normAutofit/>
          </a:bodyPr>
          <a:lstStyle/>
          <a:p>
            <a:pPr marL="64008" indent="0">
              <a:buNone/>
            </a:pPr>
            <a:r>
              <a:rPr lang="id-ID" sz="3200" dirty="0">
                <a:solidFill>
                  <a:srgbClr val="FFFF00"/>
                </a:solidFill>
              </a:rPr>
              <a:t>Tingkat kesehatan suatu negara dapat dinilai dari tinggi rendahnya angka kematian kasar, angka kematian bayi, dan umur harapan hidup.</a:t>
            </a:r>
            <a:br>
              <a:rPr lang="id-ID" sz="3200" dirty="0">
                <a:solidFill>
                  <a:srgbClr val="FFFF00"/>
                </a:solidFill>
              </a:rPr>
            </a:br>
            <a:r>
              <a:rPr lang="id-ID" sz="3200" dirty="0">
                <a:solidFill>
                  <a:srgbClr val="FFFF00"/>
                </a:solidFill>
              </a:rPr>
              <a:t> Tingkat kesehatan penduduk dikatakan tinggi apabila angka kematian kasar dan angka kematian bayinya rendah, tetapi umur harapan hidupnya tinggi.</a:t>
            </a:r>
          </a:p>
        </p:txBody>
      </p:sp>
    </p:spTree>
    <p:extLst>
      <p:ext uri="{BB962C8B-B14F-4D97-AF65-F5344CB8AC3E}">
        <p14:creationId xmlns:p14="http://schemas.microsoft.com/office/powerpoint/2010/main" val="3668667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435280" cy="1399032"/>
          </a:xfrm>
        </p:spPr>
        <p:txBody>
          <a:bodyPr>
            <a:normAutofit fontScale="90000"/>
          </a:bodyPr>
          <a:lstStyle/>
          <a:p>
            <a:r>
              <a:rPr lang="id-ID" dirty="0"/>
              <a:t>Langkah-langkah meningkatkan tingkat kesehatan masyarakat, </a:t>
            </a:r>
          </a:p>
        </p:txBody>
      </p:sp>
      <p:sp>
        <p:nvSpPr>
          <p:cNvPr id="3" name="Content Placeholder 2"/>
          <p:cNvSpPr>
            <a:spLocks noGrp="1"/>
          </p:cNvSpPr>
          <p:nvPr>
            <p:ph idx="1"/>
          </p:nvPr>
        </p:nvSpPr>
        <p:spPr>
          <a:xfrm>
            <a:off x="457200" y="1628800"/>
            <a:ext cx="8229600" cy="4826008"/>
          </a:xfrm>
        </p:spPr>
        <p:txBody>
          <a:bodyPr/>
          <a:lstStyle/>
          <a:p>
            <a:pPr marL="64008" indent="0">
              <a:buNone/>
            </a:pPr>
            <a:r>
              <a:rPr lang="id-ID" dirty="0">
                <a:solidFill>
                  <a:srgbClr val="FFFF00"/>
                </a:solidFill>
              </a:rPr>
              <a:t>a. Memperbanyak dan meningkatkan 	fungsi rumah sakit, puskesmas, ddl.</a:t>
            </a:r>
          </a:p>
          <a:p>
            <a:pPr marL="64008" indent="0">
              <a:buNone/>
            </a:pPr>
            <a:r>
              <a:rPr lang="id-ID" dirty="0">
                <a:solidFill>
                  <a:srgbClr val="FFFF00"/>
                </a:solidFill>
              </a:rPr>
              <a:t>b. Menambah jumlah serta menaikkan 	kualitas tenaga medis.</a:t>
            </a:r>
          </a:p>
          <a:p>
            <a:pPr marL="64008" indent="0">
              <a:buNone/>
            </a:pPr>
            <a:r>
              <a:rPr lang="id-ID" dirty="0">
                <a:solidFill>
                  <a:srgbClr val="FFFF00"/>
                </a:solidFill>
              </a:rPr>
              <a:t>c. Menyelenggarakan penyuluhan 	kesehatan, gizi, dan lingkungan.</a:t>
            </a:r>
          </a:p>
          <a:p>
            <a:pPr marL="64008" indent="0">
              <a:buNone/>
            </a:pPr>
            <a:r>
              <a:rPr lang="id-ID" dirty="0">
                <a:solidFill>
                  <a:srgbClr val="FFFF00"/>
                </a:solidFill>
              </a:rPr>
              <a:t>d. Mengadakan imunisasi massal secara 	murah dan gratis</a:t>
            </a:r>
          </a:p>
          <a:p>
            <a:pPr marL="64008" indent="0">
              <a:buNone/>
            </a:pPr>
            <a:r>
              <a:rPr lang="id-ID" dirty="0">
                <a:solidFill>
                  <a:srgbClr val="FFFF00"/>
                </a:solidFill>
              </a:rPr>
              <a:t>e. Membangun posyandu</a:t>
            </a:r>
          </a:p>
        </p:txBody>
      </p:sp>
    </p:spTree>
    <p:extLst>
      <p:ext uri="{BB962C8B-B14F-4D97-AF65-F5344CB8AC3E}">
        <p14:creationId xmlns:p14="http://schemas.microsoft.com/office/powerpoint/2010/main" val="2215050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3. Kualitas Penduduk Menurut Mata Pencarian</a:t>
            </a:r>
          </a:p>
        </p:txBody>
      </p:sp>
      <p:sp>
        <p:nvSpPr>
          <p:cNvPr id="3" name="Content Placeholder 2"/>
          <p:cNvSpPr>
            <a:spLocks noGrp="1"/>
          </p:cNvSpPr>
          <p:nvPr>
            <p:ph idx="1"/>
          </p:nvPr>
        </p:nvSpPr>
        <p:spPr>
          <a:xfrm>
            <a:off x="251520" y="1556792"/>
            <a:ext cx="8568952" cy="5112568"/>
          </a:xfrm>
        </p:spPr>
        <p:txBody>
          <a:bodyPr>
            <a:normAutofit lnSpcReduction="10000"/>
          </a:bodyPr>
          <a:lstStyle/>
          <a:p>
            <a:pPr marL="64008" indent="0">
              <a:buNone/>
            </a:pPr>
            <a:r>
              <a:rPr lang="id-ID" dirty="0">
                <a:solidFill>
                  <a:srgbClr val="FFFF00"/>
                </a:solidFill>
              </a:rPr>
              <a:t>Proyeksi pertambahan angkatan kerja antara tahun 1985 sebesar 14 juta dan dalam tahun 1995-2005 sebesar 29 juta. Tentu saja hal ini memelukan perhatian khusus. </a:t>
            </a:r>
            <a:br>
              <a:rPr lang="id-ID" dirty="0">
                <a:solidFill>
                  <a:srgbClr val="FFFF00"/>
                </a:solidFill>
              </a:rPr>
            </a:br>
            <a:r>
              <a:rPr lang="id-ID" dirty="0">
                <a:solidFill>
                  <a:srgbClr val="FFFF00"/>
                </a:solidFill>
              </a:rPr>
              <a:t>Akibat pertambahan penduduk yang tinggi, maka jumlah angkatan kerja tidak seluruhnya terserap. Bahkan semakin ketatnya persaingan tenaga kerja, maka angkatan kerja muda yang merupakan tenaga kerja kurang produktif pun ikut bersaing.</a:t>
            </a:r>
          </a:p>
        </p:txBody>
      </p:sp>
    </p:spTree>
    <p:extLst>
      <p:ext uri="{BB962C8B-B14F-4D97-AF65-F5344CB8AC3E}">
        <p14:creationId xmlns:p14="http://schemas.microsoft.com/office/powerpoint/2010/main" val="219676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36405"/>
            <a:ext cx="7848872" cy="6242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4124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836712"/>
            <a:ext cx="8352928" cy="54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0797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2009378"/>
          </a:xfrm>
        </p:spPr>
        <p:txBody>
          <a:bodyPr>
            <a:normAutofit/>
          </a:bodyPr>
          <a:lstStyle/>
          <a:p>
            <a:pPr marL="0"/>
            <a:r>
              <a:rPr lang="id-ID" sz="3200" b="1" dirty="0"/>
              <a:t>kebijakan umum dibidang perluasan kesempatan kerja, sesuai dengan asas pemerataan</a:t>
            </a:r>
          </a:p>
        </p:txBody>
      </p:sp>
      <p:sp>
        <p:nvSpPr>
          <p:cNvPr id="3" name="Content Placeholder 2"/>
          <p:cNvSpPr>
            <a:spLocks noGrp="1"/>
          </p:cNvSpPr>
          <p:nvPr>
            <p:ph idx="1"/>
          </p:nvPr>
        </p:nvSpPr>
        <p:spPr>
          <a:xfrm>
            <a:off x="457200" y="2348880"/>
            <a:ext cx="8229600" cy="4105928"/>
          </a:xfrm>
        </p:spPr>
        <p:txBody>
          <a:bodyPr/>
          <a:lstStyle/>
          <a:p>
            <a:pPr>
              <a:buFont typeface="Wingdings" pitchFamily="2" charset="2"/>
              <a:buChar char="Ø"/>
            </a:pPr>
            <a:r>
              <a:rPr lang="id-ID" dirty="0">
                <a:solidFill>
                  <a:srgbClr val="FFFF00"/>
                </a:solidFill>
              </a:rPr>
              <a:t>Kebijakan dibidang ekonomi dan sosial </a:t>
            </a:r>
          </a:p>
          <a:p>
            <a:pPr>
              <a:buFont typeface="Wingdings" pitchFamily="2" charset="2"/>
              <a:buChar char="Ø"/>
            </a:pPr>
            <a:r>
              <a:rPr lang="id-ID" dirty="0">
                <a:solidFill>
                  <a:srgbClr val="FFFF00"/>
                </a:solidFill>
              </a:rPr>
              <a:t>Kebijakan sektor Produksi</a:t>
            </a:r>
          </a:p>
          <a:p>
            <a:pPr>
              <a:buFont typeface="Wingdings" pitchFamily="2" charset="2"/>
              <a:buChar char="Ø"/>
            </a:pPr>
            <a:r>
              <a:rPr lang="id-ID" dirty="0">
                <a:solidFill>
                  <a:srgbClr val="FFFF00"/>
                </a:solidFill>
              </a:rPr>
              <a:t>Kebijakan regional (Daerah)</a:t>
            </a:r>
          </a:p>
          <a:p>
            <a:pPr>
              <a:buFont typeface="Wingdings" pitchFamily="2" charset="2"/>
              <a:buChar char="Ø"/>
            </a:pPr>
            <a:r>
              <a:rPr lang="id-ID" dirty="0">
                <a:solidFill>
                  <a:srgbClr val="FFFF00"/>
                </a:solidFill>
              </a:rPr>
              <a:t>Kebijakan Khusus</a:t>
            </a:r>
          </a:p>
          <a:p>
            <a:pPr marL="64008" indent="0">
              <a:buNone/>
            </a:pPr>
            <a:endParaRPr lang="id-ID" dirty="0"/>
          </a:p>
        </p:txBody>
      </p:sp>
    </p:spTree>
    <p:extLst>
      <p:ext uri="{BB962C8B-B14F-4D97-AF65-F5344CB8AC3E}">
        <p14:creationId xmlns:p14="http://schemas.microsoft.com/office/powerpoint/2010/main" val="3709543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7494"/>
            <a:ext cx="8784976" cy="1399032"/>
          </a:xfrm>
        </p:spPr>
        <p:txBody>
          <a:bodyPr>
            <a:normAutofit/>
          </a:bodyPr>
          <a:lstStyle/>
          <a:p>
            <a:pPr marL="350838">
              <a:tabLst>
                <a:tab pos="8701088" algn="l"/>
              </a:tabLst>
            </a:pPr>
            <a:r>
              <a:rPr lang="id-ID" sz="3600" b="1" dirty="0"/>
              <a:t>4. Kualitas Penduduk Menurut Pendapatan (Penghasilan)</a:t>
            </a:r>
          </a:p>
        </p:txBody>
      </p:sp>
      <p:sp>
        <p:nvSpPr>
          <p:cNvPr id="3" name="Content Placeholder 2"/>
          <p:cNvSpPr>
            <a:spLocks noGrp="1"/>
          </p:cNvSpPr>
          <p:nvPr>
            <p:ph idx="1"/>
          </p:nvPr>
        </p:nvSpPr>
        <p:spPr/>
        <p:txBody>
          <a:bodyPr>
            <a:normAutofit/>
          </a:bodyPr>
          <a:lstStyle/>
          <a:p>
            <a:pPr marL="64008" indent="0">
              <a:buNone/>
            </a:pPr>
            <a:r>
              <a:rPr lang="id-ID" sz="3200" dirty="0">
                <a:solidFill>
                  <a:srgbClr val="FFFF00"/>
                </a:solidFill>
              </a:rPr>
              <a:t>Besarnya penghasilan dapat berpengaruh terhadap taraf hidup seseorang. Semakin tinggi penghasilan, makin tinggi pula taraf hidupnya. Taraf hidup seseorang dipengaruhi oleh pendapatan rata-rata per kapita negara tersebut. </a:t>
            </a:r>
          </a:p>
        </p:txBody>
      </p:sp>
    </p:spTree>
    <p:extLst>
      <p:ext uri="{BB962C8B-B14F-4D97-AF65-F5344CB8AC3E}">
        <p14:creationId xmlns:p14="http://schemas.microsoft.com/office/powerpoint/2010/main" val="2890797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64008" indent="0">
              <a:buNone/>
            </a:pPr>
            <a:r>
              <a:rPr lang="id-ID" sz="3600" dirty="0">
                <a:solidFill>
                  <a:schemeClr val="accent3">
                    <a:lumMod val="20000"/>
                    <a:lumOff val="80000"/>
                  </a:schemeClr>
                </a:solidFill>
              </a:rPr>
              <a:t>Pengertian Kualitas Penduduk Kualitas penduduk adalah tingkat/taraf kehidupan penduduk yang berkaitan dengan kemampuan dalam pemenuhan kebutuhan seperti pangan, sandang, perumahan, kesehatan, pendidikan</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262" y="620688"/>
            <a:ext cx="6973887"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4412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402072"/>
          </a:xfrm>
        </p:spPr>
        <p:txBody>
          <a:bodyPr>
            <a:normAutofit/>
          </a:bodyPr>
          <a:lstStyle/>
          <a:p>
            <a:r>
              <a:rPr lang="id-ID" sz="3600" dirty="0">
                <a:solidFill>
                  <a:srgbClr val="FFFF00"/>
                </a:solidFill>
              </a:rPr>
              <a:t>Pendappatan per kapita dipengaruhi oleh besar kecilnya pendapatan ekonomi nasional dalam satu tahun yang disebut GNP (Gross National Product) dan perkembangan jumlah penduduk. Untuk memperoleh pendapatan setahun dapat digunakan rumus sebagai berikut.</a:t>
            </a:r>
          </a:p>
        </p:txBody>
      </p:sp>
    </p:spTree>
    <p:extLst>
      <p:ext uri="{BB962C8B-B14F-4D97-AF65-F5344CB8AC3E}">
        <p14:creationId xmlns:p14="http://schemas.microsoft.com/office/powerpoint/2010/main" val="3674497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402072"/>
          </a:xfrm>
        </p:spPr>
        <p:txBody>
          <a:bodyPr>
            <a:normAutofit lnSpcReduction="10000"/>
          </a:bodyPr>
          <a:lstStyle/>
          <a:p>
            <a:pPr marL="64008" indent="0">
              <a:buNone/>
            </a:pPr>
            <a:r>
              <a:rPr lang="id-ID" dirty="0">
                <a:solidFill>
                  <a:srgbClr val="FFFF00"/>
                </a:solidFill>
              </a:rPr>
              <a:t>Produk Nasioanal Bruto (PNB) atau Gross National Product (GNP) adalah indeks yang menggambarkan tingkat kemakmuran suatu bangsa. </a:t>
            </a:r>
            <a:br>
              <a:rPr lang="id-ID" dirty="0">
                <a:solidFill>
                  <a:srgbClr val="FFFF00"/>
                </a:solidFill>
              </a:rPr>
            </a:br>
            <a:r>
              <a:rPr lang="id-ID" dirty="0">
                <a:solidFill>
                  <a:srgbClr val="FFFF00"/>
                </a:solidFill>
              </a:rPr>
              <a:t>Indeks adalah jumlah dari nilai/harga seluruh barang dan jasa yang dihasilkan oleh suatu negara dalam tahun tertentu. GNP apabila dibagi dengan jumlah ppenduduk, maka hasilnya menggambarkan rasio per kapita, artinya kekayaan rata-rata setiap orang di negara tersebut.</a:t>
            </a:r>
          </a:p>
        </p:txBody>
      </p:sp>
    </p:spTree>
    <p:extLst>
      <p:ext uri="{BB962C8B-B14F-4D97-AF65-F5344CB8AC3E}">
        <p14:creationId xmlns:p14="http://schemas.microsoft.com/office/powerpoint/2010/main" val="2727851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402072"/>
          </a:xfrm>
        </p:spPr>
        <p:txBody>
          <a:bodyPr>
            <a:normAutofit/>
          </a:bodyPr>
          <a:lstStyle/>
          <a:p>
            <a:pPr marL="64008" indent="0">
              <a:buNone/>
            </a:pPr>
            <a:r>
              <a:rPr lang="id-ID" sz="3200" dirty="0">
                <a:solidFill>
                  <a:srgbClr val="FFFF00"/>
                </a:solidFill>
              </a:rPr>
              <a:t>Rasio ketergantungan (dependency ratio) adalah suatu angka yang menunjukkan besar beban tanggungan atau besar angka ketergantungan dari kelompok usia produktif terhadap kelompok tidak produktif. </a:t>
            </a:r>
            <a:br>
              <a:rPr lang="id-ID" sz="3200" dirty="0">
                <a:solidFill>
                  <a:srgbClr val="FFFF00"/>
                </a:solidFill>
              </a:rPr>
            </a:br>
            <a:r>
              <a:rPr lang="id-ID" sz="3200" dirty="0">
                <a:solidFill>
                  <a:srgbClr val="FFFF00"/>
                </a:solidFill>
              </a:rPr>
              <a:t>Untuk menentukan besarnya rasio ketergantungan secara umum digunakan rumus sebagai berikut.</a:t>
            </a:r>
          </a:p>
        </p:txBody>
      </p:sp>
    </p:spTree>
    <p:extLst>
      <p:ext uri="{BB962C8B-B14F-4D97-AF65-F5344CB8AC3E}">
        <p14:creationId xmlns:p14="http://schemas.microsoft.com/office/powerpoint/2010/main" val="5979675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618096"/>
          </a:xfrm>
        </p:spPr>
        <p:txBody>
          <a:bodyPr>
            <a:normAutofit/>
          </a:bodyPr>
          <a:lstStyle/>
          <a:p>
            <a:r>
              <a:rPr lang="id-ID" sz="3200" dirty="0">
                <a:solidFill>
                  <a:srgbClr val="FFFF00"/>
                </a:solidFill>
              </a:rPr>
              <a:t>Kelompok umur muda adalah antara 0-14 tahun</a:t>
            </a:r>
          </a:p>
          <a:p>
            <a:r>
              <a:rPr lang="id-ID" sz="3200" dirty="0">
                <a:solidFill>
                  <a:srgbClr val="FFFF00"/>
                </a:solidFill>
              </a:rPr>
              <a:t>Kelompok umur dewasa/produktif adalah antara 15-59 tahun</a:t>
            </a:r>
          </a:p>
          <a:p>
            <a:r>
              <a:rPr lang="id-ID" sz="3200" dirty="0">
                <a:solidFill>
                  <a:srgbClr val="FFFF00"/>
                </a:solidFill>
              </a:rPr>
              <a:t>Kelompok umur tua adalah di atas 60 tahun</a:t>
            </a:r>
          </a:p>
          <a:p>
            <a:pPr marL="64008" indent="0">
              <a:buNone/>
            </a:pPr>
            <a:r>
              <a:rPr lang="id-ID" sz="3200" dirty="0">
                <a:solidFill>
                  <a:srgbClr val="FFC000"/>
                </a:solidFill>
              </a:rPr>
              <a:t>Semakin besar rasio ketergantungan berarti makin besar beban tanggungan kelompok usia produktif</a:t>
            </a:r>
          </a:p>
        </p:txBody>
      </p:sp>
    </p:spTree>
    <p:extLst>
      <p:ext uri="{BB962C8B-B14F-4D97-AF65-F5344CB8AC3E}">
        <p14:creationId xmlns:p14="http://schemas.microsoft.com/office/powerpoint/2010/main" val="20985712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Indeks pembangunan manusia</a:t>
            </a:r>
          </a:p>
        </p:txBody>
      </p:sp>
      <p:sp>
        <p:nvSpPr>
          <p:cNvPr id="3" name="Content Placeholder 2"/>
          <p:cNvSpPr>
            <a:spLocks noGrp="1"/>
          </p:cNvSpPr>
          <p:nvPr>
            <p:ph idx="1"/>
          </p:nvPr>
        </p:nvSpPr>
        <p:spPr/>
        <p:txBody>
          <a:bodyPr>
            <a:normAutofit/>
          </a:bodyPr>
          <a:lstStyle/>
          <a:p>
            <a:r>
              <a:rPr lang="id-ID" sz="4000" dirty="0"/>
              <a:t>Pembangunan sumber daya manusia indonesia adalah salah satu tahapan dari proses dan tujuan dalam pembangunan nasional indonesia.</a:t>
            </a:r>
          </a:p>
        </p:txBody>
      </p:sp>
    </p:spTree>
    <p:extLst>
      <p:ext uri="{BB962C8B-B14F-4D97-AF65-F5344CB8AC3E}">
        <p14:creationId xmlns:p14="http://schemas.microsoft.com/office/powerpoint/2010/main" val="1093148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Tujuan pembangunan nasional</a:t>
            </a:r>
          </a:p>
        </p:txBody>
      </p:sp>
      <p:sp>
        <p:nvSpPr>
          <p:cNvPr id="3" name="Content Placeholder 2"/>
          <p:cNvSpPr>
            <a:spLocks noGrp="1"/>
          </p:cNvSpPr>
          <p:nvPr>
            <p:ph idx="1"/>
          </p:nvPr>
        </p:nvSpPr>
        <p:spPr/>
        <p:txBody>
          <a:bodyPr/>
          <a:lstStyle/>
          <a:p>
            <a:pPr marL="64008" indent="0">
              <a:buNone/>
            </a:pPr>
            <a:r>
              <a:rPr lang="id-ID" sz="4800" dirty="0"/>
              <a:t>Menjadikan Indonesia sebagai negara yang maju dan mandiri serta mewujudkan kesejahteraan masyarakat indonesia</a:t>
            </a:r>
            <a:r>
              <a:rPr lang="id-ID" dirty="0"/>
              <a:t>.</a:t>
            </a:r>
          </a:p>
        </p:txBody>
      </p:sp>
    </p:spTree>
    <p:extLst>
      <p:ext uri="{BB962C8B-B14F-4D97-AF65-F5344CB8AC3E}">
        <p14:creationId xmlns:p14="http://schemas.microsoft.com/office/powerpoint/2010/main" val="2896326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lnSpcReduction="10000"/>
          </a:bodyPr>
          <a:lstStyle/>
          <a:p>
            <a:pPr marL="64008" indent="0">
              <a:buNone/>
            </a:pPr>
            <a:r>
              <a:rPr lang="id-ID" sz="4400" dirty="0"/>
              <a:t>Konsep pembangunan indonesia dilakukan berdasarkan pengembangan sumber daya manusia yang bertumpu pada manusia dan penduduk suatu negara</a:t>
            </a:r>
            <a:r>
              <a:rPr lang="id-ID" dirty="0"/>
              <a:t>.</a:t>
            </a:r>
          </a:p>
        </p:txBody>
      </p:sp>
    </p:spTree>
    <p:extLst>
      <p:ext uri="{BB962C8B-B14F-4D97-AF65-F5344CB8AC3E}">
        <p14:creationId xmlns:p14="http://schemas.microsoft.com/office/powerpoint/2010/main" val="14149746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a:bodyPr>
          <a:lstStyle/>
          <a:p>
            <a:pPr marL="64008" indent="0">
              <a:buNone/>
            </a:pPr>
            <a:r>
              <a:rPr lang="id-ID" sz="4400" dirty="0"/>
              <a:t>Untuk mencapai tujuan pembangunan tersebut titik berat pembangunan berada pada bidang ekonomi dan kualitas sumber daya manusia.</a:t>
            </a:r>
          </a:p>
        </p:txBody>
      </p:sp>
    </p:spTree>
    <p:extLst>
      <p:ext uri="{BB962C8B-B14F-4D97-AF65-F5344CB8AC3E}">
        <p14:creationId xmlns:p14="http://schemas.microsoft.com/office/powerpoint/2010/main" val="15657358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4 kebijakan pokok dalam upaya peningkatan Sumber daya manusia</a:t>
            </a:r>
          </a:p>
        </p:txBody>
      </p:sp>
      <p:sp>
        <p:nvSpPr>
          <p:cNvPr id="3" name="Content Placeholder 2"/>
          <p:cNvSpPr>
            <a:spLocks noGrp="1"/>
          </p:cNvSpPr>
          <p:nvPr>
            <p:ph idx="1"/>
          </p:nvPr>
        </p:nvSpPr>
        <p:spPr/>
        <p:txBody>
          <a:bodyPr>
            <a:normAutofit/>
          </a:bodyPr>
          <a:lstStyle/>
          <a:p>
            <a:pPr marL="578358" indent="-514350">
              <a:buAutoNum type="arabicPeriod"/>
            </a:pPr>
            <a:r>
              <a:rPr lang="id-ID" sz="3200" dirty="0"/>
              <a:t>Peningkatan kualitas hidup manusianya seperti :jasmani, rohani, kejuangan, maupun kualitas kehidupannya seperti perumahan dan pemukiman yang sehat</a:t>
            </a:r>
          </a:p>
          <a:p>
            <a:pPr marL="64008" indent="0">
              <a:buNone/>
            </a:pPr>
            <a:r>
              <a:rPr lang="id-ID" sz="3200" dirty="0"/>
              <a:t>2. Peningkatan kualitas SDM yang    	produktif dan upaya pemerataan 	dan persebarannya.</a:t>
            </a:r>
          </a:p>
        </p:txBody>
      </p:sp>
    </p:spTree>
    <p:extLst>
      <p:ext uri="{BB962C8B-B14F-4D97-AF65-F5344CB8AC3E}">
        <p14:creationId xmlns:p14="http://schemas.microsoft.com/office/powerpoint/2010/main" val="9682387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64008" indent="0">
              <a:buNone/>
            </a:pPr>
            <a:r>
              <a:rPr lang="id-ID" dirty="0"/>
              <a:t>3.Peningkatan kualitas SDM yang berkemampuan dalam memanfaatkan, mengembangkan dan menguasai iptek yang berwawasan lingkungan.</a:t>
            </a:r>
          </a:p>
          <a:p>
            <a:pPr marL="64008" indent="0">
              <a:buNone/>
            </a:pPr>
            <a:r>
              <a:rPr lang="id-ID" dirty="0"/>
              <a:t>4. Pengembangan pranata yang meliputi kelembagaan dan peran hukum yang mendukung upaya peningkatan kualitas SDM.</a:t>
            </a:r>
          </a:p>
        </p:txBody>
      </p:sp>
    </p:spTree>
    <p:extLst>
      <p:ext uri="{BB962C8B-B14F-4D97-AF65-F5344CB8AC3E}">
        <p14:creationId xmlns:p14="http://schemas.microsoft.com/office/powerpoint/2010/main" val="4237658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64008" indent="0">
              <a:buNone/>
            </a:pPr>
            <a:r>
              <a:rPr lang="id-ID" b="1" dirty="0">
                <a:solidFill>
                  <a:srgbClr val="FFFF00"/>
                </a:solidFill>
                <a:latin typeface="Arial"/>
              </a:rPr>
              <a:t>1. Kualitas Penduduk Menurut Tingkat 	Pendidikan</a:t>
            </a:r>
          </a:p>
          <a:p>
            <a:pPr marL="64008" indent="0">
              <a:buNone/>
            </a:pPr>
            <a:r>
              <a:rPr lang="id-ID" b="1" dirty="0">
                <a:solidFill>
                  <a:srgbClr val="FFFF00"/>
                </a:solidFill>
                <a:latin typeface="Arial"/>
              </a:rPr>
              <a:t>2. Kualitas Penduduk Menurut Tingkat 	Kesehatan</a:t>
            </a:r>
            <a:br>
              <a:rPr lang="id-ID" b="1" dirty="0">
                <a:solidFill>
                  <a:srgbClr val="FFFF00"/>
                </a:solidFill>
                <a:latin typeface="Arial"/>
              </a:rPr>
            </a:br>
            <a:r>
              <a:rPr lang="id-ID" b="1" dirty="0">
                <a:solidFill>
                  <a:srgbClr val="FFFF00"/>
                </a:solidFill>
                <a:latin typeface="Arial"/>
              </a:rPr>
              <a:t>3. Kualitas Penduduk Menurut Mata 	Pencarian</a:t>
            </a:r>
            <a:br>
              <a:rPr lang="id-ID" b="1" dirty="0">
                <a:solidFill>
                  <a:srgbClr val="FFFF00"/>
                </a:solidFill>
                <a:latin typeface="Arial"/>
              </a:rPr>
            </a:br>
            <a:r>
              <a:rPr lang="id-ID" b="1" dirty="0">
                <a:solidFill>
                  <a:srgbClr val="FFFF00"/>
                </a:solidFill>
                <a:latin typeface="Arial"/>
              </a:rPr>
              <a:t>4. Kualitas Penduduk Menurut Pendapatan 	(Penghasilan)</a:t>
            </a:r>
            <a:endParaRPr lang="id-ID" dirty="0">
              <a:solidFill>
                <a:srgbClr val="FFFF00"/>
              </a:solidFill>
            </a:endParaRPr>
          </a:p>
        </p:txBody>
      </p:sp>
      <p:sp>
        <p:nvSpPr>
          <p:cNvPr id="4" name="Rectangle 3"/>
          <p:cNvSpPr/>
          <p:nvPr/>
        </p:nvSpPr>
        <p:spPr>
          <a:xfrm>
            <a:off x="949862" y="910461"/>
            <a:ext cx="7244291" cy="646331"/>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id-ID" sz="3600" b="1" cap="none" spc="0" dirty="0">
                <a:ln/>
                <a:solidFill>
                  <a:schemeClr val="accent3"/>
                </a:solidFill>
                <a:effectLst/>
              </a:rPr>
              <a:t>INDIKATOR KUALITAS PENDUDUK</a:t>
            </a:r>
            <a:endParaRPr lang="en-US" sz="3600" b="1" cap="none" spc="0" dirty="0">
              <a:ln/>
              <a:solidFill>
                <a:schemeClr val="accent3"/>
              </a:solidFill>
              <a:effectLst/>
            </a:endParaRPr>
          </a:p>
        </p:txBody>
      </p:sp>
    </p:spTree>
    <p:extLst>
      <p:ext uri="{BB962C8B-B14F-4D97-AF65-F5344CB8AC3E}">
        <p14:creationId xmlns:p14="http://schemas.microsoft.com/office/powerpoint/2010/main" val="996412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Secara operasional upaya peningkatan kualitas SDM dilaksanakan melalui  berbagai sektor pembangunan seperti :</a:t>
            </a:r>
          </a:p>
          <a:p>
            <a:r>
              <a:rPr lang="id-ID" dirty="0"/>
              <a:t>1. Pendidikan</a:t>
            </a:r>
          </a:p>
          <a:p>
            <a:r>
              <a:rPr lang="id-ID" dirty="0"/>
              <a:t>2. Kesehatan</a:t>
            </a:r>
          </a:p>
          <a:p>
            <a:r>
              <a:rPr lang="id-ID" dirty="0"/>
              <a:t>3. Kesejahteraan sosial</a:t>
            </a:r>
          </a:p>
          <a:p>
            <a:r>
              <a:rPr lang="id-ID" dirty="0"/>
              <a:t>4. Kependudukan</a:t>
            </a:r>
          </a:p>
          <a:p>
            <a:r>
              <a:rPr lang="id-ID" dirty="0"/>
              <a:t>5. Tenaga kerja</a:t>
            </a:r>
          </a:p>
          <a:p>
            <a:r>
              <a:rPr lang="id-ID" dirty="0"/>
              <a:t> dll</a:t>
            </a:r>
          </a:p>
        </p:txBody>
      </p:sp>
    </p:spTree>
    <p:extLst>
      <p:ext uri="{BB962C8B-B14F-4D97-AF65-F5344CB8AC3E}">
        <p14:creationId xmlns:p14="http://schemas.microsoft.com/office/powerpoint/2010/main" val="1644144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r>
              <a:rPr lang="id-ID" dirty="0"/>
              <a:t>Kualitas penduduk dapat menjadi tolak ukur pencapaian pembangunan disebuah negara.</a:t>
            </a:r>
          </a:p>
          <a:p>
            <a:r>
              <a:rPr lang="id-ID" dirty="0"/>
              <a:t>Indeks Pembangunan Manusia dibangun melalui 3 indikator dasar yaitu:</a:t>
            </a:r>
          </a:p>
          <a:p>
            <a:r>
              <a:rPr lang="id-ID" dirty="0"/>
              <a:t>1. umur panjang</a:t>
            </a:r>
          </a:p>
          <a:p>
            <a:r>
              <a:rPr lang="id-ID" dirty="0"/>
              <a:t>2. Kesehatan</a:t>
            </a:r>
          </a:p>
          <a:p>
            <a:r>
              <a:rPr lang="id-ID" dirty="0"/>
              <a:t>3.Pengetahuan dan kehidupan yang layak.</a:t>
            </a:r>
          </a:p>
        </p:txBody>
      </p:sp>
    </p:spTree>
    <p:extLst>
      <p:ext uri="{BB962C8B-B14F-4D97-AF65-F5344CB8AC3E}">
        <p14:creationId xmlns:p14="http://schemas.microsoft.com/office/powerpoint/2010/main" val="9409326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Komponen Indeks Pembangunan Manusia</a:t>
            </a:r>
          </a:p>
        </p:txBody>
      </p:sp>
      <p:sp>
        <p:nvSpPr>
          <p:cNvPr id="3" name="Content Placeholder 2"/>
          <p:cNvSpPr>
            <a:spLocks noGrp="1"/>
          </p:cNvSpPr>
          <p:nvPr>
            <p:ph idx="1"/>
          </p:nvPr>
        </p:nvSpPr>
        <p:spPr/>
        <p:txBody>
          <a:bodyPr/>
          <a:lstStyle/>
          <a:p>
            <a:r>
              <a:rPr lang="id-ID" dirty="0"/>
              <a:t>Untuk mengukur kesehatan digunakan indikator  angka harapan hidup.</a:t>
            </a:r>
          </a:p>
          <a:p>
            <a:pPr marL="64008" indent="0">
              <a:buNone/>
            </a:pPr>
            <a:r>
              <a:rPr lang="id-ID" dirty="0"/>
              <a:t>Untuk mengukur pengetahuan digunakan indikator angka melek huruf dan rata rata lama sekolah.</a:t>
            </a:r>
          </a:p>
          <a:p>
            <a:pPr marL="64008" indent="0">
              <a:buNone/>
            </a:pPr>
            <a:r>
              <a:rPr lang="id-ID" dirty="0"/>
              <a:t>Untuk mengukur kehidupan yang layak digunakan indikator kemampuan daya beli masyarakat terhadap sejumlah kebutuhan pokok.</a:t>
            </a:r>
          </a:p>
        </p:txBody>
      </p:sp>
    </p:spTree>
    <p:extLst>
      <p:ext uri="{BB962C8B-B14F-4D97-AF65-F5344CB8AC3E}">
        <p14:creationId xmlns:p14="http://schemas.microsoft.com/office/powerpoint/2010/main" val="12586319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Komponen  Indeks Pembangunan manusiamenurut Pusat statisti</a:t>
            </a:r>
          </a:p>
        </p:txBody>
      </p:sp>
      <p:sp>
        <p:nvSpPr>
          <p:cNvPr id="3" name="Content Placeholder 2"/>
          <p:cNvSpPr>
            <a:spLocks noGrp="1"/>
          </p:cNvSpPr>
          <p:nvPr>
            <p:ph idx="1"/>
          </p:nvPr>
        </p:nvSpPr>
        <p:spPr/>
        <p:txBody>
          <a:bodyPr/>
          <a:lstStyle/>
          <a:p>
            <a:pPr marL="578358" indent="-514350">
              <a:buAutoNum type="arabicPeriod"/>
            </a:pPr>
            <a:r>
              <a:rPr lang="id-ID" dirty="0"/>
              <a:t>Angka harapan hidup.</a:t>
            </a:r>
          </a:p>
          <a:p>
            <a:pPr marL="64008" indent="0">
              <a:buNone/>
            </a:pPr>
            <a:r>
              <a:rPr lang="id-ID" dirty="0"/>
              <a:t>Ialah merupakan rata rata perkiraan banyak tahun yang dapat ditempuh oleh seseorang selama hidup.</a:t>
            </a:r>
          </a:p>
          <a:p>
            <a:pPr marL="64008" indent="0">
              <a:buNone/>
            </a:pPr>
            <a:r>
              <a:rPr lang="id-ID" dirty="0"/>
              <a:t>2. Angka melek huruf</a:t>
            </a:r>
          </a:p>
          <a:p>
            <a:pPr marL="64008" indent="0">
              <a:buNone/>
            </a:pPr>
            <a:r>
              <a:rPr lang="id-ID" dirty="0"/>
              <a:t>Adalah persentase penduduk usi 15 tahun ke atas yang dapat membaca dan menulis huruf  latin dan huruf lainnya</a:t>
            </a:r>
          </a:p>
          <a:p>
            <a:pPr marL="64008" indent="0">
              <a:buNone/>
            </a:pPr>
            <a:endParaRPr lang="id-ID" dirty="0"/>
          </a:p>
        </p:txBody>
      </p:sp>
    </p:spTree>
    <p:extLst>
      <p:ext uri="{BB962C8B-B14F-4D97-AF65-F5344CB8AC3E}">
        <p14:creationId xmlns:p14="http://schemas.microsoft.com/office/powerpoint/2010/main" val="16454397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4572000"/>
          </a:xfrm>
        </p:spPr>
        <p:txBody>
          <a:bodyPr/>
          <a:lstStyle/>
          <a:p>
            <a:pPr marL="64008" indent="0">
              <a:buNone/>
            </a:pPr>
            <a:r>
              <a:rPr lang="id-ID" dirty="0"/>
              <a:t>3. Rata rata lamasekolah</a:t>
            </a:r>
          </a:p>
          <a:p>
            <a:pPr marL="64008" indent="0">
              <a:buNone/>
            </a:pPr>
            <a:r>
              <a:rPr lang="id-ID" dirty="0"/>
              <a:t>Menggambarkan jumlah tahun yang digunakan oleh penduduk usia 15 ke atas dalam menjalani pendidikan formal.</a:t>
            </a:r>
          </a:p>
          <a:p>
            <a:pPr marL="64008" indent="0">
              <a:buNone/>
            </a:pPr>
            <a:r>
              <a:rPr lang="id-ID" dirty="0"/>
              <a:t>4. Pengeluaran riil perkapita mengukur standard hidup layak menggunakan Produk Domestik Bruto ( PDB) riil.</a:t>
            </a:r>
          </a:p>
        </p:txBody>
      </p:sp>
    </p:spTree>
    <p:extLst>
      <p:ext uri="{BB962C8B-B14F-4D97-AF65-F5344CB8AC3E}">
        <p14:creationId xmlns:p14="http://schemas.microsoft.com/office/powerpoint/2010/main" val="37590825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BPS dalam menghitung standard hidup layak menggunakan rata rata pengeluaran per kapita riil </a:t>
            </a:r>
          </a:p>
        </p:txBody>
      </p:sp>
    </p:spTree>
    <p:extLst>
      <p:ext uri="{BB962C8B-B14F-4D97-AF65-F5344CB8AC3E}">
        <p14:creationId xmlns:p14="http://schemas.microsoft.com/office/powerpoint/2010/main" val="34429454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91680" y="1866927"/>
            <a:ext cx="6171882" cy="2585323"/>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5400" b="1" dirty="0">
                <a:ln w="11430"/>
                <a:gradFill>
                  <a:gsLst>
                    <a:gs pos="0">
                      <a:srgbClr val="E40059">
                        <a:tint val="70000"/>
                        <a:satMod val="245000"/>
                      </a:srgbClr>
                    </a:gs>
                    <a:gs pos="75000">
                      <a:srgbClr val="E40059">
                        <a:tint val="90000"/>
                        <a:shade val="60000"/>
                        <a:satMod val="240000"/>
                      </a:srgbClr>
                    </a:gs>
                    <a:gs pos="100000">
                      <a:srgbClr val="E40059">
                        <a:tint val="100000"/>
                        <a:shade val="50000"/>
                        <a:satMod val="240000"/>
                      </a:srgbClr>
                    </a:gs>
                  </a:gsLst>
                  <a:lin ang="5400000"/>
                </a:gradFill>
                <a:effectLst>
                  <a:outerShdw blurRad="50800" dist="39000" dir="5460000" algn="tl">
                    <a:srgbClr val="000000">
                      <a:alpha val="38000"/>
                    </a:srgbClr>
                  </a:outerShdw>
                </a:effectLst>
              </a:rPr>
              <a:t>SELAMAT BELAJAR</a:t>
            </a:r>
            <a:br>
              <a:rPr lang="id-ID" sz="5400" b="1" dirty="0">
                <a:ln w="11430"/>
                <a:gradFill>
                  <a:gsLst>
                    <a:gs pos="0">
                      <a:srgbClr val="E40059">
                        <a:tint val="70000"/>
                        <a:satMod val="245000"/>
                      </a:srgbClr>
                    </a:gs>
                    <a:gs pos="75000">
                      <a:srgbClr val="E40059">
                        <a:tint val="90000"/>
                        <a:shade val="60000"/>
                        <a:satMod val="240000"/>
                      </a:srgbClr>
                    </a:gs>
                    <a:gs pos="100000">
                      <a:srgbClr val="E40059">
                        <a:tint val="100000"/>
                        <a:shade val="50000"/>
                        <a:satMod val="240000"/>
                      </a:srgbClr>
                    </a:gs>
                  </a:gsLst>
                  <a:lin ang="5400000"/>
                </a:gradFill>
                <a:effectLst>
                  <a:outerShdw blurRad="50800" dist="39000" dir="5460000" algn="tl">
                    <a:srgbClr val="000000">
                      <a:alpha val="38000"/>
                    </a:srgbClr>
                  </a:outerShdw>
                </a:effectLst>
              </a:rPr>
            </a:br>
            <a:r>
              <a:rPr lang="id-ID" sz="5400" b="1" dirty="0">
                <a:ln w="11430"/>
                <a:gradFill>
                  <a:gsLst>
                    <a:gs pos="0">
                      <a:srgbClr val="E40059">
                        <a:tint val="70000"/>
                        <a:satMod val="245000"/>
                      </a:srgbClr>
                    </a:gs>
                    <a:gs pos="75000">
                      <a:srgbClr val="E40059">
                        <a:tint val="90000"/>
                        <a:shade val="60000"/>
                        <a:satMod val="240000"/>
                      </a:srgbClr>
                    </a:gs>
                    <a:gs pos="100000">
                      <a:srgbClr val="E40059">
                        <a:tint val="100000"/>
                        <a:shade val="50000"/>
                        <a:satMod val="240000"/>
                      </a:srgbClr>
                    </a:gs>
                  </a:gsLst>
                  <a:lin ang="5400000"/>
                </a:gradFill>
                <a:effectLst>
                  <a:outerShdw blurRad="50800" dist="39000" dir="5460000" algn="tl">
                    <a:srgbClr val="000000">
                      <a:alpha val="38000"/>
                    </a:srgbClr>
                  </a:outerShdw>
                </a:effectLst>
              </a:rPr>
              <a:t>&amp;</a:t>
            </a:r>
            <a:br>
              <a:rPr lang="id-ID" sz="5400" b="1" dirty="0">
                <a:ln w="11430"/>
                <a:gradFill>
                  <a:gsLst>
                    <a:gs pos="0">
                      <a:srgbClr val="E40059">
                        <a:tint val="70000"/>
                        <a:satMod val="245000"/>
                      </a:srgbClr>
                    </a:gs>
                    <a:gs pos="75000">
                      <a:srgbClr val="E40059">
                        <a:tint val="90000"/>
                        <a:shade val="60000"/>
                        <a:satMod val="240000"/>
                      </a:srgbClr>
                    </a:gs>
                    <a:gs pos="100000">
                      <a:srgbClr val="E40059">
                        <a:tint val="100000"/>
                        <a:shade val="50000"/>
                        <a:satMod val="240000"/>
                      </a:srgbClr>
                    </a:gs>
                  </a:gsLst>
                  <a:lin ang="5400000"/>
                </a:gradFill>
                <a:effectLst>
                  <a:outerShdw blurRad="50800" dist="39000" dir="5460000" algn="tl">
                    <a:srgbClr val="000000">
                      <a:alpha val="38000"/>
                    </a:srgbClr>
                  </a:outerShdw>
                </a:effectLst>
              </a:rPr>
            </a:br>
            <a:r>
              <a:rPr lang="id-ID" sz="5400" b="1" dirty="0">
                <a:ln w="11430"/>
                <a:gradFill>
                  <a:gsLst>
                    <a:gs pos="0">
                      <a:srgbClr val="E40059">
                        <a:tint val="70000"/>
                        <a:satMod val="245000"/>
                      </a:srgbClr>
                    </a:gs>
                    <a:gs pos="75000">
                      <a:srgbClr val="E40059">
                        <a:tint val="90000"/>
                        <a:shade val="60000"/>
                        <a:satMod val="240000"/>
                      </a:srgbClr>
                    </a:gs>
                    <a:gs pos="100000">
                      <a:srgbClr val="E40059">
                        <a:tint val="100000"/>
                        <a:shade val="50000"/>
                        <a:satMod val="240000"/>
                      </a:srgbClr>
                    </a:gs>
                  </a:gsLst>
                  <a:lin ang="5400000"/>
                </a:gradFill>
                <a:effectLst>
                  <a:outerShdw blurRad="50800" dist="39000" dir="5460000" algn="tl">
                    <a:srgbClr val="000000">
                      <a:alpha val="38000"/>
                    </a:srgbClr>
                  </a:outerShdw>
                </a:effectLst>
              </a:rPr>
              <a:t>TERIMAKASIH</a:t>
            </a:r>
            <a:endParaRPr lang="en-US" sz="5400" b="1" dirty="0">
              <a:ln w="11430"/>
              <a:gradFill>
                <a:gsLst>
                  <a:gs pos="0">
                    <a:srgbClr val="E40059">
                      <a:tint val="70000"/>
                      <a:satMod val="245000"/>
                    </a:srgbClr>
                  </a:gs>
                  <a:gs pos="75000">
                    <a:srgbClr val="E40059">
                      <a:tint val="90000"/>
                      <a:shade val="60000"/>
                      <a:satMod val="240000"/>
                    </a:srgbClr>
                  </a:gs>
                  <a:gs pos="100000">
                    <a:srgbClr val="E40059">
                      <a:tint val="100000"/>
                      <a:shade val="50000"/>
                      <a:satMod val="240000"/>
                    </a:srgb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521295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
            </a:r>
            <a:br>
              <a:rPr lang="id-ID" dirty="0"/>
            </a:br>
            <a:r>
              <a:rPr lang="id-ID" dirty="0"/>
              <a:t>1. Kualitas Penduduk Menurut 		Tingkat 	Pendidikan</a:t>
            </a:r>
            <a:br>
              <a:rPr lang="id-ID" dirty="0"/>
            </a:br>
            <a:endParaRPr lang="id-ID" dirty="0"/>
          </a:p>
        </p:txBody>
      </p:sp>
      <p:sp>
        <p:nvSpPr>
          <p:cNvPr id="3" name="Content Placeholder 2"/>
          <p:cNvSpPr>
            <a:spLocks noGrp="1"/>
          </p:cNvSpPr>
          <p:nvPr>
            <p:ph idx="1"/>
          </p:nvPr>
        </p:nvSpPr>
        <p:spPr>
          <a:xfrm>
            <a:off x="457200" y="1628800"/>
            <a:ext cx="8435280" cy="4826008"/>
          </a:xfrm>
        </p:spPr>
        <p:txBody>
          <a:bodyPr>
            <a:normAutofit/>
          </a:bodyPr>
          <a:lstStyle/>
          <a:p>
            <a:pPr marL="64008" indent="0">
              <a:buNone/>
            </a:pPr>
            <a:r>
              <a:rPr lang="id-ID" dirty="0">
                <a:solidFill>
                  <a:srgbClr val="002060"/>
                </a:solidFill>
              </a:rPr>
              <a:t>Penduduk dapat dikelompokkan menjadi penduduk yang buta huruf dan yang melek huruf. </a:t>
            </a:r>
            <a:br>
              <a:rPr lang="id-ID" dirty="0">
                <a:solidFill>
                  <a:srgbClr val="002060"/>
                </a:solidFill>
              </a:rPr>
            </a:br>
            <a:r>
              <a:rPr lang="id-ID" dirty="0">
                <a:solidFill>
                  <a:srgbClr val="002060"/>
                </a:solidFill>
              </a:rPr>
              <a:t>Penduduk yang melek huruf dapat dikelompokkan lagi menurut tingkat pendidikannya, seperti kelompok tidak sekolah, tidak tamat Sekolah Dasar, tamat Sekolah Dasar, tamat Sekolah Menengah Pertama, tamat Sekolah Menengah Atas, tamat Akademi/Perguruan Tinggi, dll. </a:t>
            </a:r>
          </a:p>
        </p:txBody>
      </p:sp>
    </p:spTree>
    <p:extLst>
      <p:ext uri="{BB962C8B-B14F-4D97-AF65-F5344CB8AC3E}">
        <p14:creationId xmlns:p14="http://schemas.microsoft.com/office/powerpoint/2010/main" val="2503447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114040"/>
          </a:xfrm>
        </p:spPr>
        <p:txBody>
          <a:bodyPr/>
          <a:lstStyle/>
          <a:p>
            <a:pPr marL="64008" indent="0">
              <a:buNone/>
            </a:pPr>
            <a:r>
              <a:rPr lang="id-ID" dirty="0">
                <a:solidFill>
                  <a:srgbClr val="FFFF00"/>
                </a:solidFill>
              </a:rPr>
              <a:t>Data tingkat pendidikan akan akan membantu pemerintah untuk menganalisis kemajuan penyelenggaraan pendidikan</a:t>
            </a:r>
          </a:p>
          <a:p>
            <a:pPr marL="64008" indent="0">
              <a:buNone/>
            </a:pPr>
            <a:r>
              <a:rPr lang="id-ID" sz="3600" dirty="0">
                <a:solidFill>
                  <a:srgbClr val="FFFF00"/>
                </a:solidFill>
                <a:latin typeface="Arial"/>
              </a:rPr>
              <a:t>Tingkat pendidikan berkaitan erat dengan penguasaan ilmu pengetahuan dan teknologi. Tingkat pendidikan yang tinggi memungkinkan penduduk untuk mengolah sumber daya alam dengan baik.</a:t>
            </a:r>
            <a:endParaRPr lang="id-ID" sz="3600" dirty="0">
              <a:solidFill>
                <a:srgbClr val="FFFF00"/>
              </a:solidFill>
            </a:endParaRPr>
          </a:p>
          <a:p>
            <a:endParaRPr lang="id-ID" dirty="0"/>
          </a:p>
        </p:txBody>
      </p:sp>
    </p:spTree>
    <p:extLst>
      <p:ext uri="{BB962C8B-B14F-4D97-AF65-F5344CB8AC3E}">
        <p14:creationId xmlns:p14="http://schemas.microsoft.com/office/powerpoint/2010/main" val="2769694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7" y="1089523"/>
            <a:ext cx="7220867" cy="478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0731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435280" cy="5690104"/>
          </a:xfrm>
        </p:spPr>
        <p:txBody>
          <a:bodyPr>
            <a:normAutofit/>
          </a:bodyPr>
          <a:lstStyle/>
          <a:p>
            <a:pPr marL="64008" indent="0">
              <a:buNone/>
            </a:pPr>
            <a:r>
              <a:rPr lang="id-ID" dirty="0">
                <a:solidFill>
                  <a:srgbClr val="FFFF00"/>
                </a:solidFill>
                <a:latin typeface="Arial"/>
              </a:rPr>
              <a:t>Tingkat pendidikan penduduk Indonesia memang mengalami kemajuan. Meskipun demikian, tingkat pendidikan di Indonesia masih tergolong rendah jika dibandingkan dengan negara-negara di dunia lainnya. </a:t>
            </a:r>
            <a:br>
              <a:rPr lang="id-ID" dirty="0">
                <a:solidFill>
                  <a:srgbClr val="FFFF00"/>
                </a:solidFill>
                <a:latin typeface="Arial"/>
              </a:rPr>
            </a:br>
            <a:r>
              <a:rPr lang="id-ID" dirty="0">
                <a:solidFill>
                  <a:srgbClr val="FFFF00"/>
                </a:solidFill>
                <a:latin typeface="Arial"/>
              </a:rPr>
              <a:t>Bahkan dibandingkan dengan negara-negara ASEAN pun Indonesia tergolong paling rendah. Beberapa hal yang menyebabkan rendahnya tingkat pendidikan di Indonesia adalah sebagai berikut:</a:t>
            </a:r>
            <a:endParaRPr lang="id-ID" dirty="0">
              <a:solidFill>
                <a:srgbClr val="FFFF00"/>
              </a:solidFill>
            </a:endParaRPr>
          </a:p>
        </p:txBody>
      </p:sp>
    </p:spTree>
    <p:extLst>
      <p:ext uri="{BB962C8B-B14F-4D97-AF65-F5344CB8AC3E}">
        <p14:creationId xmlns:p14="http://schemas.microsoft.com/office/powerpoint/2010/main" val="2812472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
            </a:r>
            <a:br>
              <a:rPr lang="id-ID" dirty="0"/>
            </a:br>
            <a:r>
              <a:rPr lang="id-ID" dirty="0"/>
              <a:t>Penyebab rendahnya tingkat pendidikan di Indonesia</a:t>
            </a:r>
            <a:br>
              <a:rPr lang="id-ID" dirty="0"/>
            </a:br>
            <a:endParaRPr lang="id-ID" dirty="0"/>
          </a:p>
        </p:txBody>
      </p:sp>
      <p:sp>
        <p:nvSpPr>
          <p:cNvPr id="3" name="Content Placeholder 2"/>
          <p:cNvSpPr>
            <a:spLocks noGrp="1"/>
          </p:cNvSpPr>
          <p:nvPr>
            <p:ph idx="1"/>
          </p:nvPr>
        </p:nvSpPr>
        <p:spPr/>
        <p:txBody>
          <a:bodyPr>
            <a:normAutofit/>
          </a:bodyPr>
          <a:lstStyle/>
          <a:p>
            <a:pPr marL="64008" indent="0">
              <a:buNone/>
            </a:pPr>
            <a:r>
              <a:rPr lang="id-ID" sz="3200" dirty="0">
                <a:solidFill>
                  <a:srgbClr val="FFFF00"/>
                </a:solidFill>
              </a:rPr>
              <a:t>a. Masih kurangnya kesadaran 	masyarakat akan pentingnya 	pendidikan. Sebagian penduduk 	masih menganggap bahwa 	sekolah 	itu tidak penting. Untuk 	bekal hidup 	seorang anak cukup 	melanjutkan 	pekerjaan orang 	tuanya secara turun-	temurun</a:t>
            </a:r>
          </a:p>
        </p:txBody>
      </p:sp>
    </p:spTree>
    <p:extLst>
      <p:ext uri="{BB962C8B-B14F-4D97-AF65-F5344CB8AC3E}">
        <p14:creationId xmlns:p14="http://schemas.microsoft.com/office/powerpoint/2010/main" val="71802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112568"/>
          </a:xfrm>
        </p:spPr>
        <p:txBody>
          <a:bodyPr>
            <a:noAutofit/>
          </a:bodyPr>
          <a:lstStyle/>
          <a:p>
            <a:pPr marL="64008" indent="0">
              <a:buNone/>
            </a:pPr>
            <a:r>
              <a:rPr lang="id-ID" sz="3200" dirty="0">
                <a:solidFill>
                  <a:srgbClr val="FFFF00"/>
                </a:solidFill>
              </a:rPr>
              <a:t>b. Pendapatan penduduk yang rendah 	menyebabkan anak tidak dapat 	melanjutkan sekolah karena tidak 	mempunyai biaya.</a:t>
            </a:r>
          </a:p>
          <a:p>
            <a:pPr marL="64008" indent="0">
              <a:buNone/>
            </a:pPr>
            <a:r>
              <a:rPr lang="id-ID" sz="3200" dirty="0">
                <a:solidFill>
                  <a:srgbClr val="FFFF00"/>
                </a:solidFill>
              </a:rPr>
              <a:t>c. Belum meratanya sarana pendidikan 	(gedung sekolah, ruang kelas, 	buku-buku pelajaran, alat-alat 	praktikum, guru yang berkualitas, 	dll)</a:t>
            </a:r>
          </a:p>
        </p:txBody>
      </p:sp>
    </p:spTree>
    <p:extLst>
      <p:ext uri="{BB962C8B-B14F-4D97-AF65-F5344CB8AC3E}">
        <p14:creationId xmlns:p14="http://schemas.microsoft.com/office/powerpoint/2010/main" val="13507930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2116</TotalTime>
  <Words>804</Words>
  <Application>Microsoft Office PowerPoint</Application>
  <PresentationFormat>On-screen Show (4:3)</PresentationFormat>
  <Paragraphs>85</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Verve</vt:lpstr>
      <vt:lpstr>PowerPoint Presentation</vt:lpstr>
      <vt:lpstr>PowerPoint Presentation</vt:lpstr>
      <vt:lpstr>PowerPoint Presentation</vt:lpstr>
      <vt:lpstr> 1. Kualitas Penduduk Menurut   Tingkat  Pendidikan </vt:lpstr>
      <vt:lpstr>PowerPoint Presentation</vt:lpstr>
      <vt:lpstr>PowerPoint Presentation</vt:lpstr>
      <vt:lpstr>PowerPoint Presentation</vt:lpstr>
      <vt:lpstr> Penyebab rendahnya tingkat pendidikan di Indonesia </vt:lpstr>
      <vt:lpstr>PowerPoint Presentation</vt:lpstr>
      <vt:lpstr> langkah-langkah untuk meningkatkan tingkat pendidikan</vt:lpstr>
      <vt:lpstr>PowerPoint Presentation</vt:lpstr>
      <vt:lpstr>2. Kualitas Penduduk Menurut Tingkat Kesehatan</vt:lpstr>
      <vt:lpstr>PowerPoint Presentation</vt:lpstr>
      <vt:lpstr>Langkah-langkah meningkatkan tingkat kesehatan masyarakat, </vt:lpstr>
      <vt:lpstr>3. Kualitas Penduduk Menurut Mata Pencarian</vt:lpstr>
      <vt:lpstr>PowerPoint Presentation</vt:lpstr>
      <vt:lpstr>PowerPoint Presentation</vt:lpstr>
      <vt:lpstr>kebijakan umum dibidang perluasan kesempatan kerja, sesuai dengan asas pemerataan</vt:lpstr>
      <vt:lpstr>4. Kualitas Penduduk Menurut Pendapatan (Penghasilan)</vt:lpstr>
      <vt:lpstr>PowerPoint Presentation</vt:lpstr>
      <vt:lpstr>PowerPoint Presentation</vt:lpstr>
      <vt:lpstr>PowerPoint Presentation</vt:lpstr>
      <vt:lpstr>PowerPoint Presentation</vt:lpstr>
      <vt:lpstr>Indeks pembangunan manusia</vt:lpstr>
      <vt:lpstr>Tujuan pembangunan nasional</vt:lpstr>
      <vt:lpstr>PowerPoint Presentation</vt:lpstr>
      <vt:lpstr>PowerPoint Presentation</vt:lpstr>
      <vt:lpstr>4 kebijakan pokok dalam upaya peningkatan Sumber daya manusia</vt:lpstr>
      <vt:lpstr>PowerPoint Presentation</vt:lpstr>
      <vt:lpstr>PowerPoint Presentation</vt:lpstr>
      <vt:lpstr>PowerPoint Presentation</vt:lpstr>
      <vt:lpstr>Komponen Indeks Pembangunan Manusia</vt:lpstr>
      <vt:lpstr>Komponen  Indeks Pembangunan manusiamenurut Pusat statisti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acer</cp:lastModifiedBy>
  <cp:revision>17</cp:revision>
  <dcterms:created xsi:type="dcterms:W3CDTF">2020-10-12T09:53:37Z</dcterms:created>
  <dcterms:modified xsi:type="dcterms:W3CDTF">2022-05-17T08:31:43Z</dcterms:modified>
</cp:coreProperties>
</file>