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038D6-DD50-4A9B-8808-D211148C1F54}" type="datetimeFigureOut">
              <a:rPr lang="id-ID" smtClean="0"/>
              <a:t>11/01/2021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BB9C-F187-4687-BB48-6FB655CFF82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038D6-DD50-4A9B-8808-D211148C1F54}" type="datetimeFigureOut">
              <a:rPr lang="id-ID" smtClean="0"/>
              <a:t>11/01/2021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BB9C-F187-4687-BB48-6FB655CFF82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038D6-DD50-4A9B-8808-D211148C1F54}" type="datetimeFigureOut">
              <a:rPr lang="id-ID" smtClean="0"/>
              <a:t>11/01/2021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BB9C-F187-4687-BB48-6FB655CFF82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038D6-DD50-4A9B-8808-D211148C1F54}" type="datetimeFigureOut">
              <a:rPr lang="id-ID" smtClean="0"/>
              <a:t>11/01/2021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BB9C-F187-4687-BB48-6FB655CFF82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038D6-DD50-4A9B-8808-D211148C1F54}" type="datetimeFigureOut">
              <a:rPr lang="id-ID" smtClean="0"/>
              <a:t>11/01/2021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BB9C-F187-4687-BB48-6FB655CFF82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038D6-DD50-4A9B-8808-D211148C1F54}" type="datetimeFigureOut">
              <a:rPr lang="id-ID" smtClean="0"/>
              <a:t>11/01/2021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BB9C-F187-4687-BB48-6FB655CFF82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038D6-DD50-4A9B-8808-D211148C1F54}" type="datetimeFigureOut">
              <a:rPr lang="id-ID" smtClean="0"/>
              <a:t>11/01/2021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BB9C-F187-4687-BB48-6FB655CFF82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038D6-DD50-4A9B-8808-D211148C1F54}" type="datetimeFigureOut">
              <a:rPr lang="id-ID" smtClean="0"/>
              <a:t>11/01/2021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BB9C-F187-4687-BB48-6FB655CFF82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038D6-DD50-4A9B-8808-D211148C1F54}" type="datetimeFigureOut">
              <a:rPr lang="id-ID" smtClean="0"/>
              <a:t>11/01/2021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BB9C-F187-4687-BB48-6FB655CFF82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038D6-DD50-4A9B-8808-D211148C1F54}" type="datetimeFigureOut">
              <a:rPr lang="id-ID" smtClean="0"/>
              <a:t>11/01/2021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BB9C-F187-4687-BB48-6FB655CFF82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038D6-DD50-4A9B-8808-D211148C1F54}" type="datetimeFigureOut">
              <a:rPr lang="id-ID" smtClean="0"/>
              <a:t>11/01/2021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BB9C-F187-4687-BB48-6FB655CFF821}" type="slidenum">
              <a:rPr lang="id-ID" smtClean="0"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1E038D6-DD50-4A9B-8808-D211148C1F54}" type="datetimeFigureOut">
              <a:rPr lang="id-ID" smtClean="0"/>
              <a:t>11/01/2021</a:t>
            </a:fld>
            <a:endParaRPr lang="id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259BB9C-F187-4687-BB48-6FB655CFF821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8064896" cy="18002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ANCAMAN TERHADAP INTEGRASI NEGARA INDONESIA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4680520" cy="368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53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64807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Indikator Ancaman antara lain: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55888" cy="5400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id-ID" dirty="0" smtClean="0"/>
              <a:t>Invasi dan Infiltrasi.</a:t>
            </a:r>
          </a:p>
          <a:p>
            <a:pPr>
              <a:buFont typeface="Wingdings" pitchFamily="2" charset="2"/>
              <a:buChar char="q"/>
            </a:pPr>
            <a:r>
              <a:rPr lang="id-ID" dirty="0" smtClean="0"/>
              <a:t>Kemajuan teknologi transportasi, komunikasi dan informasi</a:t>
            </a:r>
          </a:p>
          <a:p>
            <a:pPr>
              <a:buFont typeface="Wingdings" pitchFamily="2" charset="2"/>
              <a:buChar char="q"/>
            </a:pPr>
            <a:r>
              <a:rPr lang="id-ID" dirty="0" smtClean="0"/>
              <a:t>Eksploitasi sumber daya alam</a:t>
            </a:r>
          </a:p>
          <a:p>
            <a:pPr>
              <a:buFont typeface="Wingdings" pitchFamily="2" charset="2"/>
              <a:buChar char="q"/>
            </a:pPr>
            <a:r>
              <a:rPr lang="id-ID" dirty="0" smtClean="0"/>
              <a:t>Penetrasi di bidang ekonomi</a:t>
            </a:r>
          </a:p>
          <a:p>
            <a:pPr>
              <a:buFont typeface="Wingdings" pitchFamily="2" charset="2"/>
              <a:buChar char="q"/>
            </a:pPr>
            <a:r>
              <a:rPr lang="id-ID" dirty="0" smtClean="0"/>
              <a:t>Penetrasi ideologi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5853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27896" cy="50405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Konsepsi Tantangan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183880" cy="4620000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Tantangan: suatu hal atau upaya yang bersifat atau bertujuan menggugah kemampuan.</a:t>
            </a:r>
          </a:p>
          <a:p>
            <a:pPr marL="0" indent="0">
              <a:buNone/>
            </a:pPr>
            <a:r>
              <a:rPr lang="id-ID" dirty="0" smtClean="0"/>
              <a:t>Beberapa bentuk tantangan antara lain:</a:t>
            </a:r>
          </a:p>
          <a:p>
            <a:pPr>
              <a:buFont typeface="Wingdings" pitchFamily="2" charset="2"/>
              <a:buChar char="q"/>
            </a:pPr>
            <a:r>
              <a:rPr lang="id-ID" dirty="0" smtClean="0"/>
              <a:t>Percobaan invasi asing</a:t>
            </a:r>
          </a:p>
          <a:p>
            <a:pPr>
              <a:buFont typeface="Wingdings" pitchFamily="2" charset="2"/>
              <a:buChar char="q"/>
            </a:pPr>
            <a:r>
              <a:rPr lang="id-ID" dirty="0" smtClean="0"/>
              <a:t>Korupsi, kolusi, dan nepotisme</a:t>
            </a:r>
          </a:p>
          <a:p>
            <a:pPr>
              <a:buFont typeface="Wingdings" pitchFamily="2" charset="2"/>
              <a:buChar char="q"/>
            </a:pPr>
            <a:r>
              <a:rPr lang="id-ID" dirty="0" smtClean="0"/>
              <a:t>kriminalitas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5086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Konsepsi Hambatan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183880" cy="47640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b="1" dirty="0" smtClean="0"/>
              <a:t>Hambatan: </a:t>
            </a:r>
            <a:r>
              <a:rPr lang="en-US" b="1" dirty="0" err="1" smtClean="0"/>
              <a:t>hal</a:t>
            </a:r>
            <a:r>
              <a:rPr lang="en-US" b="1" dirty="0" smtClean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usaha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diri</a:t>
            </a:r>
            <a:r>
              <a:rPr lang="en-US" b="1" dirty="0"/>
              <a:t> </a:t>
            </a:r>
            <a:r>
              <a:rPr lang="en-US" b="1" dirty="0" err="1"/>
              <a:t>sendiri</a:t>
            </a:r>
            <a:r>
              <a:rPr lang="en-US" b="1" dirty="0"/>
              <a:t> yang </a:t>
            </a:r>
            <a:r>
              <a:rPr lang="en-US" b="1" dirty="0" err="1"/>
              <a:t>bersifat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bertujuan</a:t>
            </a:r>
            <a:r>
              <a:rPr lang="en-US" b="1" dirty="0"/>
              <a:t> </a:t>
            </a:r>
            <a:r>
              <a:rPr lang="en-US" b="1" dirty="0" err="1"/>
              <a:t>melemahkan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menghalangi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konsepsional</a:t>
            </a:r>
            <a:endParaRPr lang="id-ID" b="1" dirty="0" smtClean="0"/>
          </a:p>
          <a:p>
            <a:pPr marL="0" indent="0">
              <a:buNone/>
            </a:pPr>
            <a:r>
              <a:rPr lang="id-ID" b="1" dirty="0" smtClean="0"/>
              <a:t>Beberapa bentuk hambatan antara lain:</a:t>
            </a:r>
          </a:p>
          <a:p>
            <a:pPr>
              <a:buFont typeface="Wingdings" pitchFamily="2" charset="2"/>
              <a:buChar char="v"/>
            </a:pPr>
            <a:r>
              <a:rPr lang="id-ID" b="1" dirty="0" smtClean="0"/>
              <a:t>Konflik dan persaingan</a:t>
            </a:r>
          </a:p>
          <a:p>
            <a:pPr>
              <a:buFont typeface="Wingdings" pitchFamily="2" charset="2"/>
              <a:buChar char="v"/>
            </a:pPr>
            <a:r>
              <a:rPr lang="id-ID" b="1" dirty="0" smtClean="0"/>
              <a:t>Penyalahgunaan narkoba dan minuman beralkohol</a:t>
            </a:r>
          </a:p>
          <a:p>
            <a:pPr>
              <a:buFont typeface="Wingdings" pitchFamily="2" charset="2"/>
              <a:buChar char="v"/>
            </a:pPr>
            <a:r>
              <a:rPr lang="id-ID" b="1" dirty="0" smtClean="0"/>
              <a:t>Kriminalitas</a:t>
            </a:r>
          </a:p>
          <a:p>
            <a:pPr>
              <a:buFont typeface="Wingdings" pitchFamily="2" charset="2"/>
              <a:buChar char="v"/>
            </a:pPr>
            <a:r>
              <a:rPr lang="id-ID" b="1" dirty="0" smtClean="0"/>
              <a:t>Kemiskinan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270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728978" cy="648072"/>
          </a:xfrm>
        </p:spPr>
        <p:txBody>
          <a:bodyPr/>
          <a:lstStyle/>
          <a:p>
            <a:r>
              <a:rPr lang="id-ID" dirty="0" smtClean="0"/>
              <a:t>Lanjutan 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183880" cy="4620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d-ID" dirty="0" smtClean="0"/>
              <a:t>Eksklusivitas kelompok</a:t>
            </a:r>
          </a:p>
          <a:p>
            <a:pPr>
              <a:buFont typeface="Wingdings" pitchFamily="2" charset="2"/>
              <a:buChar char="v"/>
            </a:pPr>
            <a:r>
              <a:rPr lang="id-ID" dirty="0" smtClean="0"/>
              <a:t>Penetrasi budaya dan ideologi</a:t>
            </a:r>
          </a:p>
          <a:p>
            <a:pPr>
              <a:buFont typeface="Wingdings" pitchFamily="2" charset="2"/>
              <a:buChar char="v"/>
            </a:pPr>
            <a:r>
              <a:rPr lang="id-ID" dirty="0" smtClean="0"/>
              <a:t>Separatisme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836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864096"/>
          </a:xfrm>
        </p:spPr>
        <p:txBody>
          <a:bodyPr/>
          <a:lstStyle/>
          <a:p>
            <a:r>
              <a:rPr lang="id-ID" dirty="0" smtClean="0"/>
              <a:t>Konsepsi Gangguan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55888" cy="4331968"/>
          </a:xfrm>
        </p:spPr>
        <p:txBody>
          <a:bodyPr/>
          <a:lstStyle/>
          <a:p>
            <a:pPr marL="0" indent="0">
              <a:buNone/>
            </a:pPr>
            <a:r>
              <a:rPr lang="id-ID" b="1" dirty="0" smtClean="0"/>
              <a:t>Gangguan: suatu hal atau upaya yang mengusik kelangsungan kehidupan ideologi bangsa dan negara RI.</a:t>
            </a:r>
          </a:p>
          <a:p>
            <a:pPr marL="0" indent="0">
              <a:buNone/>
            </a:pPr>
            <a:r>
              <a:rPr lang="id-ID" b="1" dirty="0" smtClean="0"/>
              <a:t>Beberapa bentuk gangguan:</a:t>
            </a:r>
          </a:p>
          <a:p>
            <a:pPr marL="514350" indent="-514350">
              <a:buFont typeface="+mj-lt"/>
              <a:buAutoNum type="alphaLcPeriod"/>
            </a:pPr>
            <a:r>
              <a:rPr lang="id-ID" b="1" dirty="0" smtClean="0"/>
              <a:t>Sosial ekonomi masyarakat Indonesia yang beragam</a:t>
            </a:r>
          </a:p>
          <a:p>
            <a:pPr marL="514350" indent="-514350">
              <a:buFont typeface="+mj-lt"/>
              <a:buAutoNum type="alphaLcPeriod"/>
            </a:pPr>
            <a:r>
              <a:rPr lang="id-ID" b="1" dirty="0" smtClean="0"/>
              <a:t>Sumber daya alam yang minus</a:t>
            </a:r>
          </a:p>
          <a:p>
            <a:pPr marL="514350" indent="-514350">
              <a:buFont typeface="+mj-lt"/>
              <a:buAutoNum type="alphaLcPeriod"/>
            </a:pPr>
            <a:r>
              <a:rPr lang="id-ID" b="1" dirty="0" smtClean="0"/>
              <a:t>Tingkat pendidikan masyarakat yang rendah</a:t>
            </a:r>
          </a:p>
          <a:p>
            <a:pPr marL="0" indent="0">
              <a:buNone/>
            </a:pPr>
            <a:endParaRPr lang="id-ID" dirty="0" smtClean="0"/>
          </a:p>
          <a:p>
            <a:pPr marL="514350" indent="-514350">
              <a:buFont typeface="+mj-lt"/>
              <a:buAutoNum type="alphaLcPeriod"/>
            </a:pPr>
            <a:endParaRPr lang="id-ID" dirty="0" smtClean="0"/>
          </a:p>
          <a:p>
            <a:pPr>
              <a:buFont typeface="Wingdings" pitchFamily="2" charset="2"/>
              <a:buChar char="q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9073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55888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>Antisipasi </a:t>
            </a:r>
            <a:r>
              <a:rPr lang="id-ID" dirty="0"/>
              <a:t>ATHG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183880" cy="5400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600" b="1" dirty="0" smtClean="0"/>
              <a:t>Pendidikan. Pendidikan merupakan media utama untuk membangun peradaban dan kesejahteraan hidup manusia.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600" b="1" dirty="0" smtClean="0"/>
              <a:t>Pembangunan. Pembangunan untuk meningkatkan kesejahteraan manusia.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600" b="1" dirty="0" smtClean="0"/>
              <a:t>Penegakan hukum dan keadilan. Penegakan hukum dan keadilan bisa mencegah terjadinya ATHG.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600" b="1" dirty="0" smtClean="0"/>
              <a:t>Penghormatan HAM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600" b="1" dirty="0" smtClean="0"/>
              <a:t>Penguatan alutsista dan sumber daya manusia. Alutsista: alat utama sistem persenjataan TNI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600" b="1" dirty="0" smtClean="0"/>
              <a:t>Penciptaan suasana aman dan tentram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600" b="1" dirty="0" smtClean="0"/>
              <a:t>Penghapusan KKN</a:t>
            </a:r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1140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55888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Lanjutan 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4824536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lphaLcPeriod" startAt="4"/>
            </a:pPr>
            <a:r>
              <a:rPr lang="id-ID" b="1" dirty="0" smtClean="0"/>
              <a:t>Kondisi infrastruktur dan suprastruktur yang beragam</a:t>
            </a:r>
          </a:p>
          <a:p>
            <a:pPr marL="514350" indent="-514350">
              <a:buFont typeface="+mj-lt"/>
              <a:buAutoNum type="alphaLcPeriod" startAt="4"/>
            </a:pPr>
            <a:r>
              <a:rPr lang="id-ID" b="1" dirty="0" smtClean="0"/>
              <a:t>Kesenjangan kesejahteraan masyarakat</a:t>
            </a:r>
          </a:p>
          <a:p>
            <a:pPr marL="514350" indent="-514350">
              <a:buFont typeface="+mj-lt"/>
              <a:buAutoNum type="alphaLcPeriod" startAt="4"/>
            </a:pPr>
            <a:r>
              <a:rPr lang="id-ID" b="1" dirty="0" smtClean="0"/>
              <a:t>Rendahnya tingkat pemahaman masyarakat terhadap ideologi bangsa sebagai alat pemersatu</a:t>
            </a:r>
          </a:p>
          <a:p>
            <a:pPr marL="514350" indent="-514350">
              <a:buFont typeface="+mj-lt"/>
              <a:buAutoNum type="alphaLcPeriod" startAt="4"/>
            </a:pPr>
            <a:r>
              <a:rPr lang="id-ID" b="1" dirty="0" smtClean="0"/>
              <a:t>Rendahnya toleransi dan penghormatan atas keragaman SARA serta kebudayaan lokal dengan kepentingan beragam</a:t>
            </a:r>
          </a:p>
          <a:p>
            <a:pPr marL="514350" indent="-514350">
              <a:buFont typeface="+mj-lt"/>
              <a:buAutoNum type="alphaLcPeriod" startAt="4"/>
            </a:pPr>
            <a:r>
              <a:rPr lang="id-ID" b="1" dirty="0" smtClean="0"/>
              <a:t>Rendahnya kesadaran masyarakat terhadap gangguan dari luar.</a:t>
            </a:r>
          </a:p>
          <a:p>
            <a:pPr marL="514350" indent="-514350">
              <a:buFont typeface="+mj-lt"/>
              <a:buAutoNum type="alphaLcPeriod" startAt="4"/>
            </a:pPr>
            <a:r>
              <a:rPr lang="id-ID" b="1" dirty="0" smtClean="0"/>
              <a:t>Mudahnya masyarakat dalam menggunakan kekerasan dan sebagainya.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7056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11872" cy="792088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Pentingnya Kesadaran Bernegara Kesatuan 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55888" cy="496855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d-ID" b="1" dirty="0" smtClean="0"/>
              <a:t>NKRI menjadikan manusia sebagai manusia Indonesia</a:t>
            </a:r>
          </a:p>
          <a:p>
            <a:pPr>
              <a:buFont typeface="Wingdings" pitchFamily="2" charset="2"/>
              <a:buChar char="v"/>
            </a:pPr>
            <a:r>
              <a:rPr lang="id-ID" b="1" dirty="0" smtClean="0"/>
              <a:t>NKRI dapat menyejahterakan hidup, memberi rasa aman, keadilan, dan perlindungan</a:t>
            </a:r>
          </a:p>
          <a:p>
            <a:pPr>
              <a:buFont typeface="Wingdings" pitchFamily="2" charset="2"/>
              <a:buChar char="v"/>
            </a:pPr>
            <a:r>
              <a:rPr lang="id-ID" b="1" dirty="0" smtClean="0"/>
              <a:t>Pembangunan bisa dilaksanakan. 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48025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55888" cy="64807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Perilaku Komitmen terhadap NKRI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55888" cy="46920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b="1" dirty="0" smtClean="0"/>
              <a:t>Memberi perlakuan yang sama terhadap semua siswa memilih tempat duduk dan sebagainya.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 smtClean="0"/>
              <a:t>Pengambilan keputusan melibatkan semua komponen masyarakat.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 smtClean="0"/>
              <a:t>Memberi dan memperoleh perlakuan yang sama dan sederajat sesuai dengan harkat dan martabat.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 smtClean="0"/>
              <a:t>Berprestasi dalam berbagai bidang.</a:t>
            </a:r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812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11872" cy="720080"/>
          </a:xfrm>
        </p:spPr>
        <p:txBody>
          <a:bodyPr>
            <a:noAutofit/>
          </a:bodyPr>
          <a:lstStyle/>
          <a:p>
            <a:r>
              <a:rPr lang="id-ID" sz="3000" dirty="0" smtClean="0"/>
              <a:t>Perilaku Toleran dan Harmoni Keberagaman dalam kehidupan</a:t>
            </a:r>
            <a:endParaRPr lang="id-ID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b="1" dirty="0" smtClean="0">
                <a:solidFill>
                  <a:srgbClr val="FF33CC"/>
                </a:solidFill>
              </a:rPr>
              <a:t>Toleransi:</a:t>
            </a:r>
            <a:r>
              <a:rPr lang="id-ID" b="1" dirty="0" smtClean="0"/>
              <a:t> suatu pola pikir, sikap dan perbuatan yang menghormati dan menghargai dan menerima akan adanya perbedaan. </a:t>
            </a:r>
          </a:p>
          <a:p>
            <a:pPr marL="0" indent="0">
              <a:buNone/>
            </a:pPr>
            <a:r>
              <a:rPr lang="id-ID" b="1" dirty="0" smtClean="0">
                <a:solidFill>
                  <a:srgbClr val="FF33CC"/>
                </a:solidFill>
              </a:rPr>
              <a:t>Harmoni:</a:t>
            </a:r>
            <a:r>
              <a:rPr lang="id-ID" b="1" dirty="0" smtClean="0"/>
              <a:t> pernyataan rasa, aksi, gagasan, dan minat; keselarasan atau keserasian.</a:t>
            </a:r>
          </a:p>
          <a:p>
            <a:pPr marL="0" indent="0">
              <a:buNone/>
            </a:pPr>
            <a:r>
              <a:rPr lang="id-ID" b="1" dirty="0" smtClean="0"/>
              <a:t>Penerapan toleransi dan harmoni dalam lingkungan keluarga:</a:t>
            </a:r>
          </a:p>
          <a:p>
            <a:pPr>
              <a:buFont typeface="Wingdings" pitchFamily="2" charset="2"/>
              <a:buChar char="q"/>
            </a:pPr>
            <a:r>
              <a:rPr lang="id-ID" b="1" dirty="0" smtClean="0"/>
              <a:t>Penggunaan kamar mandi tidak seenaknya</a:t>
            </a:r>
          </a:p>
          <a:p>
            <a:pPr>
              <a:buFont typeface="Wingdings" pitchFamily="2" charset="2"/>
              <a:buChar char="q"/>
            </a:pPr>
            <a:r>
              <a:rPr lang="id-ID" b="1" dirty="0" smtClean="0"/>
              <a:t>Ketika makan ingat anggota keluarga yang lain dan sebagainya.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69732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850106"/>
          </a:xfrm>
        </p:spPr>
        <p:txBody>
          <a:bodyPr/>
          <a:lstStyle/>
          <a:p>
            <a:r>
              <a:rPr lang="id-ID" dirty="0" smtClean="0"/>
              <a:t>INTEGRASI NASIONAL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1125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id-ID" dirty="0" smtClean="0"/>
              <a:t>Pengertian Integrasi nasional</a:t>
            </a:r>
          </a:p>
          <a:p>
            <a:pPr>
              <a:buFont typeface="Wingdings" pitchFamily="2" charset="2"/>
              <a:buChar char="q"/>
            </a:pPr>
            <a:r>
              <a:rPr lang="id-ID" dirty="0" smtClean="0"/>
              <a:t>Pentingnya Membangun Integrasi Nasional</a:t>
            </a:r>
          </a:p>
          <a:p>
            <a:pPr>
              <a:buFont typeface="Wingdings" pitchFamily="2" charset="2"/>
              <a:buChar char="q"/>
            </a:pPr>
            <a:r>
              <a:rPr lang="id-ID" dirty="0" smtClean="0"/>
              <a:t>Ancaman, Tantangan, Hambatan, dan Gangguan dalam Membangun Integrasi Nasional</a:t>
            </a:r>
          </a:p>
          <a:p>
            <a:pPr>
              <a:buFont typeface="Wingdings" pitchFamily="2" charset="2"/>
              <a:buChar char="q"/>
            </a:pPr>
            <a:r>
              <a:rPr lang="id-ID" dirty="0" smtClean="0"/>
              <a:t>Antisipasi ATHG dalam Membangun Integrasi Nasional</a:t>
            </a:r>
          </a:p>
          <a:p>
            <a:pPr>
              <a:buFont typeface="Wingdings" pitchFamily="2" charset="2"/>
              <a:buChar char="q"/>
            </a:pPr>
            <a:r>
              <a:rPr lang="id-ID" dirty="0" smtClean="0"/>
              <a:t>Pentingnya Kesadaran Bernegara Kesatuan RI</a:t>
            </a:r>
          </a:p>
          <a:p>
            <a:pPr>
              <a:buFont typeface="Wingdings" pitchFamily="2" charset="2"/>
              <a:buChar char="q"/>
            </a:pPr>
            <a:r>
              <a:rPr lang="id-ID" dirty="0" smtClean="0"/>
              <a:t>Perilaku Toleran dan Harmoni Keberagaman dalam kehidupan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902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11872" cy="72008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Penerapan dalam lingkungan Sekolah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91264" cy="489654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d-ID" b="1" dirty="0" smtClean="0"/>
              <a:t>Penggunaan segala fasilitas sekolah tidak seenaknya sendiri</a:t>
            </a:r>
          </a:p>
          <a:p>
            <a:pPr>
              <a:buFont typeface="Wingdings" pitchFamily="2" charset="2"/>
              <a:buChar char="v"/>
            </a:pPr>
            <a:r>
              <a:rPr lang="id-ID" b="1" dirty="0" smtClean="0"/>
              <a:t>Pada waktu belajar tidak gaduh ketika jam kosong</a:t>
            </a:r>
          </a:p>
          <a:p>
            <a:pPr>
              <a:buFont typeface="Wingdings" pitchFamily="2" charset="2"/>
              <a:buChar char="v"/>
            </a:pPr>
            <a:r>
              <a:rPr lang="id-ID" b="1" dirty="0" smtClean="0"/>
              <a:t>Belajar berkelompok tanpa memilih-milih teman dalam anggota kelompok</a:t>
            </a:r>
          </a:p>
          <a:p>
            <a:pPr>
              <a:buFont typeface="Wingdings" pitchFamily="2" charset="2"/>
              <a:buChar char="v"/>
            </a:pPr>
            <a:r>
              <a:rPr lang="id-ID" b="1" dirty="0" smtClean="0"/>
              <a:t>Merawat dan membersihkan ruang kelas</a:t>
            </a:r>
          </a:p>
          <a:p>
            <a:pPr>
              <a:buFont typeface="Wingdings" pitchFamily="2" charset="2"/>
              <a:buChar char="v"/>
            </a:pPr>
            <a:r>
              <a:rPr lang="id-ID" b="1" dirty="0" smtClean="0"/>
              <a:t>Tidak pilih-pilih dalam berteman.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75078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792088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Penerapan dalam lingkungan masyarakat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183880" cy="418795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id-ID" dirty="0" smtClean="0"/>
              <a:t>Penggunaan segala fasilitas umum tidak seenaknya sendiri</a:t>
            </a:r>
          </a:p>
          <a:p>
            <a:pPr>
              <a:buFont typeface="Wingdings" pitchFamily="2" charset="2"/>
              <a:buChar char="q"/>
            </a:pPr>
            <a:r>
              <a:rPr lang="id-ID" dirty="0" smtClean="0"/>
              <a:t>Menjalankan ibadah sewajarnya</a:t>
            </a:r>
          </a:p>
          <a:p>
            <a:pPr>
              <a:buFont typeface="Wingdings" pitchFamily="2" charset="2"/>
              <a:buChar char="q"/>
            </a:pPr>
            <a:r>
              <a:rPr lang="id-ID" dirty="0" smtClean="0"/>
              <a:t>Mau dan bersedia untu berkelompok</a:t>
            </a:r>
          </a:p>
          <a:p>
            <a:pPr>
              <a:buFont typeface="Wingdings" pitchFamily="2" charset="2"/>
              <a:buChar char="q"/>
            </a:pPr>
            <a:r>
              <a:rPr lang="id-ID" dirty="0" smtClean="0"/>
              <a:t>Merawat dan membersihkan lingkungan bersama-sama</a:t>
            </a:r>
          </a:p>
          <a:p>
            <a:pPr>
              <a:buFont typeface="Wingdings" pitchFamily="2" charset="2"/>
              <a:buChar char="q"/>
            </a:pPr>
            <a:r>
              <a:rPr lang="id-ID" dirty="0" smtClean="0"/>
              <a:t>Bersedia untuk memperoleh berbagai macam pelayanan umum secara antri.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6596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72008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Penerapan dalam lingkungan negara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511256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id-ID" b="1" dirty="0" smtClean="0"/>
              <a:t>Penghargaan dan penghormatan serta perlakuan yang sama terhadap keberagaman dalam masyarakat</a:t>
            </a:r>
          </a:p>
          <a:p>
            <a:pPr>
              <a:buFont typeface="Wingdings" pitchFamily="2" charset="2"/>
              <a:buChar char="v"/>
            </a:pPr>
            <a:r>
              <a:rPr lang="id-ID" b="1" dirty="0" smtClean="0"/>
              <a:t>Pemberian kesempatan dan perlakuan yang sama untuk menggunakan segala fasilitas umum</a:t>
            </a:r>
          </a:p>
          <a:p>
            <a:pPr>
              <a:buFont typeface="Wingdings" pitchFamily="2" charset="2"/>
              <a:buChar char="v"/>
            </a:pPr>
            <a:r>
              <a:rPr lang="id-ID" b="1" dirty="0" smtClean="0"/>
              <a:t>Memberi kesempatan yang sama untuk beribadah dan merayakan secara wajar</a:t>
            </a:r>
          </a:p>
          <a:p>
            <a:pPr>
              <a:buFont typeface="Wingdings" pitchFamily="2" charset="2"/>
              <a:buChar char="v"/>
            </a:pPr>
            <a:r>
              <a:rPr lang="id-ID" b="1" dirty="0" smtClean="0"/>
              <a:t>Berpartisipasi dalam berbagai kegiatan yang dilakukan kelompok masyarakat</a:t>
            </a:r>
          </a:p>
          <a:p>
            <a:pPr>
              <a:buFont typeface="Wingdings" pitchFamily="2" charset="2"/>
              <a:buChar char="v"/>
            </a:pPr>
            <a:r>
              <a:rPr lang="id-ID" b="1" dirty="0" smtClean="0"/>
              <a:t>Merawat, mejaga,dan membersihkan lingkungan</a:t>
            </a:r>
          </a:p>
          <a:p>
            <a:pPr>
              <a:buFont typeface="Wingdings" pitchFamily="2" charset="2"/>
              <a:buChar char="v"/>
            </a:pPr>
            <a:r>
              <a:rPr lang="id-ID" b="1" dirty="0" smtClean="0"/>
              <a:t>Bersedia untuk menjaga lingkungan negara.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1280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67856" cy="792088"/>
          </a:xfrm>
        </p:spPr>
        <p:txBody>
          <a:bodyPr/>
          <a:lstStyle/>
          <a:p>
            <a:r>
              <a:rPr lang="id-ID" dirty="0" smtClean="0"/>
              <a:t>Contoh kasus integrasi: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183880" cy="4620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d-ID" b="1" dirty="0" smtClean="0"/>
              <a:t>Gerakan 30 S/PKI yang terjadi pada tahun 1965</a:t>
            </a:r>
          </a:p>
          <a:p>
            <a:pPr>
              <a:buFont typeface="Wingdings" pitchFamily="2" charset="2"/>
              <a:buChar char="v"/>
            </a:pPr>
            <a:r>
              <a:rPr lang="id-ID" b="1" dirty="0" smtClean="0"/>
              <a:t>Gerakan Aceh Merdeka (GAN)</a:t>
            </a:r>
          </a:p>
          <a:p>
            <a:pPr>
              <a:buFont typeface="Wingdings" pitchFamily="2" charset="2"/>
              <a:buChar char="v"/>
            </a:pPr>
            <a:r>
              <a:rPr lang="id-ID" b="1" dirty="0" smtClean="0"/>
              <a:t>Organisasi Papua Merdeka (OPM)</a:t>
            </a:r>
          </a:p>
          <a:p>
            <a:pPr>
              <a:buFont typeface="Wingdings" pitchFamily="2" charset="2"/>
              <a:buChar char="v"/>
            </a:pPr>
            <a:r>
              <a:rPr lang="id-ID" b="1" dirty="0" smtClean="0"/>
              <a:t>Dan sebagainya.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400401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Pengertian Integrasi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d-ID" dirty="0" smtClean="0"/>
              <a:t>Secara etimologis, berasal dari kata </a:t>
            </a:r>
            <a:r>
              <a:rPr lang="id-ID" i="1" dirty="0" smtClean="0"/>
              <a:t>integrate</a:t>
            </a:r>
            <a:r>
              <a:rPr lang="id-ID" dirty="0" smtClean="0"/>
              <a:t> yaitu memberi tempat bagi suatu unsur demi suatu keseluruhan, menyatupadukan, menggabungkan, dan mempersatukan. Jadi integrasi: membuat unsur-unsurnya menjadi satu kesatuan dan utuh.  </a:t>
            </a:r>
          </a:p>
          <a:p>
            <a:pPr marL="0" indent="0">
              <a:buNone/>
            </a:pPr>
            <a:r>
              <a:rPr lang="id-ID" dirty="0" smtClean="0"/>
              <a:t>Integrasi nasional adalah menggabungkan seluruh bagian menjadi sebuah keseluruhan dan tiap-tiap bagian diberi tempat sehingga membentuk kesatuan yang harmonis dalam NKRI yang bersemboyankan “Bhinneka Tunggal Ika”.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0579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55888" cy="720080"/>
          </a:xfrm>
        </p:spPr>
        <p:txBody>
          <a:bodyPr/>
          <a:lstStyle/>
          <a:p>
            <a:r>
              <a:rPr lang="id-ID" dirty="0" smtClean="0"/>
              <a:t>Lanjutan 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55888" cy="4475984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Integrasi secara politis: penyatuan berbagai kelompok budaya dan sosial dalam kesatuan wilayah nasional yang membentuk suatu identitas nasional.</a:t>
            </a:r>
          </a:p>
          <a:p>
            <a:pPr marL="0" indent="0">
              <a:buNone/>
            </a:pPr>
            <a:r>
              <a:rPr lang="id-ID" dirty="0" smtClean="0"/>
              <a:t>Integrasi secara antropologis: proses penyesuaian diantara unsur-unsur kebudayaan sehingga mencapai suatu keserasian fungsi dalam kehidupan masyarakat.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9248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Lanjutan 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4620000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Dalam integrasi terkandung cita-cita untuk menyatukan rakyat, menghormati perbedaan suku, agama, ras, dan antargolongan (SARA) melalui berbagai macam kegiatan pembangunan untuk meningkatkan kesejahteraan hidup rakyat.</a:t>
            </a:r>
          </a:p>
          <a:p>
            <a:pPr marL="0" indent="0">
              <a:buNone/>
            </a:pPr>
            <a:r>
              <a:rPr lang="id-ID" dirty="0" smtClean="0"/>
              <a:t>Proses integrasi biasanya disebabkan adanya kesamaan sejarah, ada ancaman dari luar yang dapat mengganggu keutuhan bersama, dan sebagainya.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3456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332656"/>
            <a:ext cx="6192688" cy="1008112"/>
          </a:xfrm>
        </p:spPr>
        <p:txBody>
          <a:bodyPr>
            <a:noAutofit/>
          </a:bodyPr>
          <a:lstStyle/>
          <a:p>
            <a:r>
              <a:rPr lang="id-ID" sz="2400" dirty="0" smtClean="0"/>
              <a:t>Faktor-faktor yang mempengaruhi integrasi nasional:</a:t>
            </a:r>
            <a:endParaRPr lang="id-ID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843808" y="1484784"/>
            <a:ext cx="5688632" cy="4536504"/>
          </a:xfrm>
        </p:spPr>
        <p:txBody>
          <a:bodyPr>
            <a:noAutofit/>
          </a:bodyPr>
          <a:lstStyle/>
          <a:p>
            <a:pPr marL="361188" indent="-342900">
              <a:buFont typeface="+mj-lt"/>
              <a:buAutoNum type="arabicPeriod"/>
            </a:pPr>
            <a:r>
              <a:rPr lang="id-ID" sz="2400" b="1" dirty="0" smtClean="0"/>
              <a:t>Pengalaman historis sebagai kekuasaan yang kohesif berawal dari penderitaan yang menjadi bagian warisan bersama sebuah negara</a:t>
            </a:r>
          </a:p>
          <a:p>
            <a:pPr marL="361188" indent="-342900">
              <a:buFont typeface="+mj-lt"/>
              <a:buAutoNum type="arabicPeriod"/>
            </a:pPr>
            <a:r>
              <a:rPr lang="id-ID" sz="2400" b="1" dirty="0" smtClean="0"/>
              <a:t>Atribut sosial-kultural seperti: bahasa, bendera, dan sebagainya</a:t>
            </a:r>
          </a:p>
          <a:p>
            <a:pPr marL="361188" indent="-342900">
              <a:buFont typeface="+mj-lt"/>
              <a:buAutoNum type="arabicPeriod"/>
            </a:pPr>
            <a:r>
              <a:rPr lang="id-ID" sz="2400" b="1" smtClean="0"/>
              <a:t>Interaksi </a:t>
            </a:r>
            <a:r>
              <a:rPr lang="id-ID" sz="2400" b="1" dirty="0" smtClean="0"/>
              <a:t>berbagai pihak di dalam negara kebangsaan</a:t>
            </a:r>
          </a:p>
          <a:p>
            <a:pPr marL="361188" indent="-342900">
              <a:buFont typeface="+mj-lt"/>
              <a:buAutoNum type="arabicPeriod"/>
            </a:pPr>
            <a:r>
              <a:rPr lang="id-ID" sz="2400" b="1" dirty="0" smtClean="0"/>
              <a:t>Adanya interdependensi ekonomi regional</a:t>
            </a:r>
            <a:endParaRPr lang="id-ID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2448272" cy="3744416"/>
          </a:xfrm>
        </p:spPr>
        <p:txBody>
          <a:bodyPr>
            <a:normAutofit fontScale="92500" lnSpcReduction="20000"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Drake:</a:t>
            </a:r>
          </a:p>
          <a:p>
            <a:pPr marL="0" indent="0">
              <a:buNone/>
            </a:pPr>
            <a:r>
              <a:rPr lang="id-ID" b="1" dirty="0" smtClean="0"/>
              <a:t>Integrasi nasional adalah konsep yang multidimensional, kompleks, dan dinamis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47436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792088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Pentingnya Membangun Integrasi Nasional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55888" cy="44039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d-ID" b="1" dirty="0" smtClean="0"/>
              <a:t>Untuk mewujudkan cita-cita, dan tujuan negara serta memelihara rasa kebersamaan.</a:t>
            </a:r>
          </a:p>
          <a:p>
            <a:pPr marL="0" indent="0" algn="just">
              <a:buNone/>
            </a:pPr>
            <a:r>
              <a:rPr lang="id-ID" b="1" dirty="0" smtClean="0"/>
              <a:t>Beberapa faktor yang perlu diperhatikan untuk membangun integrasi nasional:</a:t>
            </a:r>
          </a:p>
          <a:p>
            <a:pPr algn="just">
              <a:buFont typeface="Wingdings" pitchFamily="2" charset="2"/>
              <a:buChar char="v"/>
            </a:pPr>
            <a:r>
              <a:rPr lang="id-ID" b="1" dirty="0" smtClean="0"/>
              <a:t>Adanya kemampuan dan kesadaran bangsa dalam mengelola perbedaan SARA dan keanekaragaman budaya serta adat istiadat.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23968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55888" cy="648072"/>
          </a:xfrm>
        </p:spPr>
        <p:txBody>
          <a:bodyPr/>
          <a:lstStyle/>
          <a:p>
            <a:r>
              <a:rPr lang="id-ID" dirty="0" smtClean="0"/>
              <a:t>Lanjutan 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183880" cy="46200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id-ID" b="1" dirty="0" smtClean="0"/>
              <a:t>Adanya kemampuan untuk mereaksi penyebaran ideologi asing</a:t>
            </a:r>
          </a:p>
          <a:p>
            <a:pPr>
              <a:buFont typeface="Wingdings" pitchFamily="2" charset="2"/>
              <a:buChar char="v"/>
            </a:pPr>
            <a:r>
              <a:rPr lang="id-ID" b="1" dirty="0" smtClean="0"/>
              <a:t>Adanya kemampuan untuk mereaksi dan mencegah dominasi ekonomi asing</a:t>
            </a:r>
          </a:p>
          <a:p>
            <a:pPr>
              <a:buFont typeface="Wingdings" pitchFamily="2" charset="2"/>
              <a:buChar char="v"/>
            </a:pPr>
            <a:r>
              <a:rPr lang="id-ID" b="1" dirty="0" smtClean="0"/>
              <a:t>Mampu berperan aktif dalam percaturan dunia di era globalisasi dalam berbagai aspeknya</a:t>
            </a:r>
          </a:p>
          <a:p>
            <a:pPr>
              <a:buFont typeface="Wingdings" pitchFamily="2" charset="2"/>
              <a:buChar char="v"/>
            </a:pPr>
            <a:r>
              <a:rPr lang="id-ID" b="1" dirty="0" smtClean="0"/>
              <a:t>Bertekad untuk membangun sistem budaya sesuai dengan Pancasila dan UUD 1945</a:t>
            </a:r>
          </a:p>
          <a:p>
            <a:pPr>
              <a:buFont typeface="Wingdings" pitchFamily="2" charset="2"/>
              <a:buChar char="v"/>
            </a:pPr>
            <a:r>
              <a:rPr lang="id-ID" b="1" dirty="0" smtClean="0"/>
              <a:t>Menyelenggarakan berbagai kegiatan budaya dengan cara melakukan pengkajian kritis dan sosialisasi terhadap identitas nasional.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92096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1512168"/>
          </a:xfrm>
        </p:spPr>
        <p:txBody>
          <a:bodyPr>
            <a:normAutofit fontScale="90000"/>
          </a:bodyPr>
          <a:lstStyle/>
          <a:p>
            <a:r>
              <a:rPr lang="id-ID" sz="3000" dirty="0" smtClean="0"/>
              <a:t/>
            </a:r>
            <a:br>
              <a:rPr lang="id-ID" sz="3000" dirty="0" smtClean="0"/>
            </a:br>
            <a:r>
              <a:rPr lang="id-ID" sz="3000" dirty="0"/>
              <a:t/>
            </a:r>
            <a:br>
              <a:rPr lang="id-ID" sz="3000" dirty="0"/>
            </a:br>
            <a:r>
              <a:rPr lang="id-ID" sz="3000" dirty="0" smtClean="0"/>
              <a:t>ATHG </a:t>
            </a:r>
            <a:r>
              <a:rPr lang="id-ID" sz="3000" dirty="0"/>
              <a:t>dalam Membangun Integrasi Nasional</a:t>
            </a:r>
            <a:br>
              <a:rPr lang="id-ID" sz="3000" dirty="0"/>
            </a:br>
            <a:endParaRPr lang="id-ID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111872" cy="4896544"/>
          </a:xfrm>
        </p:spPr>
        <p:txBody>
          <a:bodyPr/>
          <a:lstStyle/>
          <a:p>
            <a:pPr marL="0" indent="0">
              <a:buNone/>
            </a:pPr>
            <a:r>
              <a:rPr lang="id-ID" b="1" dirty="0" smtClean="0"/>
              <a:t>Ancaman: suatu hal atau upaya yang bersifat dan bertujuan mengubah kebijakan yang dilaksanakan secara konsepsional. Ancaman dapat berbentuk fisik atau nonfisik baik secara terang-terangan (</a:t>
            </a:r>
            <a:r>
              <a:rPr lang="id-ID" b="1" i="1" dirty="0" smtClean="0"/>
              <a:t>manifest</a:t>
            </a:r>
            <a:r>
              <a:rPr lang="id-ID" b="1" dirty="0" smtClean="0"/>
              <a:t>) atau secara tertutup (</a:t>
            </a:r>
            <a:r>
              <a:rPr lang="id-ID" b="1" i="1" dirty="0" smtClean="0"/>
              <a:t>latent</a:t>
            </a:r>
            <a:r>
              <a:rPr lang="id-ID" b="1" dirty="0" smtClean="0"/>
              <a:t>).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412634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484</TotalTime>
  <Words>931</Words>
  <Application>Microsoft Office PowerPoint</Application>
  <PresentationFormat>On-screen Show (4:3)</PresentationFormat>
  <Paragraphs>120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Aspect</vt:lpstr>
      <vt:lpstr>ANCAMAN TERHADAP INTEGRASI NEGARA INDONESIA</vt:lpstr>
      <vt:lpstr>INTEGRASI NASIONAL</vt:lpstr>
      <vt:lpstr>Pengertian Integrasi</vt:lpstr>
      <vt:lpstr>Lanjutan ...</vt:lpstr>
      <vt:lpstr>Lanjutan ...</vt:lpstr>
      <vt:lpstr>Faktor-faktor yang mempengaruhi integrasi nasional:</vt:lpstr>
      <vt:lpstr>Pentingnya Membangun Integrasi Nasional</vt:lpstr>
      <vt:lpstr>Lanjutan ...</vt:lpstr>
      <vt:lpstr>  ATHG dalam Membangun Integrasi Nasional </vt:lpstr>
      <vt:lpstr>Indikator Ancaman antara lain:</vt:lpstr>
      <vt:lpstr>Konsepsi Tantangan</vt:lpstr>
      <vt:lpstr>Konsepsi Hambatan</vt:lpstr>
      <vt:lpstr>Lanjutan ...</vt:lpstr>
      <vt:lpstr>Konsepsi Gangguan</vt:lpstr>
      <vt:lpstr>    Antisipasi ATHG </vt:lpstr>
      <vt:lpstr>Lanjutan ...</vt:lpstr>
      <vt:lpstr>Pentingnya Kesadaran Bernegara Kesatuan RI</vt:lpstr>
      <vt:lpstr>Perilaku Komitmen terhadap NKRI</vt:lpstr>
      <vt:lpstr>Perilaku Toleran dan Harmoni Keberagaman dalam kehidupan</vt:lpstr>
      <vt:lpstr>Penerapan dalam lingkungan Sekolah</vt:lpstr>
      <vt:lpstr>Penerapan dalam lingkungan masyarakat </vt:lpstr>
      <vt:lpstr>Penerapan dalam lingkungan negara</vt:lpstr>
      <vt:lpstr>Contoh kasus integrasi: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ANCAMAN TERHADAP INTEGRASI NEGARA INDONESIA</dc:title>
  <dc:creator>Owner</dc:creator>
  <cp:lastModifiedBy>windows 8.1</cp:lastModifiedBy>
  <cp:revision>47</cp:revision>
  <dcterms:created xsi:type="dcterms:W3CDTF">2014-04-11T03:22:17Z</dcterms:created>
  <dcterms:modified xsi:type="dcterms:W3CDTF">2021-01-11T14:08:00Z</dcterms:modified>
</cp:coreProperties>
</file>