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3" r:id="rId5"/>
    <p:sldId id="259" r:id="rId6"/>
    <p:sldId id="260" r:id="rId7"/>
    <p:sldId id="264" r:id="rId8"/>
    <p:sldId id="265" r:id="rId9"/>
    <p:sldId id="266" r:id="rId10"/>
    <p:sldId id="268" r:id="rId11"/>
    <p:sldId id="269" r:id="rId12"/>
    <p:sldId id="270"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143CAE7-172B-4CA0-B7A6-DA2556FC0997}" type="datetimeFigureOut">
              <a:rPr lang="id-ID" smtClean="0"/>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143CAE7-172B-4CA0-B7A6-DA2556FC0997}" type="datetimeFigureOut">
              <a:rPr lang="id-ID" smtClean="0"/>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143CAE7-172B-4CA0-B7A6-DA2556FC0997}" type="datetimeFigureOut">
              <a:rPr lang="id-ID" smtClean="0"/>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143CAE7-172B-4CA0-B7A6-DA2556FC0997}" type="datetimeFigureOut">
              <a:rPr lang="id-ID" smtClean="0"/>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43CAE7-172B-4CA0-B7A6-DA2556FC0997}" type="datetimeFigureOut">
              <a:rPr lang="id-ID" smtClean="0"/>
              <a:t>05/01/2021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143CAE7-172B-4CA0-B7A6-DA2556FC0997}" type="datetimeFigureOut">
              <a:rPr lang="id-ID" smtClean="0"/>
              <a:t>05/01/2021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143CAE7-172B-4CA0-B7A6-DA2556FC0997}" type="datetimeFigureOut">
              <a:rPr lang="id-ID" smtClean="0"/>
              <a:t>05/01/2021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143CAE7-172B-4CA0-B7A6-DA2556FC0997}" type="datetimeFigureOut">
              <a:rPr lang="id-ID" smtClean="0"/>
              <a:t>05/01/2021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3CAE7-172B-4CA0-B7A6-DA2556FC0997}" type="datetimeFigureOut">
              <a:rPr lang="id-ID" smtClean="0"/>
              <a:t>05/01/2021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3CAE7-172B-4CA0-B7A6-DA2556FC0997}" type="datetimeFigureOut">
              <a:rPr lang="id-ID" smtClean="0"/>
              <a:t>05/01/2021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3CAE7-172B-4CA0-B7A6-DA2556FC0997}" type="datetimeFigureOut">
              <a:rPr lang="id-ID" smtClean="0"/>
              <a:t>05/01/2021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A7E16E1-C98B-4E33-80D9-EA89109B4C20}"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43CAE7-172B-4CA0-B7A6-DA2556FC0997}" type="datetimeFigureOut">
              <a:rPr lang="id-ID" smtClean="0"/>
              <a:t>05/01/2021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E16E1-C98B-4E33-80D9-EA89109B4C20}"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translate.googleusercontent.com/translate_c?client=srp&amp;depth=1&amp;hl=id&amp;prev=search&amp;pto=aue&amp;rurl=translate.google.com&amp;sl=en&amp;sp=nmt4&amp;tl=id&amp;u=https://en.m.wikipedia.org/wiki/Musical_analysis&amp;usg=ALkJrhjV-DWGm35mRxQJLsvWgi29OnjERA" TargetMode="External"/><Relationship Id="rId3" Type="http://schemas.openxmlformats.org/officeDocument/2006/relationships/hyperlink" Target="https://translate.googleusercontent.com/translate_c?client=srp&amp;depth=1&amp;hl=id&amp;prev=search&amp;pto=aue&amp;rurl=translate.google.com&amp;sl=en&amp;sp=nmt4&amp;tl=id&amp;u=https://en.m.wikipedia.org/wiki/European_classical_music&amp;usg=ALkJrhhtrNVnXLRwznrRhX6EtCQmY3Y1Mg" TargetMode="External"/><Relationship Id="rId7" Type="http://schemas.openxmlformats.org/officeDocument/2006/relationships/hyperlink" Target="https://translate.googleusercontent.com/translate_c?client=srp&amp;depth=1&amp;hl=id&amp;prev=search&amp;pto=aue&amp;rurl=translate.google.com&amp;sl=en&amp;sp=nmt4&amp;tl=id&amp;u=https://en.m.wikipedia.org/wiki/Esthesic&amp;usg=ALkJrhiRkQhf0ArS7L9NRK0XfOsZqRcz6Q" TargetMode="External"/><Relationship Id="rId2" Type="http://schemas.openxmlformats.org/officeDocument/2006/relationships/hyperlink" Target="https://translate.googleusercontent.com/translate_c?client=srp&amp;depth=1&amp;hl=id&amp;prev=search&amp;pto=aue&amp;rurl=translate.google.com&amp;sl=en&amp;sp=nmt4&amp;tl=id&amp;u=https://en.m.wikipedia.org/wiki/Musicologist&amp;usg=ALkJrhjTO61zjf4K1IsMEzsqClC6GpDrmw" TargetMode="External"/><Relationship Id="rId1" Type="http://schemas.openxmlformats.org/officeDocument/2006/relationships/slideLayout" Target="../slideLayouts/slideLayout7.xml"/><Relationship Id="rId6" Type="http://schemas.openxmlformats.org/officeDocument/2006/relationships/hyperlink" Target="https://translate.googleusercontent.com/translate_c?client=srp&amp;depth=1&amp;hl=id&amp;prev=search&amp;pto=aue&amp;rurl=translate.google.com&amp;sl=en&amp;sp=nmt4&amp;tl=id&amp;u=https://en.m.wikipedia.org/wiki/Poietic&amp;usg=ALkJrhg4bgSbrcDxxqolMJxP4SIh135Hqw" TargetMode="External"/><Relationship Id="rId5" Type="http://schemas.openxmlformats.org/officeDocument/2006/relationships/hyperlink" Target="https://translate.googleusercontent.com/translate_c?client=srp&amp;depth=1&amp;hl=id&amp;prev=search&amp;pto=aue&amp;rurl=translate.google.com&amp;sl=en&amp;sp=nmt4&amp;tl=id&amp;u=https://en.m.wikipedia.org/wiki/Immanence&amp;usg=ALkJrhj6tssDlnmD58QvWDensDFtw5fmbg" TargetMode="External"/><Relationship Id="rId4" Type="http://schemas.openxmlformats.org/officeDocument/2006/relationships/hyperlink" Target="https://translate.googleusercontent.com/translate_c?client=srp&amp;depth=1&amp;hl=id&amp;prev=search&amp;pto=aue&amp;rurl=translate.google.com&amp;sl=en&amp;sp=nmt4&amp;tl=id&amp;u=https://en.m.wikipedia.org/wiki/Oral_tradition&amp;usg=ALkJrhhNS9_05SaqH9ONQvDD-N_NMdZgx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Analisis Seni Musik</a:t>
            </a:r>
            <a:endParaRPr lang="id-ID" dirty="0"/>
          </a:p>
        </p:txBody>
      </p:sp>
      <p:pic>
        <p:nvPicPr>
          <p:cNvPr id="4" name="Content Placeholder 3" descr="maxresdefault.jpg"/>
          <p:cNvPicPr>
            <a:picLocks noGrp="1" noChangeAspect="1"/>
          </p:cNvPicPr>
          <p:nvPr>
            <p:ph idx="1"/>
          </p:nvPr>
        </p:nvPicPr>
        <p:blipFill>
          <a:blip r:embed="rId2"/>
          <a:stretch>
            <a:fillRect/>
          </a:stretch>
        </p:blipFill>
        <p:spPr>
          <a:xfrm>
            <a:off x="548922" y="1600200"/>
            <a:ext cx="8046156" cy="4525963"/>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Unsur Seni Musik</a:t>
            </a:r>
            <a:br>
              <a:rPr lang="id-ID" b="1" dirty="0"/>
            </a:br>
            <a:endParaRPr lang="id-ID" dirty="0"/>
          </a:p>
        </p:txBody>
      </p:sp>
      <p:sp>
        <p:nvSpPr>
          <p:cNvPr id="3" name="Content Placeholder 2"/>
          <p:cNvSpPr>
            <a:spLocks noGrp="1"/>
          </p:cNvSpPr>
          <p:nvPr>
            <p:ph idx="1"/>
          </p:nvPr>
        </p:nvSpPr>
        <p:spPr/>
        <p:txBody>
          <a:bodyPr/>
          <a:lstStyle/>
          <a:p>
            <a:r>
              <a:rPr lang="id-ID" b="1" dirty="0"/>
              <a:t>Pola Irama</a:t>
            </a:r>
          </a:p>
          <a:p>
            <a:r>
              <a:rPr lang="id-ID" b="1" dirty="0"/>
              <a:t>Pola Melodi</a:t>
            </a:r>
          </a:p>
          <a:p>
            <a:r>
              <a:rPr lang="id-ID" b="1" dirty="0"/>
              <a:t>Harmoni</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Bentuk dan struktur lagu</a:t>
            </a:r>
            <a:br>
              <a:rPr lang="id-ID" b="1" dirty="0"/>
            </a:br>
            <a:endParaRPr lang="id-ID" dirty="0"/>
          </a:p>
        </p:txBody>
      </p:sp>
      <p:sp>
        <p:nvSpPr>
          <p:cNvPr id="3" name="Content Placeholder 2"/>
          <p:cNvSpPr>
            <a:spLocks noGrp="1"/>
          </p:cNvSpPr>
          <p:nvPr>
            <p:ph idx="1"/>
          </p:nvPr>
        </p:nvSpPr>
        <p:spPr/>
        <p:txBody>
          <a:bodyPr/>
          <a:lstStyle/>
          <a:p>
            <a:r>
              <a:rPr lang="id-ID" dirty="0"/>
              <a:t>Dasardari pembentukan lagu mencakup pengulangan suatu bagian ( repetisi ), engulangan dengan macam perubahan ( variasi, sekuen ), atau penambahan bagian baru yangberlainan ( kontras ), dengan selalu memperhatikan keseimbangan antara pengulangan dan perubahannya.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Ekspresi</a:t>
            </a:r>
            <a:br>
              <a:rPr lang="id-ID" b="1" dirty="0"/>
            </a:br>
            <a:endParaRPr lang="id-ID" dirty="0"/>
          </a:p>
        </p:txBody>
      </p:sp>
      <p:sp>
        <p:nvSpPr>
          <p:cNvPr id="3" name="Content Placeholder 2"/>
          <p:cNvSpPr>
            <a:spLocks noGrp="1"/>
          </p:cNvSpPr>
          <p:nvPr>
            <p:ph idx="1"/>
          </p:nvPr>
        </p:nvSpPr>
        <p:spPr/>
        <p:txBody>
          <a:bodyPr>
            <a:normAutofit fontScale="85000" lnSpcReduction="10000"/>
          </a:bodyPr>
          <a:lstStyle/>
          <a:p>
            <a:r>
              <a:rPr lang="nn-NO" dirty="0"/>
              <a:t>Elemen dari unsur ekspresi dalam musik dikatakan Jamalus (1992 ) antara lain sebagai berikut :</a:t>
            </a:r>
          </a:p>
          <a:p>
            <a:r>
              <a:rPr lang="nn-NO" dirty="0"/>
              <a:t>Tempo</a:t>
            </a:r>
          </a:p>
          <a:p>
            <a:r>
              <a:rPr lang="nn-NO" dirty="0"/>
              <a:t>Dinamik</a:t>
            </a:r>
          </a:p>
          <a:p>
            <a:r>
              <a:rPr lang="nn-NO" dirty="0"/>
              <a:t>Timbre</a:t>
            </a:r>
          </a:p>
          <a:p>
            <a:r>
              <a:rPr lang="nn-NO" dirty="0"/>
              <a:t>Frase</a:t>
            </a:r>
          </a:p>
          <a:p>
            <a:r>
              <a:rPr lang="nn-NO" dirty="0"/>
              <a:t>Karakter Suara</a:t>
            </a:r>
          </a:p>
          <a:p>
            <a:r>
              <a:rPr lang="nn-NO" dirty="0"/>
              <a:t>Gaya</a:t>
            </a:r>
          </a:p>
          <a:p>
            <a:r>
              <a:rPr lang="nn-NO" dirty="0"/>
              <a:t>Modulasi</a:t>
            </a:r>
          </a:p>
          <a:p>
            <a:r>
              <a:rPr lang="nn-NO" dirty="0"/>
              <a:t>Transposisi</a:t>
            </a:r>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b="1" dirty="0" smtClean="0"/>
              <a:t>Analisis musik</a:t>
            </a:r>
            <a:endParaRPr lang="id-ID" dirty="0"/>
          </a:p>
        </p:txBody>
      </p:sp>
      <p:sp>
        <p:nvSpPr>
          <p:cNvPr id="3" name="Content Placeholder 2"/>
          <p:cNvSpPr>
            <a:spLocks noGrp="1"/>
          </p:cNvSpPr>
          <p:nvPr>
            <p:ph idx="1"/>
          </p:nvPr>
        </p:nvSpPr>
        <p:spPr/>
        <p:txBody>
          <a:bodyPr/>
          <a:lstStyle/>
          <a:p>
            <a:r>
              <a:rPr lang="sv-SE" b="1" dirty="0"/>
              <a:t>Analisis musik</a:t>
            </a:r>
            <a:r>
              <a:rPr lang="sv-SE" dirty="0"/>
              <a:t> adalah suatu kegiatan dalam menilai </a:t>
            </a:r>
            <a:r>
              <a:rPr lang="sv-SE" b="1" dirty="0"/>
              <a:t>musik</a:t>
            </a:r>
            <a:r>
              <a:rPr lang="sv-SE" dirty="0"/>
              <a:t> dari dalam dan luar. Maksud dari dalam seperti genre</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571480"/>
            <a:ext cx="7786742" cy="3970318"/>
          </a:xfrm>
          <a:prstGeom prst="rect">
            <a:avLst/>
          </a:prstGeom>
        </p:spPr>
        <p:txBody>
          <a:bodyPr wrap="square">
            <a:spAutoFit/>
          </a:bodyPr>
          <a:lstStyle/>
          <a:p>
            <a:pPr algn="just"/>
            <a:r>
              <a:rPr lang="id-ID" sz="3600" dirty="0"/>
              <a:t>Analisis dalam Kamus Besar Bahasa Indonesia 1998 : 37, adalah penguraian suatu pokok atas berbagai bagiannya dan penelaahan bagian itu sendiri serta hubungan antara bagian untuk memperoleh pengertian yang tepat dan pemahaman arti keseluruhan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Analisis menurut  ahli</a:t>
            </a:r>
            <a:endParaRPr lang="id-ID" dirty="0"/>
          </a:p>
        </p:txBody>
      </p:sp>
      <p:sp>
        <p:nvSpPr>
          <p:cNvPr id="3" name="Content Placeholder 2"/>
          <p:cNvSpPr>
            <a:spLocks noGrp="1"/>
          </p:cNvSpPr>
          <p:nvPr>
            <p:ph idx="1"/>
          </p:nvPr>
        </p:nvSpPr>
        <p:spPr/>
        <p:txBody>
          <a:bodyPr/>
          <a:lstStyle/>
          <a:p>
            <a:r>
              <a:rPr lang="id-ID" dirty="0"/>
              <a:t> Menurut Chaplin 2000 : 25, analisis ialah proses mengurangi kekompleksan suatu gejala rumit sampai pada pembahasan bagian-bagian paling elementer atau bagian-bagian paling sederhana</a:t>
            </a:r>
            <a:r>
              <a:rPr lang="id-ID" dirty="0" smtClean="0"/>
              <a:t>.</a:t>
            </a:r>
          </a:p>
          <a:p>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1"/>
            <a:ext cx="8286808" cy="6124754"/>
          </a:xfrm>
          <a:prstGeom prst="rect">
            <a:avLst/>
          </a:prstGeom>
        </p:spPr>
        <p:txBody>
          <a:bodyPr wrap="square">
            <a:spAutoFit/>
          </a:bodyPr>
          <a:lstStyle/>
          <a:p>
            <a:r>
              <a:rPr lang="id-ID" sz="2800" dirty="0"/>
              <a:t>Analisis adalah aktivitas yang paling sering dilakukan oleh </a:t>
            </a:r>
            <a:r>
              <a:rPr lang="id-ID" sz="2800" dirty="0">
                <a:hlinkClick r:id="rId2" tooltip="Ahli pengetahuan musik"/>
              </a:rPr>
              <a:t>ahli musik</a:t>
            </a:r>
            <a:r>
              <a:rPr lang="id-ID" sz="2800" dirty="0"/>
              <a:t> dan paling sering diterapkan pada </a:t>
            </a:r>
            <a:r>
              <a:rPr lang="id-ID" sz="2800" dirty="0">
                <a:hlinkClick r:id="rId3" tooltip="Musik klasik Eropa"/>
              </a:rPr>
              <a:t>musik klasik</a:t>
            </a:r>
            <a:r>
              <a:rPr lang="id-ID" sz="2800" dirty="0"/>
              <a:t> barat , meskipun musik dari budaya non-barat dan </a:t>
            </a:r>
            <a:r>
              <a:rPr lang="id-ID" sz="2800" dirty="0">
                <a:hlinkClick r:id="rId4" tooltip="Tradisi lisan"/>
              </a:rPr>
              <a:t>tradisi lisan yang tidak</a:t>
            </a:r>
            <a:r>
              <a:rPr lang="id-ID" sz="2800" dirty="0"/>
              <a:t> disebutkan juga sering dianalisis. Analisis dapat dilakukan pada satu karya musik, pada sebagian atau elemen dari suatu karya atau pada kumpulan karya. Pendirian ahli musik adalah situasi analitisnya. Ini termasuk dimensi fisik atau korpus yang sedang dipelajari, tingkat relevansi gaya yang dipelajari, dan apakah deskripsi yang diberikan oleh analisis adalah tentang struktur yang </a:t>
            </a:r>
            <a:r>
              <a:rPr lang="id-ID" sz="2800" dirty="0">
                <a:hlinkClick r:id="rId5" tooltip="Imanensi"/>
              </a:rPr>
              <a:t>tetap</a:t>
            </a:r>
            <a:r>
              <a:rPr lang="id-ID" sz="2800" dirty="0"/>
              <a:t> , proses komposisi (atau </a:t>
            </a:r>
            <a:r>
              <a:rPr lang="id-ID" sz="2800" dirty="0">
                <a:hlinkClick r:id="rId6" tooltip="Puitis"/>
              </a:rPr>
              <a:t>puitis</a:t>
            </a:r>
            <a:r>
              <a:rPr lang="id-ID" sz="2800" dirty="0"/>
              <a:t> ), proses perseptual (atau </a:t>
            </a:r>
            <a:r>
              <a:rPr lang="id-ID" sz="2800" dirty="0">
                <a:hlinkClick r:id="rId7" tooltip="Esthesik"/>
              </a:rPr>
              <a:t>estetika</a:t>
            </a:r>
            <a:r>
              <a:rPr lang="id-ID" sz="2800" dirty="0"/>
              <a:t> ) ( </a:t>
            </a:r>
            <a:r>
              <a:rPr lang="id-ID" sz="2800" dirty="0">
                <a:hlinkClick r:id="rId8"/>
              </a:rPr>
              <a:t>Nattiez 1990</a:t>
            </a:r>
            <a:r>
              <a:rPr lang="id-ID" sz="2800" dirty="0"/>
              <a:t>, 135–36), ketiganya, atau campuran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 Musik</a:t>
            </a:r>
            <a:endParaRPr lang="id-ID" dirty="0"/>
          </a:p>
        </p:txBody>
      </p:sp>
      <p:sp>
        <p:nvSpPr>
          <p:cNvPr id="3" name="Content Placeholder 2"/>
          <p:cNvSpPr>
            <a:spLocks noGrp="1"/>
          </p:cNvSpPr>
          <p:nvPr>
            <p:ph idx="1"/>
          </p:nvPr>
        </p:nvSpPr>
        <p:spPr/>
        <p:txBody>
          <a:bodyPr/>
          <a:lstStyle/>
          <a:p>
            <a:pPr>
              <a:buNone/>
            </a:pPr>
            <a:r>
              <a:rPr lang="id-ID" dirty="0" smtClean="0"/>
              <a:t>	Menurut </a:t>
            </a:r>
            <a:r>
              <a:rPr lang="id-ID" dirty="0"/>
              <a:t>The NortonGrove Concise Encyclopedia of Music Revised and Enlarged, analisis adalah bagian dari belajar musik yang diambil dari bagian musik itu sendiri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Makna Proses Kreasi Musik</a:t>
            </a:r>
            <a:br>
              <a:rPr lang="id-ID" b="1" dirty="0"/>
            </a:br>
            <a:endParaRPr lang="id-ID" dirty="0"/>
          </a:p>
        </p:txBody>
      </p:sp>
      <p:sp>
        <p:nvSpPr>
          <p:cNvPr id="3" name="Content Placeholder 2"/>
          <p:cNvSpPr>
            <a:spLocks noGrp="1"/>
          </p:cNvSpPr>
          <p:nvPr>
            <p:ph idx="1"/>
          </p:nvPr>
        </p:nvSpPr>
        <p:spPr/>
        <p:txBody>
          <a:bodyPr/>
          <a:lstStyle/>
          <a:p>
            <a:r>
              <a:rPr lang="id-ID" dirty="0"/>
              <a:t>Pada umumnya proses kreasi identik dengan diberlakukannya aktivitas dalam bidang seni. Kreasi adalah kegiatan yang bermuara pada lahirnya suatu karya seni. Dimana dalam proses kreasi bertijuan menghadirkan sesuatu dari tidak ada menjadi ada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Simbol Musik</a:t>
            </a:r>
            <a:br>
              <a:rPr lang="id-ID" b="1" dirty="0"/>
            </a:br>
            <a:endParaRPr lang="id-ID" dirty="0"/>
          </a:p>
        </p:txBody>
      </p:sp>
      <p:sp>
        <p:nvSpPr>
          <p:cNvPr id="3" name="Content Placeholder 2"/>
          <p:cNvSpPr>
            <a:spLocks noGrp="1"/>
          </p:cNvSpPr>
          <p:nvPr>
            <p:ph idx="1"/>
          </p:nvPr>
        </p:nvSpPr>
        <p:spPr/>
        <p:txBody>
          <a:bodyPr>
            <a:normAutofit/>
          </a:bodyPr>
          <a:lstStyle/>
          <a:p>
            <a:r>
              <a:rPr lang="id-ID" dirty="0"/>
              <a:t>Pada umumnya nadadiatonis yang mempunyai arti dua jarak nada, yaitu jarak 1 ( 200 Cent Hz ) dan jarak ½ ( 100 Cent Hz ) dapat dilambangkan sebagai berikut </a:t>
            </a:r>
            <a:r>
              <a:rPr lang="id-ID" dirty="0" smtClean="0"/>
              <a:t>:</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42910" y="785793"/>
          <a:ext cx="7786742" cy="5572164"/>
        </p:xfrm>
        <a:graphic>
          <a:graphicData uri="http://schemas.openxmlformats.org/drawingml/2006/table">
            <a:tbl>
              <a:tblPr/>
              <a:tblGrid>
                <a:gridCol w="1403130"/>
                <a:gridCol w="6383612"/>
              </a:tblGrid>
              <a:tr h="1181974">
                <a:tc>
                  <a:txBody>
                    <a:bodyPr/>
                    <a:lstStyle/>
                    <a:p>
                      <a:r>
                        <a:rPr lang="id-ID"/>
                        <a:t>Nada Angka</a:t>
                      </a:r>
                    </a:p>
                  </a:txBody>
                  <a:tcPr anchor="ctr">
                    <a:lnL>
                      <a:noFill/>
                    </a:lnL>
                    <a:lnR>
                      <a:noFill/>
                    </a:lnR>
                    <a:lnT>
                      <a:noFill/>
                    </a:lnT>
                    <a:lnB>
                      <a:noFill/>
                    </a:lnB>
                    <a:solidFill>
                      <a:srgbClr val="FFFFFF"/>
                    </a:solidFill>
                  </a:tcPr>
                </a:tc>
                <a:tc>
                  <a:txBody>
                    <a:bodyPr/>
                    <a:lstStyle/>
                    <a:p>
                      <a:r>
                        <a:rPr lang="id-ID"/>
                        <a:t>1    2    3    4    5    6    7    1’</a:t>
                      </a:r>
                    </a:p>
                  </a:txBody>
                  <a:tcPr anchor="ctr">
                    <a:lnL>
                      <a:noFill/>
                    </a:lnL>
                    <a:lnR>
                      <a:noFill/>
                    </a:lnR>
                    <a:lnT>
                      <a:noFill/>
                    </a:lnT>
                    <a:lnB>
                      <a:noFill/>
                    </a:lnB>
                    <a:solidFill>
                      <a:srgbClr val="FFFFFF"/>
                    </a:solidFill>
                  </a:tcPr>
                </a:tc>
              </a:tr>
              <a:tr h="1181974">
                <a:tc>
                  <a:txBody>
                    <a:bodyPr/>
                    <a:lstStyle/>
                    <a:p>
                      <a:r>
                        <a:rPr lang="id-ID"/>
                        <a:t>Nada Huruf</a:t>
                      </a:r>
                    </a:p>
                  </a:txBody>
                  <a:tcPr anchor="ctr">
                    <a:lnL>
                      <a:noFill/>
                    </a:lnL>
                    <a:lnR>
                      <a:noFill/>
                    </a:lnR>
                    <a:lnT>
                      <a:noFill/>
                    </a:lnT>
                    <a:lnB>
                      <a:noFill/>
                    </a:lnB>
                    <a:solidFill>
                      <a:srgbClr val="FFFFFF"/>
                    </a:solidFill>
                  </a:tcPr>
                </a:tc>
                <a:tc>
                  <a:txBody>
                    <a:bodyPr/>
                    <a:lstStyle/>
                    <a:p>
                      <a:r>
                        <a:rPr lang="id-ID"/>
                        <a:t>c         d      e        f    g     a    b    c’</a:t>
                      </a:r>
                    </a:p>
                  </a:txBody>
                  <a:tcPr anchor="ctr">
                    <a:lnL>
                      <a:noFill/>
                    </a:lnL>
                    <a:lnR>
                      <a:noFill/>
                    </a:lnR>
                    <a:lnT>
                      <a:noFill/>
                    </a:lnT>
                    <a:lnB>
                      <a:noFill/>
                    </a:lnB>
                    <a:solidFill>
                      <a:srgbClr val="FFFFFF"/>
                    </a:solidFill>
                  </a:tcPr>
                </a:tc>
              </a:tr>
              <a:tr h="675414">
                <a:tc>
                  <a:txBody>
                    <a:bodyPr/>
                    <a:lstStyle/>
                    <a:p>
                      <a:r>
                        <a:rPr lang="id-ID"/>
                        <a:t>Atau</a:t>
                      </a:r>
                    </a:p>
                  </a:txBody>
                  <a:tcPr anchor="ctr">
                    <a:lnL>
                      <a:noFill/>
                    </a:lnL>
                    <a:lnR>
                      <a:noFill/>
                    </a:lnR>
                    <a:lnT>
                      <a:noFill/>
                    </a:lnT>
                    <a:lnB>
                      <a:noFill/>
                    </a:lnB>
                    <a:solidFill>
                      <a:srgbClr val="FFFFFF"/>
                    </a:solidFill>
                  </a:tcPr>
                </a:tc>
                <a:tc>
                  <a:txBody>
                    <a:bodyPr/>
                    <a:lstStyle/>
                    <a:p>
                      <a:r>
                        <a:rPr lang="pt-BR"/>
                        <a:t>d         r      m       f    s      l     t    d</a:t>
                      </a:r>
                    </a:p>
                  </a:txBody>
                  <a:tcPr anchor="ctr">
                    <a:lnL>
                      <a:noFill/>
                    </a:lnL>
                    <a:lnR>
                      <a:noFill/>
                    </a:lnR>
                    <a:lnT>
                      <a:noFill/>
                    </a:lnT>
                    <a:lnB>
                      <a:noFill/>
                    </a:lnB>
                    <a:solidFill>
                      <a:srgbClr val="FFFFFF"/>
                    </a:solidFill>
                  </a:tcPr>
                </a:tc>
              </a:tr>
              <a:tr h="675414">
                <a:tc>
                  <a:txBody>
                    <a:bodyPr/>
                    <a:lstStyle/>
                    <a:p>
                      <a:r>
                        <a:rPr lang="id-ID"/>
                        <a:t>Dibaca</a:t>
                      </a:r>
                    </a:p>
                  </a:txBody>
                  <a:tcPr anchor="ctr">
                    <a:lnL>
                      <a:noFill/>
                    </a:lnL>
                    <a:lnR>
                      <a:noFill/>
                    </a:lnR>
                    <a:lnT>
                      <a:noFill/>
                    </a:lnT>
                    <a:lnB>
                      <a:noFill/>
                    </a:lnB>
                    <a:solidFill>
                      <a:srgbClr val="FFFFFF"/>
                    </a:solidFill>
                  </a:tcPr>
                </a:tc>
                <a:tc>
                  <a:txBody>
                    <a:bodyPr/>
                    <a:lstStyle/>
                    <a:p>
                      <a:r>
                        <a:rPr lang="it-IT"/>
                        <a:t>do      re    mi     fa  so    la   ti  do</a:t>
                      </a:r>
                    </a:p>
                  </a:txBody>
                  <a:tcPr anchor="ctr">
                    <a:lnL>
                      <a:noFill/>
                    </a:lnL>
                    <a:lnR>
                      <a:noFill/>
                    </a:lnR>
                    <a:lnT>
                      <a:noFill/>
                    </a:lnT>
                    <a:lnB>
                      <a:noFill/>
                    </a:lnB>
                    <a:solidFill>
                      <a:srgbClr val="FFFFFF"/>
                    </a:solidFill>
                  </a:tcPr>
                </a:tc>
              </a:tr>
              <a:tr h="1181974">
                <a:tc>
                  <a:txBody>
                    <a:bodyPr/>
                    <a:lstStyle/>
                    <a:p>
                      <a:r>
                        <a:rPr lang="id-ID"/>
                        <a:t>Interval nada</a:t>
                      </a:r>
                    </a:p>
                  </a:txBody>
                  <a:tcPr anchor="ctr">
                    <a:lnL>
                      <a:noFill/>
                    </a:lnL>
                    <a:lnR>
                      <a:noFill/>
                    </a:lnR>
                    <a:lnT>
                      <a:noFill/>
                    </a:lnT>
                    <a:lnB>
                      <a:noFill/>
                    </a:lnB>
                    <a:solidFill>
                      <a:srgbClr val="FFFFFF"/>
                    </a:solidFill>
                  </a:tcPr>
                </a:tc>
                <a:tc>
                  <a:txBody>
                    <a:bodyPr/>
                    <a:lstStyle/>
                    <a:p>
                      <a:r>
                        <a:rPr lang="id-ID"/>
                        <a:t>1         1      ½      1       1     1     ½</a:t>
                      </a:r>
                    </a:p>
                  </a:txBody>
                  <a:tcPr anchor="ctr">
                    <a:lnL>
                      <a:noFill/>
                    </a:lnL>
                    <a:lnR>
                      <a:noFill/>
                    </a:lnR>
                    <a:lnT>
                      <a:noFill/>
                    </a:lnT>
                    <a:lnB>
                      <a:noFill/>
                    </a:lnB>
                    <a:solidFill>
                      <a:srgbClr val="FFFFFF"/>
                    </a:solidFill>
                  </a:tcPr>
                </a:tc>
              </a:tr>
              <a:tr h="675414">
                <a:tc>
                  <a:txBody>
                    <a:bodyPr/>
                    <a:lstStyle/>
                    <a:p>
                      <a:endParaRPr lang="id-ID"/>
                    </a:p>
                  </a:txBody>
                  <a:tcPr anchor="ctr">
                    <a:lnL>
                      <a:noFill/>
                    </a:lnL>
                    <a:lnR>
                      <a:noFill/>
                    </a:lnR>
                    <a:lnT>
                      <a:noFill/>
                    </a:lnT>
                    <a:lnB>
                      <a:noFill/>
                    </a:lnB>
                    <a:solidFill>
                      <a:srgbClr val="FFFFFF"/>
                    </a:solidFill>
                  </a:tcPr>
                </a:tc>
                <a:tc>
                  <a:txBody>
                    <a:bodyPr/>
                    <a:lstStyle/>
                    <a:p>
                      <a:r>
                        <a:rPr lang="id-ID" dirty="0"/>
                        <a:t>200  200  100  200 200  200  100</a:t>
                      </a:r>
                    </a:p>
                  </a:txBody>
                  <a:tcPr anchor="ctr">
                    <a:lnL>
                      <a:noFill/>
                    </a:lnL>
                    <a:lnR>
                      <a:noFill/>
                    </a:lnR>
                    <a:lnT>
                      <a:noFill/>
                    </a:lnT>
                    <a:lnB>
                      <a:noFill/>
                    </a:lnB>
                    <a:solidFill>
                      <a:srgbClr val="FFFFFF"/>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215</Words>
  <Application>Microsoft Office PowerPoint</Application>
  <PresentationFormat>On-screen Show (4:3)</PresentationFormat>
  <Paragraphs>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Analisis Seni Musik</vt:lpstr>
      <vt:lpstr>Analisis musik</vt:lpstr>
      <vt:lpstr>Slide 3</vt:lpstr>
      <vt:lpstr>Analisis menurut  ahli</vt:lpstr>
      <vt:lpstr>Slide 5</vt:lpstr>
      <vt:lpstr>Analisi Musik</vt:lpstr>
      <vt:lpstr>Makna Proses Kreasi Musik </vt:lpstr>
      <vt:lpstr>Simbol Musik </vt:lpstr>
      <vt:lpstr>Slide 9</vt:lpstr>
      <vt:lpstr>Unsur Seni Musik </vt:lpstr>
      <vt:lpstr>Bentuk dan struktur lagu </vt:lpstr>
      <vt:lpstr>Ekspresi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Seni Musik</dc:title>
  <dc:creator>DELL</dc:creator>
  <cp:lastModifiedBy>DELL</cp:lastModifiedBy>
  <cp:revision>2</cp:revision>
  <dcterms:created xsi:type="dcterms:W3CDTF">2021-01-05T00:48:22Z</dcterms:created>
  <dcterms:modified xsi:type="dcterms:W3CDTF">2021-01-05T01:05:38Z</dcterms:modified>
</cp:coreProperties>
</file>