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E46E9-0B7B-4831-9B19-247DA2A8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6374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A8C2-6AB8-43B7-A814-1C636575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D5720-E693-45D5-BFFF-0C7CA6E81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B3CEC-AB25-4440-AEB3-227B64F8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58BC-AC74-41C8-9D65-73FED8EF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E64AA-8BB7-4808-A633-B31E4902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8347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C1B9F9-EA1F-47B4-9BC0-214294204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3A19D-7062-463E-8768-24849585C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7868E-1818-4218-B38D-1ECFE89D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D25AE-0DD1-4FDA-AE25-C230B1FB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01E29-3713-4FF7-BB04-942C4F6E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2440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4D020-D90D-4AFF-9F49-98E5A1908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A9FB3-2E2C-4FF9-AC2E-26D907F5A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709CD-4F00-440F-BE9C-94795A7D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53417-540D-4476-81D6-38C900A9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296A0-02C7-40EF-87BF-F9E606C3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5224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E538A-C348-4ED3-A86C-2A2F0161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4E3A1-F4B4-419F-A66F-06F4369DB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258D6-E796-4691-BC4C-E2E7B409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4B04C-73D2-4D9D-99B2-B97C6682F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4AB30-0232-4BE5-9ECB-1CEC49FD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6789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B9B2B-582D-4A5E-957D-1C45B8CF1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C6F1-C64D-48E9-96D3-4479A9BD0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6529B-7260-4FC1-8F99-67C00C9ED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1E144-94D8-4A5D-9C64-C0D401BF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C94D2-2A01-4226-8A02-3DCE07FF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EBE5A-56CD-4112-98E6-8680FC9D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0424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2DA1-D9A1-4B58-802C-88AD28097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81FBC-A01D-492A-B3CD-6DA1B9612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7D71F-849D-4BF5-BA19-90C71E39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3B3A8-3DBF-430B-ABF9-DCAF9C4FB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6DDB8-2708-4048-A2CC-E22C0662C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51FCA-D9A2-4B7F-8E1B-A2C62F69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52EFF-EB05-45E1-B94A-52849A52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D2BA84-06EF-4914-BF75-433416AF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2294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5355A-4E7A-4E60-A226-192D63B7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8B231-4996-4070-9258-7C4660A4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542F4-7E88-4309-899B-150C5BDA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ACA9A-10D6-4692-A76F-A8383B8E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0516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2A190-64D0-464B-91C4-0789F5CD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24CB9-D0E1-424C-9101-CEF7DB47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B5832-0963-4F2A-994F-D02A1357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4735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8EC86-686A-4661-BB5A-80C34F20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4A2D-6CAD-43F1-A015-0153F1D9F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65B59-7A19-413F-B906-9655B8DC2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DA05-2B8B-4AAA-8C78-CF2AED33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F51F4-72C3-4444-98C4-9FB01267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34C12-5A7B-43D2-8B93-9BEEC1D3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6783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555A-55A7-4E64-A1F2-7B17465A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1AC104-8067-4BD9-8B15-D5BC23E60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77796-474A-40D4-8025-85616EAF8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A53C0-3FAD-4A15-8F13-E066A796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23/02/2022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41345-2AED-4EED-A2B6-60D1BAE49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8AAB1-D6E9-4469-8545-4A04BA87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278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rgbClr val="00B0F0"/>
            </a:gs>
            <a:gs pos="86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A69097D7-75EF-4581-A2AD-7964DEB9F732}"/>
              </a:ext>
            </a:extLst>
          </p:cNvPr>
          <p:cNvGrpSpPr/>
          <p:nvPr userDrawn="1"/>
        </p:nvGrpSpPr>
        <p:grpSpPr>
          <a:xfrm>
            <a:off x="-78224" y="-146865"/>
            <a:ext cx="869248" cy="7582158"/>
            <a:chOff x="-738619" y="-86158"/>
            <a:chExt cx="869248" cy="758215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F444016-CD66-4187-A000-DACEB851E5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0" y="5853592"/>
              <a:ext cx="805919" cy="1642408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1CB27CD-5E4C-49CF-879B-6A82A909F0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0" y="4843398"/>
              <a:ext cx="805919" cy="1642408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F6324BD-3805-4ADB-8B86-571772D882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1" y="3833204"/>
              <a:ext cx="805919" cy="164240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3137479-CED9-455E-A9CE-5DA4F8E97E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618" y="2884883"/>
              <a:ext cx="805919" cy="164240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86E5126-939A-4E95-A048-D00E722548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8517" y="1873523"/>
              <a:ext cx="805919" cy="164240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5D20CE9-9BDA-49D8-937E-112076FC6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619" y="925202"/>
              <a:ext cx="805919" cy="164240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E4A9E4F-D00F-4973-8965-88B73AC507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8518" y="-86158"/>
              <a:ext cx="805919" cy="1642408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686468-D4FE-406B-B0C7-A64C7D9902BB}"/>
              </a:ext>
            </a:extLst>
          </p:cNvPr>
          <p:cNvGrpSpPr/>
          <p:nvPr userDrawn="1"/>
        </p:nvGrpSpPr>
        <p:grpSpPr>
          <a:xfrm>
            <a:off x="11561670" y="-145699"/>
            <a:ext cx="704380" cy="7582158"/>
            <a:chOff x="-738619" y="-86158"/>
            <a:chExt cx="869248" cy="7582158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D1E01BC-8E01-4FAA-BBB3-F3E4EDE928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0" y="5853592"/>
              <a:ext cx="805919" cy="164240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2C93E192-96F0-4DC0-8F0B-55F9EB58A2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0" y="4843398"/>
              <a:ext cx="805919" cy="1642408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2DBBDC4-3B07-4A41-893A-93CAC6C2A7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1" y="3833204"/>
              <a:ext cx="805919" cy="1642408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11D444B-7B72-48FC-882A-5DBAD8961F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618" y="2884883"/>
              <a:ext cx="805919" cy="1642408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2F28E3C-9BF7-40A1-9885-C1D942E7D9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8517" y="1873523"/>
              <a:ext cx="805919" cy="1642408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B6B2BCD-E4D2-426E-9790-ABA41BCA19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619" y="925202"/>
              <a:ext cx="805919" cy="1642408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4D2529D-D4DF-4D1F-AE5C-2EA5C50A14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8518" y="-86158"/>
              <a:ext cx="805919" cy="1642408"/>
            </a:xfrm>
            <a:prstGeom prst="rect">
              <a:avLst/>
            </a:prstGeom>
          </p:spPr>
        </p:pic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7723E90-C3B4-4D80-99E0-2F6FAA50EDFD}"/>
              </a:ext>
            </a:extLst>
          </p:cNvPr>
          <p:cNvSpPr/>
          <p:nvPr userDrawn="1"/>
        </p:nvSpPr>
        <p:spPr>
          <a:xfrm>
            <a:off x="3957403" y="6490130"/>
            <a:ext cx="343230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  y   :  L I d  I a   D a m a n I k</a:t>
            </a:r>
          </a:p>
        </p:txBody>
      </p:sp>
    </p:spTree>
    <p:extLst>
      <p:ext uri="{BB962C8B-B14F-4D97-AF65-F5344CB8AC3E}">
        <p14:creationId xmlns:p14="http://schemas.microsoft.com/office/powerpoint/2010/main" val="321762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1.85185E-6 L -4.58333E-6 -0.07222 " pathEditMode="relative" rAng="0" ptsTypes="AA">
                                      <p:cBhvr>
                                        <p:cTn id="6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57BE0A-9501-4834-8EB9-11AD5E546F3D}"/>
              </a:ext>
            </a:extLst>
          </p:cNvPr>
          <p:cNvSpPr/>
          <p:nvPr/>
        </p:nvSpPr>
        <p:spPr>
          <a:xfrm>
            <a:off x="1637892" y="1857061"/>
            <a:ext cx="91162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ALGORITMA DAN PEMOGRAMAN </a:t>
            </a:r>
            <a:endParaRPr lang="en-ID" sz="4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095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0825-4C51-4772-8A8D-285D3501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60026" cy="854075"/>
          </a:xfrm>
        </p:spPr>
        <p:txBody>
          <a:bodyPr/>
          <a:lstStyle/>
          <a:p>
            <a:r>
              <a:rPr lang="en-US" sz="3600" dirty="0" err="1"/>
              <a:t>Keluaran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2B1DC-20E3-4F35-9A4F-D8949080B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8663609" cy="462645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pemrosesan</a:t>
            </a:r>
            <a:r>
              <a:rPr lang="en-US" sz="2400" dirty="0"/>
              <a:t> data dan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. </a:t>
            </a: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ditampilkan</a:t>
            </a:r>
            <a:r>
              <a:rPr lang="en-US" sz="2400" dirty="0"/>
              <a:t> pada </a:t>
            </a:r>
            <a:r>
              <a:rPr lang="en-US" sz="2400" dirty="0" err="1"/>
              <a:t>layar</a:t>
            </a:r>
            <a:r>
              <a:rPr lang="en-US" sz="2400" dirty="0"/>
              <a:t> monitor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dibaca</a:t>
            </a:r>
            <a:r>
              <a:rPr lang="en-US" sz="2400" dirty="0"/>
              <a:t> oleh </a:t>
            </a:r>
            <a:r>
              <a:rPr lang="en-US" sz="2400" dirty="0" err="1"/>
              <a:t>pengguna</a:t>
            </a:r>
            <a:r>
              <a:rPr lang="en-US" sz="2400" dirty="0"/>
              <a:t> program. Sama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pada symbol-symbol </a:t>
            </a:r>
            <a:r>
              <a:rPr lang="en-US" sz="2400" dirty="0" err="1"/>
              <a:t>sebelumnya</a:t>
            </a:r>
            <a:r>
              <a:rPr lang="en-US" sz="2400" dirty="0"/>
              <a:t>,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pemprosesan</a:t>
            </a:r>
            <a:r>
              <a:rPr lang="en-US" sz="2400" dirty="0"/>
              <a:t> data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satu-satu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720303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BA0D39-4755-4AC8-B6BF-F1E574D9E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3"/>
            <a:ext cx="8782878" cy="56071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Percabangan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000" dirty="0"/>
              <a:t>Yang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percabangan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mengecek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memeriksa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. Jadi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percabangan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menuliskan</a:t>
            </a:r>
            <a:r>
              <a:rPr lang="en-US" sz="2000" dirty="0"/>
              <a:t> 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dipenuhi</a:t>
            </a:r>
            <a:r>
              <a:rPr lang="en-US" sz="2000" dirty="0"/>
              <a:t> oleh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. Hasil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pemeriksaan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. Jika </a:t>
            </a:r>
            <a:r>
              <a:rPr lang="en-US" sz="2000" dirty="0" err="1"/>
              <a:t>pemeriksaan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yang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jalur</a:t>
            </a:r>
            <a:r>
              <a:rPr lang="en-US" sz="2000" dirty="0"/>
              <a:t> yang salah 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jalur</a:t>
            </a:r>
            <a:r>
              <a:rPr lang="en-US" sz="2000" dirty="0"/>
              <a:t> yang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jalur</a:t>
            </a:r>
            <a:r>
              <a:rPr lang="en-US" sz="2000" dirty="0"/>
              <a:t> yang </a:t>
            </a:r>
            <a:r>
              <a:rPr lang="en-US" sz="2000" dirty="0" err="1"/>
              <a:t>berlabel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.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 pada symbol </a:t>
            </a:r>
            <a:r>
              <a:rPr lang="en-US" sz="2000" dirty="0" err="1"/>
              <a:t>symbol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, </a:t>
            </a: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(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notasi</a:t>
            </a:r>
            <a:r>
              <a:rPr lang="en-US" sz="2000" dirty="0"/>
              <a:t> </a:t>
            </a:r>
            <a:r>
              <a:rPr lang="en-US" sz="2000" dirty="0" err="1"/>
              <a:t>percabangan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)</a:t>
            </a:r>
          </a:p>
          <a:p>
            <a:pPr marL="0" indent="0" algn="just">
              <a:buNone/>
            </a:pPr>
            <a:r>
              <a:rPr lang="en-US" sz="2000" dirty="0" err="1"/>
              <a:t>Simbol</a:t>
            </a:r>
            <a:r>
              <a:rPr lang="en-US" sz="2000" dirty="0"/>
              <a:t> </a:t>
            </a:r>
            <a:r>
              <a:rPr lang="en-US" sz="2000" dirty="0" err="1"/>
              <a:t>percabangan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B9A4B6A-7CAD-4079-A78C-D7D9CA3A3C5C}"/>
              </a:ext>
            </a:extLst>
          </p:cNvPr>
          <p:cNvSpPr/>
          <p:nvPr/>
        </p:nvSpPr>
        <p:spPr>
          <a:xfrm>
            <a:off x="2093843" y="4373941"/>
            <a:ext cx="2305879" cy="861392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9122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55FA-1ED0-4332-91A5-55D1EC03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470913" cy="642039"/>
          </a:xfrm>
        </p:spPr>
        <p:txBody>
          <a:bodyPr/>
          <a:lstStyle/>
          <a:p>
            <a:r>
              <a:rPr lang="en-US" sz="3600" dirty="0" err="1"/>
              <a:t>Subrutin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50375-A32C-4EF0-95F9-84B01DB9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8"/>
            <a:ext cx="8637104" cy="523391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Subrutin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program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Jadi </a:t>
            </a:r>
            <a:r>
              <a:rPr lang="en-US" sz="2400" dirty="0" err="1"/>
              <a:t>subrutin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“Program Kecil”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program yang </a:t>
            </a:r>
            <a:r>
              <a:rPr lang="en-US" sz="2400" dirty="0" err="1"/>
              <a:t>besar</a:t>
            </a:r>
            <a:r>
              <a:rPr lang="en-US" sz="2400" dirty="0"/>
              <a:t>. </a:t>
            </a:r>
            <a:r>
              <a:rPr lang="en-US" sz="2400" dirty="0" err="1"/>
              <a:t>Subrutin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dan </a:t>
            </a:r>
            <a:r>
              <a:rPr lang="en-US" sz="2400" dirty="0" err="1"/>
              <a:t>fungsi</a:t>
            </a:r>
            <a:r>
              <a:rPr lang="en-US" sz="2400" dirty="0"/>
              <a:t>.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dipanggil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mengembalikan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mengembalikan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.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subrutin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percabangan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subrutin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satu-satu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subrutin</a:t>
            </a:r>
            <a:r>
              <a:rPr lang="en-US" sz="2400" dirty="0"/>
              <a:t> </a:t>
            </a:r>
          </a:p>
          <a:p>
            <a:pPr marL="0" indent="0" algn="just">
              <a:buNone/>
            </a:pPr>
            <a:endParaRPr lang="en-ID" dirty="0"/>
          </a:p>
        </p:txBody>
      </p:sp>
      <p:sp>
        <p:nvSpPr>
          <p:cNvPr id="6" name="Flowchart: Predefined Process 5">
            <a:extLst>
              <a:ext uri="{FF2B5EF4-FFF2-40B4-BE49-F238E27FC236}">
                <a16:creationId xmlns:a16="http://schemas.microsoft.com/office/drawing/2014/main" id="{C72536A0-6C6E-40A7-A77D-57F9B14702C9}"/>
              </a:ext>
            </a:extLst>
          </p:cNvPr>
          <p:cNvSpPr/>
          <p:nvPr/>
        </p:nvSpPr>
        <p:spPr>
          <a:xfrm>
            <a:off x="1391479" y="4814857"/>
            <a:ext cx="2014330" cy="883578"/>
          </a:xfrm>
          <a:prstGeom prst="flowChartPredefined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9545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F6BEC-80E4-4B07-AA14-A84E0483F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16617" cy="734805"/>
          </a:xfrm>
        </p:spPr>
        <p:txBody>
          <a:bodyPr/>
          <a:lstStyle/>
          <a:p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8E33-A0C6-40CB-8DA8-954473BA4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8610600" cy="485174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dan </a:t>
            </a:r>
            <a:r>
              <a:rPr lang="en-US" dirty="0" err="1"/>
              <a:t>merupakan</a:t>
            </a:r>
            <a:r>
              <a:rPr lang="en-US" dirty="0"/>
              <a:t> garis </a:t>
            </a:r>
            <a:r>
              <a:rPr lang="en-US" dirty="0" err="1"/>
              <a:t>penghubung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dirty="0" err="1"/>
              <a:t>alir</a:t>
            </a:r>
            <a:r>
              <a:rPr lang="en-US" dirty="0"/>
              <a:t>.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panah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: </a:t>
            </a:r>
          </a:p>
          <a:p>
            <a:pPr marL="0" indent="0" algn="just">
              <a:buNone/>
            </a:pPr>
            <a:endParaRPr lang="en-ID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AD6D5A4-EF73-4786-9E93-F3888446817A}"/>
              </a:ext>
            </a:extLst>
          </p:cNvPr>
          <p:cNvCxnSpPr/>
          <p:nvPr/>
        </p:nvCxnSpPr>
        <p:spPr>
          <a:xfrm>
            <a:off x="4081670" y="4038600"/>
            <a:ext cx="914400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EC0B97D-CD19-4B83-8203-01018BD57FD7}"/>
              </a:ext>
            </a:extLst>
          </p:cNvPr>
          <p:cNvCxnSpPr/>
          <p:nvPr/>
        </p:nvCxnSpPr>
        <p:spPr>
          <a:xfrm>
            <a:off x="5128591" y="4210878"/>
            <a:ext cx="0" cy="82494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215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34F9-8266-42FD-AD49-F8D41335B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75574" cy="840823"/>
          </a:xfrm>
        </p:spPr>
        <p:txBody>
          <a:bodyPr/>
          <a:lstStyle/>
          <a:p>
            <a:r>
              <a:rPr lang="en-US" sz="3600" dirty="0"/>
              <a:t>Terminator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BCB1C-D411-4876-B208-BF945DDD8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8743122" cy="497101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Terminator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menandai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dan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diagram </a:t>
            </a:r>
            <a:r>
              <a:rPr lang="en-US" sz="2400" dirty="0" err="1"/>
              <a:t>alir</a:t>
            </a:r>
            <a:r>
              <a:rPr lang="en-US" sz="2400" dirty="0"/>
              <a:t>. </a:t>
            </a:r>
            <a:r>
              <a:rPr lang="en-US" sz="2400" dirty="0" err="1"/>
              <a:t>Simbol</a:t>
            </a:r>
            <a:r>
              <a:rPr lang="en-US" sz="2400" dirty="0"/>
              <a:t> terminator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label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menandai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diagram </a:t>
            </a:r>
            <a:r>
              <a:rPr lang="en-US" sz="2400" dirty="0" err="1"/>
              <a:t>alir</a:t>
            </a:r>
            <a:r>
              <a:rPr lang="en-US" sz="2400" dirty="0"/>
              <a:t> dan label </a:t>
            </a:r>
            <a:r>
              <a:rPr lang="en-US" sz="2400" dirty="0" err="1"/>
              <a:t>selesai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menandai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diagram </a:t>
            </a:r>
            <a:r>
              <a:rPr lang="en-US" sz="2400" dirty="0" err="1"/>
              <a:t>alir</a:t>
            </a:r>
            <a:r>
              <a:rPr lang="en-US" sz="2400" dirty="0"/>
              <a:t>. Jadi </a:t>
            </a:r>
            <a:r>
              <a:rPr lang="en-US" sz="2400" dirty="0" err="1"/>
              <a:t>dalam</a:t>
            </a:r>
            <a:r>
              <a:rPr lang="en-US" sz="2400" dirty="0"/>
              <a:t> diagram </a:t>
            </a:r>
            <a:r>
              <a:rPr lang="en-US" sz="2400" dirty="0" err="1"/>
              <a:t>alir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terminator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terminator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dan </a:t>
            </a:r>
            <a:r>
              <a:rPr lang="en-US" sz="2400" dirty="0" err="1"/>
              <a:t>selesai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Simbol</a:t>
            </a:r>
            <a:r>
              <a:rPr lang="en-US" dirty="0"/>
              <a:t> terminator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B48DC38E-C807-4D96-B0FF-5451A3AF32F5}"/>
              </a:ext>
            </a:extLst>
          </p:cNvPr>
          <p:cNvSpPr/>
          <p:nvPr/>
        </p:nvSpPr>
        <p:spPr>
          <a:xfrm>
            <a:off x="1285461" y="3988905"/>
            <a:ext cx="1842052" cy="861392"/>
          </a:xfrm>
          <a:prstGeom prst="flowChartTermina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1543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FA4E-0028-4194-B60A-B402FE533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623852" cy="787814"/>
          </a:xfrm>
        </p:spPr>
        <p:txBody>
          <a:bodyPr/>
          <a:lstStyle/>
          <a:p>
            <a:r>
              <a:rPr lang="en-US" sz="3200" dirty="0" err="1"/>
              <a:t>Konektor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7F182-1DA0-49DD-986E-CACA374F0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939"/>
            <a:ext cx="8623852" cy="502402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Konektor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Langkah </a:t>
            </a:r>
            <a:r>
              <a:rPr lang="en-US" sz="2400" dirty="0" err="1"/>
              <a:t>dengan</a:t>
            </a:r>
            <a:r>
              <a:rPr lang="en-US" sz="2400" dirty="0"/>
              <a:t> Langkah lain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diagram </a:t>
            </a:r>
            <a:r>
              <a:rPr lang="en-US" sz="2400" dirty="0" err="1"/>
              <a:t>alir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on page </a:t>
            </a:r>
            <a:r>
              <a:rPr lang="en-US" sz="2400" dirty="0" err="1"/>
              <a:t>atau</a:t>
            </a:r>
            <a:r>
              <a:rPr lang="en-US" sz="2400" dirty="0"/>
              <a:t> off page.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konektor</a:t>
            </a:r>
            <a:r>
              <a:rPr lang="en-US" sz="2400" dirty="0"/>
              <a:t> on page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konektor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lain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konektor</a:t>
            </a:r>
            <a:r>
              <a:rPr lang="en-US" sz="2400" dirty="0"/>
              <a:t> off page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konektor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lain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konektor</a:t>
            </a:r>
            <a:r>
              <a:rPr lang="en-US" sz="2400" dirty="0"/>
              <a:t> on page :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konektor</a:t>
            </a:r>
            <a:r>
              <a:rPr lang="en-US" sz="2400" dirty="0"/>
              <a:t> off page : </a:t>
            </a:r>
            <a:endParaRPr lang="en-ID" sz="2400" dirty="0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5D1B3EF4-5458-4BB8-932B-21AC47518638}"/>
              </a:ext>
            </a:extLst>
          </p:cNvPr>
          <p:cNvSpPr/>
          <p:nvPr/>
        </p:nvSpPr>
        <p:spPr>
          <a:xfrm>
            <a:off x="4408005" y="4081670"/>
            <a:ext cx="588065" cy="543339"/>
          </a:xfrm>
          <a:prstGeom prst="flowChartConnector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23B77AD-422A-469B-BA06-105E44AF9098}"/>
              </a:ext>
            </a:extLst>
          </p:cNvPr>
          <p:cNvSpPr/>
          <p:nvPr/>
        </p:nvSpPr>
        <p:spPr>
          <a:xfrm>
            <a:off x="4408007" y="5022574"/>
            <a:ext cx="786846" cy="543339"/>
          </a:xfrm>
          <a:prstGeom prst="flowChartOffpage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84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FB00-C973-4E34-98F5-F67FE79F2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6878" cy="986597"/>
          </a:xfrm>
        </p:spPr>
        <p:txBody>
          <a:bodyPr/>
          <a:lstStyle/>
          <a:p>
            <a:r>
              <a:rPr lang="en-US" sz="3600" dirty="0" err="1"/>
              <a:t>Dokumen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9C40D-D214-44BA-923C-E7F4DB9F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8902148" cy="482524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data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oleh </a:t>
            </a:r>
            <a:r>
              <a:rPr lang="en-US" dirty="0" err="1"/>
              <a:t>manusia</a:t>
            </a:r>
            <a:r>
              <a:rPr lang="en-US" dirty="0"/>
              <a:t>.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</a:t>
            </a:r>
            <a:r>
              <a:rPr lang="en-US" dirty="0" err="1"/>
              <a:t>informasi</a:t>
            </a:r>
            <a:r>
              <a:rPr lang="en-US" dirty="0"/>
              <a:t>)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(print out)</a:t>
            </a:r>
          </a:p>
          <a:p>
            <a:pPr marL="0" indent="0">
              <a:buNone/>
            </a:pP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Flowchart: Card 3">
            <a:extLst>
              <a:ext uri="{FF2B5EF4-FFF2-40B4-BE49-F238E27FC236}">
                <a16:creationId xmlns:a16="http://schemas.microsoft.com/office/drawing/2014/main" id="{D9064604-9877-481A-92FD-EDF524D7CFFD}"/>
              </a:ext>
            </a:extLst>
          </p:cNvPr>
          <p:cNvSpPr/>
          <p:nvPr/>
        </p:nvSpPr>
        <p:spPr>
          <a:xfrm rot="10800000">
            <a:off x="1219198" y="3645071"/>
            <a:ext cx="993914" cy="543340"/>
          </a:xfrm>
          <a:prstGeom prst="flowChartPunchedCard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020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256642B4-3F37-458D-98CE-ADAC275D5274}"/>
              </a:ext>
            </a:extLst>
          </p:cNvPr>
          <p:cNvSpPr/>
          <p:nvPr/>
        </p:nvSpPr>
        <p:spPr>
          <a:xfrm>
            <a:off x="1749289" y="874644"/>
            <a:ext cx="1285460" cy="503582"/>
          </a:xfrm>
          <a:prstGeom prst="flowChartTermina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Mulai</a:t>
            </a:r>
            <a:endParaRPr lang="en-ID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5367BE-1F78-4FBE-965C-527F51669B90}"/>
              </a:ext>
            </a:extLst>
          </p:cNvPr>
          <p:cNvCxnSpPr>
            <a:cxnSpLocks/>
          </p:cNvCxnSpPr>
          <p:nvPr/>
        </p:nvCxnSpPr>
        <p:spPr>
          <a:xfrm>
            <a:off x="2365515" y="1378226"/>
            <a:ext cx="0" cy="4373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nual Input 7">
            <a:extLst>
              <a:ext uri="{FF2B5EF4-FFF2-40B4-BE49-F238E27FC236}">
                <a16:creationId xmlns:a16="http://schemas.microsoft.com/office/drawing/2014/main" id="{81633BFF-80E6-4673-848E-417388CC38AE}"/>
              </a:ext>
            </a:extLst>
          </p:cNvPr>
          <p:cNvSpPr/>
          <p:nvPr/>
        </p:nvSpPr>
        <p:spPr>
          <a:xfrm>
            <a:off x="1749299" y="1789045"/>
            <a:ext cx="1285450" cy="503582"/>
          </a:xfrm>
          <a:prstGeom prst="flowChartManualIn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a, b, c</a:t>
            </a:r>
            <a:endParaRPr lang="en-ID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E3C73B-6E20-417D-9A69-403220F8F041}"/>
              </a:ext>
            </a:extLst>
          </p:cNvPr>
          <p:cNvCxnSpPr>
            <a:cxnSpLocks/>
          </p:cNvCxnSpPr>
          <p:nvPr/>
        </p:nvCxnSpPr>
        <p:spPr>
          <a:xfrm>
            <a:off x="2365515" y="2292627"/>
            <a:ext cx="0" cy="4373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68C51E75-D640-421F-817E-9BF5939D5CE8}"/>
              </a:ext>
            </a:extLst>
          </p:cNvPr>
          <p:cNvSpPr/>
          <p:nvPr/>
        </p:nvSpPr>
        <p:spPr>
          <a:xfrm>
            <a:off x="1497495" y="2715043"/>
            <a:ext cx="1722777" cy="526774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Maksimum</a:t>
            </a:r>
            <a:r>
              <a:rPr lang="en-US" sz="1400" dirty="0">
                <a:solidFill>
                  <a:schemeClr val="tx1"/>
                </a:solidFill>
              </a:rPr>
              <a:t>    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endParaRPr lang="en-ID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1B6C9BF-7AFA-4774-838B-3A5CF9247AE9}"/>
              </a:ext>
            </a:extLst>
          </p:cNvPr>
          <p:cNvCxnSpPr>
            <a:cxnSpLocks/>
            <a:stCxn id="10" idx="3"/>
            <a:endCxn id="10" idx="3"/>
          </p:cNvCxnSpPr>
          <p:nvPr/>
        </p:nvCxnSpPr>
        <p:spPr>
          <a:xfrm>
            <a:off x="3220272" y="297843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C0862A-61FC-43D7-8FB0-0D74DDAB0EE7}"/>
              </a:ext>
            </a:extLst>
          </p:cNvPr>
          <p:cNvCxnSpPr>
            <a:cxnSpLocks/>
          </p:cNvCxnSpPr>
          <p:nvPr/>
        </p:nvCxnSpPr>
        <p:spPr>
          <a:xfrm flipH="1">
            <a:off x="2849220" y="3021494"/>
            <a:ext cx="1855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E2D0BB5-28FB-4E62-A417-A1E10EC8060F}"/>
              </a:ext>
            </a:extLst>
          </p:cNvPr>
          <p:cNvSpPr txBox="1"/>
          <p:nvPr/>
        </p:nvSpPr>
        <p:spPr>
          <a:xfrm>
            <a:off x="2979874" y="281191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D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FB77654-3C35-411F-9812-DA446EF7688C}"/>
              </a:ext>
            </a:extLst>
          </p:cNvPr>
          <p:cNvCxnSpPr>
            <a:cxnSpLocks/>
          </p:cNvCxnSpPr>
          <p:nvPr/>
        </p:nvCxnSpPr>
        <p:spPr>
          <a:xfrm>
            <a:off x="2392019" y="3276601"/>
            <a:ext cx="0" cy="4373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Off-page Connector 34">
            <a:extLst>
              <a:ext uri="{FF2B5EF4-FFF2-40B4-BE49-F238E27FC236}">
                <a16:creationId xmlns:a16="http://schemas.microsoft.com/office/drawing/2014/main" id="{CA381261-A4F2-4068-A68B-48A600424B89}"/>
              </a:ext>
            </a:extLst>
          </p:cNvPr>
          <p:cNvSpPr/>
          <p:nvPr/>
        </p:nvSpPr>
        <p:spPr>
          <a:xfrm>
            <a:off x="2060721" y="3713923"/>
            <a:ext cx="662596" cy="437322"/>
          </a:xfrm>
          <a:prstGeom prst="flowChartOffpage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6" name="Flowchart: Off-page Connector 35">
            <a:extLst>
              <a:ext uri="{FF2B5EF4-FFF2-40B4-BE49-F238E27FC236}">
                <a16:creationId xmlns:a16="http://schemas.microsoft.com/office/drawing/2014/main" id="{EC9F85AB-F39D-4532-BD3C-535BE97C70C1}"/>
              </a:ext>
            </a:extLst>
          </p:cNvPr>
          <p:cNvSpPr/>
          <p:nvPr/>
        </p:nvSpPr>
        <p:spPr>
          <a:xfrm>
            <a:off x="5340634" y="907774"/>
            <a:ext cx="662596" cy="437322"/>
          </a:xfrm>
          <a:prstGeom prst="flowChartOffpageConnector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6DA7102-7018-4661-B9B6-826DB9302838}"/>
              </a:ext>
            </a:extLst>
          </p:cNvPr>
          <p:cNvCxnSpPr>
            <a:cxnSpLocks/>
          </p:cNvCxnSpPr>
          <p:nvPr/>
        </p:nvCxnSpPr>
        <p:spPr>
          <a:xfrm>
            <a:off x="5671932" y="1351723"/>
            <a:ext cx="0" cy="4373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iamond 38">
            <a:extLst>
              <a:ext uri="{FF2B5EF4-FFF2-40B4-BE49-F238E27FC236}">
                <a16:creationId xmlns:a16="http://schemas.microsoft.com/office/drawing/2014/main" id="{39BA1E70-F483-4E26-9406-3D12B26F4F6B}"/>
              </a:ext>
            </a:extLst>
          </p:cNvPr>
          <p:cNvSpPr/>
          <p:nvPr/>
        </p:nvSpPr>
        <p:spPr>
          <a:xfrm>
            <a:off x="4717779" y="1755916"/>
            <a:ext cx="1908305" cy="62284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Maksimum</a:t>
            </a:r>
            <a:r>
              <a:rPr lang="en-US" sz="1200" dirty="0">
                <a:solidFill>
                  <a:schemeClr val="tx1"/>
                </a:solidFill>
              </a:rPr>
              <a:t> &lt; b</a:t>
            </a:r>
            <a:endParaRPr lang="en-ID" sz="12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17395BA-C19D-43D7-B7CE-C3BAAF617279}"/>
              </a:ext>
            </a:extLst>
          </p:cNvPr>
          <p:cNvCxnSpPr>
            <a:cxnSpLocks/>
          </p:cNvCxnSpPr>
          <p:nvPr/>
        </p:nvCxnSpPr>
        <p:spPr>
          <a:xfrm>
            <a:off x="5671931" y="2372141"/>
            <a:ext cx="0" cy="4373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iamond 40">
            <a:extLst>
              <a:ext uri="{FF2B5EF4-FFF2-40B4-BE49-F238E27FC236}">
                <a16:creationId xmlns:a16="http://schemas.microsoft.com/office/drawing/2014/main" id="{449EF380-05A4-40E3-91BD-80507EE51C03}"/>
              </a:ext>
            </a:extLst>
          </p:cNvPr>
          <p:cNvSpPr/>
          <p:nvPr/>
        </p:nvSpPr>
        <p:spPr>
          <a:xfrm>
            <a:off x="4702651" y="2809463"/>
            <a:ext cx="1908305" cy="62284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Maksimum</a:t>
            </a:r>
            <a:r>
              <a:rPr lang="en-US" sz="1200" dirty="0">
                <a:solidFill>
                  <a:schemeClr val="tx1"/>
                </a:solidFill>
              </a:rPr>
              <a:t> &lt; c</a:t>
            </a:r>
            <a:endParaRPr lang="en-ID" sz="1200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EECF40-0E9D-4991-A97F-5327F2994BBC}"/>
              </a:ext>
            </a:extLst>
          </p:cNvPr>
          <p:cNvSpPr txBox="1"/>
          <p:nvPr/>
        </p:nvSpPr>
        <p:spPr>
          <a:xfrm>
            <a:off x="5102090" y="2386030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tidak</a:t>
            </a:r>
            <a:endParaRPr lang="en-ID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F47EF45-BF02-4FEC-84AE-E685885C6123}"/>
              </a:ext>
            </a:extLst>
          </p:cNvPr>
          <p:cNvSpPr txBox="1"/>
          <p:nvPr/>
        </p:nvSpPr>
        <p:spPr>
          <a:xfrm>
            <a:off x="4883434" y="344331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tidak</a:t>
            </a:r>
            <a:endParaRPr lang="en-ID" sz="1400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62FB631-B134-4414-829F-8BCA33F457D5}"/>
              </a:ext>
            </a:extLst>
          </p:cNvPr>
          <p:cNvCxnSpPr>
            <a:cxnSpLocks/>
          </p:cNvCxnSpPr>
          <p:nvPr/>
        </p:nvCxnSpPr>
        <p:spPr>
          <a:xfrm>
            <a:off x="5671931" y="3442591"/>
            <a:ext cx="0" cy="4373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Delay 45">
            <a:extLst>
              <a:ext uri="{FF2B5EF4-FFF2-40B4-BE49-F238E27FC236}">
                <a16:creationId xmlns:a16="http://schemas.microsoft.com/office/drawing/2014/main" id="{1E108C22-D8B2-44F1-8E60-A84F59183852}"/>
              </a:ext>
            </a:extLst>
          </p:cNvPr>
          <p:cNvSpPr/>
          <p:nvPr/>
        </p:nvSpPr>
        <p:spPr>
          <a:xfrm rot="10800000">
            <a:off x="4934566" y="3890192"/>
            <a:ext cx="1247563" cy="622847"/>
          </a:xfrm>
          <a:prstGeom prst="flowChartDelay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6F22197-8507-44B1-913A-C826967AB495}"/>
              </a:ext>
            </a:extLst>
          </p:cNvPr>
          <p:cNvSpPr txBox="1"/>
          <p:nvPr/>
        </p:nvSpPr>
        <p:spPr>
          <a:xfrm>
            <a:off x="5304905" y="3985888"/>
            <a:ext cx="91698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maksimum</a:t>
            </a:r>
            <a:endParaRPr lang="en-ID" sz="12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69BCAAC-06EE-421D-9689-C700031613C6}"/>
              </a:ext>
            </a:extLst>
          </p:cNvPr>
          <p:cNvCxnSpPr>
            <a:cxnSpLocks/>
          </p:cNvCxnSpPr>
          <p:nvPr/>
        </p:nvCxnSpPr>
        <p:spPr>
          <a:xfrm>
            <a:off x="5671931" y="4513040"/>
            <a:ext cx="0" cy="4373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Terminator 48">
            <a:extLst>
              <a:ext uri="{FF2B5EF4-FFF2-40B4-BE49-F238E27FC236}">
                <a16:creationId xmlns:a16="http://schemas.microsoft.com/office/drawing/2014/main" id="{FA631C16-399A-47A2-B046-BE27A8C62462}"/>
              </a:ext>
            </a:extLst>
          </p:cNvPr>
          <p:cNvSpPr/>
          <p:nvPr/>
        </p:nvSpPr>
        <p:spPr>
          <a:xfrm>
            <a:off x="5088830" y="4950362"/>
            <a:ext cx="1133055" cy="437322"/>
          </a:xfrm>
          <a:prstGeom prst="flowChartTerminator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selesai</a:t>
            </a:r>
            <a:endParaRPr lang="en-ID" sz="16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05977B1-B917-479F-9858-4D060AB3C17B}"/>
              </a:ext>
            </a:extLst>
          </p:cNvPr>
          <p:cNvCxnSpPr>
            <a:cxnSpLocks/>
            <a:stCxn id="39" idx="3"/>
          </p:cNvCxnSpPr>
          <p:nvPr/>
        </p:nvCxnSpPr>
        <p:spPr>
          <a:xfrm>
            <a:off x="6626084" y="2067340"/>
            <a:ext cx="848142" cy="1325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9C0C8E9-A5C5-43BB-AED5-DB74116CAA33}"/>
              </a:ext>
            </a:extLst>
          </p:cNvPr>
          <p:cNvSpPr txBox="1"/>
          <p:nvPr/>
        </p:nvSpPr>
        <p:spPr>
          <a:xfrm>
            <a:off x="6785106" y="1696271"/>
            <a:ext cx="70899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Ya</a:t>
            </a:r>
            <a:endParaRPr lang="en-ID" sz="1400" dirty="0"/>
          </a:p>
        </p:txBody>
      </p:sp>
      <p:sp>
        <p:nvSpPr>
          <p:cNvPr id="54" name="Flowchart: Process 53">
            <a:extLst>
              <a:ext uri="{FF2B5EF4-FFF2-40B4-BE49-F238E27FC236}">
                <a16:creationId xmlns:a16="http://schemas.microsoft.com/office/drawing/2014/main" id="{CCBF81C8-BBF2-4863-B53E-D295931A7F8E}"/>
              </a:ext>
            </a:extLst>
          </p:cNvPr>
          <p:cNvSpPr/>
          <p:nvPr/>
        </p:nvSpPr>
        <p:spPr>
          <a:xfrm>
            <a:off x="7474225" y="1836906"/>
            <a:ext cx="1726099" cy="503594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Maksimum</a:t>
            </a:r>
            <a:r>
              <a:rPr lang="en-US" sz="1400" dirty="0">
                <a:solidFill>
                  <a:schemeClr val="tx1"/>
                </a:solidFill>
              </a:rPr>
              <a:t>     </a:t>
            </a:r>
            <a:endParaRPr lang="en-ID" sz="1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AAB2095-C57C-495C-AE43-55F876754C68}"/>
              </a:ext>
            </a:extLst>
          </p:cNvPr>
          <p:cNvCxnSpPr>
            <a:cxnSpLocks/>
          </p:cNvCxnSpPr>
          <p:nvPr/>
        </p:nvCxnSpPr>
        <p:spPr>
          <a:xfrm flipH="1">
            <a:off x="8766319" y="2105093"/>
            <a:ext cx="251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DB59553-4B37-43C0-B33E-C5A542333BF5}"/>
              </a:ext>
            </a:extLst>
          </p:cNvPr>
          <p:cNvSpPr txBox="1"/>
          <p:nvPr/>
        </p:nvSpPr>
        <p:spPr>
          <a:xfrm>
            <a:off x="8892214" y="1920427"/>
            <a:ext cx="25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</a:t>
            </a:r>
            <a:endParaRPr lang="en-ID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C0B9AA2-0E9C-45CB-A6A3-99E869BE89A5}"/>
              </a:ext>
            </a:extLst>
          </p:cNvPr>
          <p:cNvCxnSpPr>
            <a:cxnSpLocks/>
          </p:cNvCxnSpPr>
          <p:nvPr/>
        </p:nvCxnSpPr>
        <p:spPr>
          <a:xfrm>
            <a:off x="8494643" y="2372141"/>
            <a:ext cx="0" cy="2186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B05B371-E438-465E-816A-B9E46669D92E}"/>
              </a:ext>
            </a:extLst>
          </p:cNvPr>
          <p:cNvCxnSpPr>
            <a:cxnSpLocks/>
          </p:cNvCxnSpPr>
          <p:nvPr/>
        </p:nvCxnSpPr>
        <p:spPr>
          <a:xfrm flipH="1">
            <a:off x="5763395" y="2608347"/>
            <a:ext cx="27312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09620DE-D2D9-40ED-A1D3-5F838444A44B}"/>
              </a:ext>
            </a:extLst>
          </p:cNvPr>
          <p:cNvCxnSpPr>
            <a:cxnSpLocks/>
          </p:cNvCxnSpPr>
          <p:nvPr/>
        </p:nvCxnSpPr>
        <p:spPr>
          <a:xfrm>
            <a:off x="6610956" y="3131164"/>
            <a:ext cx="848142" cy="1325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Process 74">
            <a:extLst>
              <a:ext uri="{FF2B5EF4-FFF2-40B4-BE49-F238E27FC236}">
                <a16:creationId xmlns:a16="http://schemas.microsoft.com/office/drawing/2014/main" id="{80ADEAAC-33A0-4B25-9227-4675E791C0E6}"/>
              </a:ext>
            </a:extLst>
          </p:cNvPr>
          <p:cNvSpPr/>
          <p:nvPr/>
        </p:nvSpPr>
        <p:spPr>
          <a:xfrm>
            <a:off x="7469036" y="2938997"/>
            <a:ext cx="1726099" cy="503594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Maksimum</a:t>
            </a:r>
            <a:r>
              <a:rPr lang="en-US" sz="1400" dirty="0">
                <a:solidFill>
                  <a:schemeClr val="tx1"/>
                </a:solidFill>
              </a:rPr>
              <a:t>     </a:t>
            </a:r>
            <a:endParaRPr lang="en-ID" sz="14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82C4DAA-7ACC-4C06-B730-1017FE12B295}"/>
              </a:ext>
            </a:extLst>
          </p:cNvPr>
          <p:cNvSpPr txBox="1"/>
          <p:nvPr/>
        </p:nvSpPr>
        <p:spPr>
          <a:xfrm>
            <a:off x="8921587" y="3033501"/>
            <a:ext cx="25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</a:t>
            </a:r>
            <a:endParaRPr lang="en-ID" dirty="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19B0F76-3EBB-47A8-8E7F-FF188C089979}"/>
              </a:ext>
            </a:extLst>
          </p:cNvPr>
          <p:cNvCxnSpPr>
            <a:cxnSpLocks/>
          </p:cNvCxnSpPr>
          <p:nvPr/>
        </p:nvCxnSpPr>
        <p:spPr>
          <a:xfrm flipH="1">
            <a:off x="8789507" y="3213201"/>
            <a:ext cx="205413" cy="49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1D859A3-19EC-4C09-B082-8D25C6404449}"/>
              </a:ext>
            </a:extLst>
          </p:cNvPr>
          <p:cNvCxnSpPr>
            <a:cxnSpLocks/>
          </p:cNvCxnSpPr>
          <p:nvPr/>
        </p:nvCxnSpPr>
        <p:spPr>
          <a:xfrm>
            <a:off x="8403179" y="3455845"/>
            <a:ext cx="0" cy="2186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CC3F1BA-43F8-45A7-B613-A10E78F065AC}"/>
              </a:ext>
            </a:extLst>
          </p:cNvPr>
          <p:cNvCxnSpPr>
            <a:cxnSpLocks/>
          </p:cNvCxnSpPr>
          <p:nvPr/>
        </p:nvCxnSpPr>
        <p:spPr>
          <a:xfrm flipH="1">
            <a:off x="5671931" y="3692051"/>
            <a:ext cx="27312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4B2BF379-470C-4F55-87AD-340314D26E83}"/>
              </a:ext>
            </a:extLst>
          </p:cNvPr>
          <p:cNvSpPr txBox="1"/>
          <p:nvPr/>
        </p:nvSpPr>
        <p:spPr>
          <a:xfrm>
            <a:off x="3402125" y="5595167"/>
            <a:ext cx="4722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Contoh</a:t>
            </a:r>
            <a:r>
              <a:rPr lang="en-US" sz="2000" dirty="0"/>
              <a:t> Gambar diagram </a:t>
            </a:r>
            <a:r>
              <a:rPr lang="en-US" sz="2000" dirty="0" err="1"/>
              <a:t>Alir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750612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A6868-6145-47E4-85BC-A52EEF80E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8570843" cy="576614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dan lama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/>
              <a:t>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sederetan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(</a:t>
            </a:r>
            <a:r>
              <a:rPr lang="en-US" dirty="0" err="1"/>
              <a:t>instruksi</a:t>
            </a:r>
            <a:r>
              <a:rPr lang="en-US" dirty="0"/>
              <a:t>)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oleh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Deretan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sembarangan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agar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dan </a:t>
            </a:r>
            <a:r>
              <a:rPr lang="en-US" dirty="0" err="1"/>
              <a:t>memprosesnya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29220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9167E-6 -2.22222E-6 L 2.29167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9167E-6 -3.33333E-6 L 2.29167E-6 -0.0722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5D58C-4C0B-4C67-B7AB-AA6BBF04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dirty="0" err="1"/>
              <a:t>Ciri</a:t>
            </a:r>
            <a:r>
              <a:rPr lang="en-US" dirty="0"/>
              <a:t>-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Algoritma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D60C9-E480-475F-937B-0C4A83C34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6"/>
            <a:ext cx="8875643" cy="516765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.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(data).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36082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9167E-6 1.11111E-6 L 2.29167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85969-5027-4789-95A8-6039BB42C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8385313" cy="576614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Langkah-Langkah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apapun</a:t>
            </a:r>
            <a:r>
              <a:rPr lang="en-US" dirty="0"/>
              <a:t>.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program dan program </a:t>
            </a:r>
            <a:r>
              <a:rPr lang="en-US" dirty="0" err="1"/>
              <a:t>dijalankan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output, program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program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keluar</a:t>
            </a:r>
            <a:r>
              <a:rPr lang="en-US" dirty="0"/>
              <a:t> program (</a:t>
            </a:r>
            <a:r>
              <a:rPr lang="en-US" dirty="0" err="1"/>
              <a:t>menghentikan</a:t>
            </a:r>
            <a:r>
              <a:rPr lang="en-US" dirty="0"/>
              <a:t> program) dan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 </a:t>
            </a:r>
            <a:r>
              <a:rPr lang="en-US" dirty="0" err="1"/>
              <a:t>langkah</a:t>
            </a:r>
            <a:r>
              <a:rPr lang="en-US" dirty="0"/>
              <a:t>-Langkah </a:t>
            </a:r>
            <a:r>
              <a:rPr lang="en-US" dirty="0" err="1"/>
              <a:t>penyelesaian</a:t>
            </a:r>
            <a:r>
              <a:rPr lang="en-US" dirty="0"/>
              <a:t> 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41117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15C2-820D-4E02-A570-82B1C2D0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8399312" cy="575778"/>
          </a:xfrm>
        </p:spPr>
        <p:txBody>
          <a:bodyPr/>
          <a:lstStyle/>
          <a:p>
            <a:pPr algn="ctr"/>
            <a:r>
              <a:rPr lang="en-US" sz="3200" dirty="0" err="1"/>
              <a:t>Notasi</a:t>
            </a:r>
            <a:r>
              <a:rPr lang="en-US" sz="3200" dirty="0"/>
              <a:t> </a:t>
            </a:r>
            <a:r>
              <a:rPr lang="en-US" sz="3200" dirty="0" err="1"/>
              <a:t>Algoritma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3AD68-D1CA-4413-8558-FDC8C42E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8"/>
            <a:ext cx="8399312" cy="57183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. </a:t>
            </a: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 Bahasa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dan </a:t>
            </a:r>
            <a:r>
              <a:rPr lang="en-US" sz="2400" dirty="0" err="1"/>
              <a:t>komputer</a:t>
            </a:r>
            <a:r>
              <a:rPr lang="en-US" sz="2400" dirty="0"/>
              <a:t> yang </a:t>
            </a:r>
            <a:r>
              <a:rPr lang="en-US" sz="2400" dirty="0" err="1"/>
              <a:t>mengeksekusinya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dikarenakan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bukanlah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Bahasa </a:t>
            </a:r>
            <a:r>
              <a:rPr lang="en-US" sz="2400" dirty="0" err="1"/>
              <a:t>Pemrograman</a:t>
            </a:r>
            <a:r>
              <a:rPr lang="en-US" sz="2400" dirty="0"/>
              <a:t>. </a:t>
            </a: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universal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oleh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. Oleh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diterjemahkan</a:t>
            </a:r>
            <a:r>
              <a:rPr lang="en-US" sz="2400" dirty="0"/>
              <a:t> </a:t>
            </a:r>
            <a:r>
              <a:rPr lang="en-US" sz="2400" dirty="0" err="1"/>
              <a:t>kedalam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source code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,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yang </a:t>
            </a:r>
            <a:r>
              <a:rPr lang="en-US" sz="2400" dirty="0" err="1"/>
              <a:t>dikenal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uraian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deskriptif</a:t>
            </a:r>
            <a:r>
              <a:rPr lang="en-US" sz="2400" dirty="0"/>
              <a:t>, diagram </a:t>
            </a:r>
            <a:r>
              <a:rPr lang="en-US" sz="2400" dirty="0" err="1"/>
              <a:t>alir</a:t>
            </a:r>
            <a:r>
              <a:rPr lang="en-US" sz="2400" dirty="0"/>
              <a:t> (flow chart) </a:t>
            </a:r>
            <a:r>
              <a:rPr lang="en-US" sz="2400" dirty="0" err="1"/>
              <a:t>atau</a:t>
            </a:r>
            <a:r>
              <a:rPr lang="en-US" sz="2400" dirty="0"/>
              <a:t> pseudocode.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program </a:t>
            </a:r>
            <a:r>
              <a:rPr lang="en-US" sz="2400" dirty="0" err="1"/>
              <a:t>komputer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 yang </a:t>
            </a:r>
            <a:r>
              <a:rPr lang="en-US" sz="2400" dirty="0" err="1"/>
              <a:t>dimasukkan</a:t>
            </a:r>
            <a:r>
              <a:rPr lang="en-US" sz="2400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12537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EE17-A8B9-48A7-BC46-D44A3AE7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438322" cy="787814"/>
          </a:xfrm>
        </p:spPr>
        <p:txBody>
          <a:bodyPr/>
          <a:lstStyle/>
          <a:p>
            <a:r>
              <a:rPr lang="en-US" sz="3600" dirty="0"/>
              <a:t>Diagram </a:t>
            </a:r>
            <a:r>
              <a:rPr lang="en-US" sz="3600" dirty="0" err="1"/>
              <a:t>Alir</a:t>
            </a:r>
            <a:r>
              <a:rPr lang="en-US" sz="3600" dirty="0"/>
              <a:t> (Flow Chart)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D4B3-0C5F-4440-86B2-8AD4C1409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8955157" cy="485174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diagram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flow chart,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dan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 Diagram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penggambaran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oleh </a:t>
            </a:r>
            <a:r>
              <a:rPr lang="en-US" dirty="0" err="1"/>
              <a:t>pemproses</a:t>
            </a:r>
            <a:r>
              <a:rPr lang="en-US" dirty="0"/>
              <a:t>. Diagram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, masing-masing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Diagram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(input), </a:t>
            </a:r>
            <a:r>
              <a:rPr lang="en-US" dirty="0" err="1"/>
              <a:t>pemprosesan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dan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(output)  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01581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DC7FB-A7AE-4A3C-8377-58546C5C2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8994913" cy="569988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Adapun </a:t>
            </a:r>
            <a:r>
              <a:rPr lang="en-US" sz="2400" dirty="0" err="1"/>
              <a:t>simbol-simbol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diagram </a:t>
            </a:r>
            <a:r>
              <a:rPr lang="en-US" sz="2400" dirty="0" err="1"/>
              <a:t>alir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514350" indent="-514350" algn="just">
              <a:buAutoNum type="alphaLcPeriod"/>
            </a:pPr>
            <a:r>
              <a:rPr lang="en-US" sz="2400" dirty="0" err="1"/>
              <a:t>Masukan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penerimaan</a:t>
            </a:r>
            <a:r>
              <a:rPr lang="en-US" sz="2400" dirty="0"/>
              <a:t> data yang </a:t>
            </a:r>
            <a:r>
              <a:rPr lang="en-US" sz="2400" dirty="0" err="1"/>
              <a:t>disimbolkan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jajaran</a:t>
            </a:r>
            <a:r>
              <a:rPr lang="en-US" sz="2400" dirty="0"/>
              <a:t> </a:t>
            </a:r>
            <a:r>
              <a:rPr lang="en-US" sz="2400" dirty="0" err="1"/>
              <a:t>genjang</a:t>
            </a:r>
            <a:r>
              <a:rPr lang="en-US" sz="2400" dirty="0"/>
              <a:t>. Kita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menuliskan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pada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persatu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dituliskan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. </a:t>
            </a:r>
          </a:p>
          <a:p>
            <a:pPr marL="0" indent="0" algn="just">
              <a:buNone/>
            </a:pP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:</a:t>
            </a:r>
          </a:p>
          <a:p>
            <a:pPr marL="0" indent="0" algn="just">
              <a:buNone/>
            </a:pPr>
            <a:endParaRPr lang="en-ID" sz="2400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3445FE2-8669-4DFF-A311-EEF35B3D9479}"/>
              </a:ext>
            </a:extLst>
          </p:cNvPr>
          <p:cNvSpPr/>
          <p:nvPr/>
        </p:nvSpPr>
        <p:spPr>
          <a:xfrm>
            <a:off x="2610679" y="4161182"/>
            <a:ext cx="2001078" cy="954157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4040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F22F-61E1-49B8-B2FE-32C0F6E32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8782878" cy="57528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b. </a:t>
            </a:r>
            <a:r>
              <a:rPr lang="en-US" sz="2400" dirty="0" err="1"/>
              <a:t>Masukan</a:t>
            </a:r>
            <a:r>
              <a:rPr lang="en-US" sz="2400" dirty="0"/>
              <a:t> Manual</a:t>
            </a:r>
          </a:p>
          <a:p>
            <a:pPr marL="0" indent="0" algn="just">
              <a:buNone/>
            </a:pP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manual yang </a:t>
            </a:r>
            <a:r>
              <a:rPr lang="en-US" sz="2400" dirty="0" err="1"/>
              <a:t>dimasukkan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keyboard,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input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barcode reader,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symbol </a:t>
            </a: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manual. Sama </a:t>
            </a:r>
            <a:r>
              <a:rPr lang="en-US" sz="2400" dirty="0" err="1"/>
              <a:t>dengan</a:t>
            </a:r>
            <a:r>
              <a:rPr lang="en-US" sz="2400" dirty="0"/>
              <a:t> symbol </a:t>
            </a:r>
            <a:r>
              <a:rPr lang="en-US" sz="2400" dirty="0" err="1"/>
              <a:t>masukan</a:t>
            </a:r>
            <a:r>
              <a:rPr lang="en-US" sz="2400" dirty="0"/>
              <a:t>, pada symbol </a:t>
            </a:r>
            <a:r>
              <a:rPr lang="en-US" sz="2400" dirty="0" err="1"/>
              <a:t>masukan</a:t>
            </a:r>
            <a:r>
              <a:rPr lang="en-US" sz="2400" dirty="0"/>
              <a:t> manual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juga </a:t>
            </a:r>
            <a:r>
              <a:rPr lang="en-US" sz="2400" dirty="0" err="1"/>
              <a:t>dituliskan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manual 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D" sz="2400" dirty="0"/>
          </a:p>
        </p:txBody>
      </p:sp>
      <p:sp>
        <p:nvSpPr>
          <p:cNvPr id="7" name="Flowchart: Manual Input 6">
            <a:extLst>
              <a:ext uri="{FF2B5EF4-FFF2-40B4-BE49-F238E27FC236}">
                <a16:creationId xmlns:a16="http://schemas.microsoft.com/office/drawing/2014/main" id="{A8730268-F210-486D-987E-6FC9663994D5}"/>
              </a:ext>
            </a:extLst>
          </p:cNvPr>
          <p:cNvSpPr/>
          <p:nvPr/>
        </p:nvSpPr>
        <p:spPr>
          <a:xfrm>
            <a:off x="1683026" y="3790123"/>
            <a:ext cx="2332383" cy="967408"/>
          </a:xfrm>
          <a:prstGeom prst="flowChartManualInpu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8391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73FE-B65A-437E-B8B2-747DED168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/>
          <a:lstStyle/>
          <a:p>
            <a:r>
              <a:rPr lang="en-US" sz="3200" dirty="0"/>
              <a:t>Proses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0D9C3-B1A3-44EE-973E-E40DC29C4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3"/>
            <a:ext cx="8796130" cy="49975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Data yang </a:t>
            </a:r>
            <a:r>
              <a:rPr lang="en-US" dirty="0" err="1"/>
              <a:t>dimasukan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Panjang. Sama </a:t>
            </a:r>
            <a:r>
              <a:rPr lang="en-US" dirty="0" err="1"/>
              <a:t>seperti</a:t>
            </a:r>
            <a:r>
              <a:rPr lang="en-US" dirty="0"/>
              <a:t> symbol pada </a:t>
            </a:r>
            <a:r>
              <a:rPr lang="en-US" dirty="0" err="1"/>
              <a:t>masukan</a:t>
            </a:r>
            <a:r>
              <a:rPr lang="en-US" dirty="0"/>
              <a:t>,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operasi-operasi</a:t>
            </a:r>
            <a:r>
              <a:rPr lang="en-US" dirty="0"/>
              <a:t> pada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satu-satu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Simbol</a:t>
            </a:r>
            <a:r>
              <a:rPr lang="en-US" dirty="0"/>
              <a:t> proses: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5CB441-C028-4A40-A146-ADCE3D055EB9}"/>
              </a:ext>
            </a:extLst>
          </p:cNvPr>
          <p:cNvSpPr/>
          <p:nvPr/>
        </p:nvSpPr>
        <p:spPr>
          <a:xfrm>
            <a:off x="2729948" y="4293704"/>
            <a:ext cx="2358887" cy="95415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306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1069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Ciri- ciri Algoritma </vt:lpstr>
      <vt:lpstr>PowerPoint Presentation</vt:lpstr>
      <vt:lpstr>Notasi Algoritma</vt:lpstr>
      <vt:lpstr>Diagram Alir (Flow Chart)</vt:lpstr>
      <vt:lpstr>PowerPoint Presentation</vt:lpstr>
      <vt:lpstr>PowerPoint Presentation</vt:lpstr>
      <vt:lpstr>Proses</vt:lpstr>
      <vt:lpstr>Keluaran</vt:lpstr>
      <vt:lpstr>PowerPoint Presentation</vt:lpstr>
      <vt:lpstr>Subrutin</vt:lpstr>
      <vt:lpstr>Arah aliran </vt:lpstr>
      <vt:lpstr>Terminator</vt:lpstr>
      <vt:lpstr>Konektor</vt:lpstr>
      <vt:lpstr>Dokumen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Windows User</cp:lastModifiedBy>
  <cp:revision>176</cp:revision>
  <dcterms:created xsi:type="dcterms:W3CDTF">2020-11-18T10:25:21Z</dcterms:created>
  <dcterms:modified xsi:type="dcterms:W3CDTF">2022-02-23T08:00:01Z</dcterms:modified>
</cp:coreProperties>
</file>