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38" autoAdjust="0"/>
    <p:restoredTop sz="94660"/>
  </p:normalViewPr>
  <p:slideViewPr>
    <p:cSldViewPr snapToGrid="0">
      <p:cViewPr varScale="1">
        <p:scale>
          <a:sx n="69" d="100"/>
          <a:sy n="69" d="100"/>
        </p:scale>
        <p:origin x="72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FE46E9-0B7B-4831-9B19-247DA2A877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F8FE16-C00B-475F-94C6-16743CB1B6EF}" type="datetimeFigureOut">
              <a:rPr lang="en-ID" smtClean="0"/>
              <a:t>23/02/2022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063743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19A8C2-6AB8-43B7-A814-1C63657529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1D5720-E693-45D5-BFFF-0C7CA6E81A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0B3CEC-AB25-4440-AEB3-227B64F880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F8FE16-C00B-475F-94C6-16743CB1B6EF}" type="datetimeFigureOut">
              <a:rPr lang="en-ID" smtClean="0"/>
              <a:t>23/02/2022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958BC-AC74-41C8-9D65-73FED8EF2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EE64AA-8BB7-4808-A633-B31E4902E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D120E71-AF97-4A62-AC11-9B63FC43CE7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883479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C1B9F9-EA1F-47B4-9BC0-214294204C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93A19D-7062-463E-8768-24849585CC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E7868E-1818-4218-B38D-1ECFE89DDA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F8FE16-C00B-475F-94C6-16743CB1B6EF}" type="datetimeFigureOut">
              <a:rPr lang="en-ID" smtClean="0"/>
              <a:t>23/02/2022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ED25AE-0DD1-4FDA-AE25-C230B1FB4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001E29-3713-4FF7-BB04-942C4F6E87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D120E71-AF97-4A62-AC11-9B63FC43CE7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6244004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4D020-D90D-4AFF-9F49-98E5A1908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8A9FB3-2E2C-4FF9-AC2E-26D907F5A8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4709CD-4F00-440F-BE9C-94795A7D5C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F8FE16-C00B-475F-94C6-16743CB1B6EF}" type="datetimeFigureOut">
              <a:rPr lang="en-ID" smtClean="0"/>
              <a:t>23/02/2022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253417-540D-4476-81D6-38C900A9A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4296A0-02C7-40EF-87BF-F9E606C35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D120E71-AF97-4A62-AC11-9B63FC43CE7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552240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2E538A-C348-4ED3-A86C-2A2F0161D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F4E3A1-F4B4-419F-A66F-06F4369DBB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4258D6-E796-4691-BC4C-E2E7B4093A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F8FE16-C00B-475F-94C6-16743CB1B6EF}" type="datetimeFigureOut">
              <a:rPr lang="en-ID" smtClean="0"/>
              <a:t>23/02/2022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24B04C-73D2-4D9D-99B2-B97C6682F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34AB30-0232-4BE5-9ECB-1CEC49FDA6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D120E71-AF97-4A62-AC11-9B63FC43CE7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567898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B9B2B-582D-4A5E-957D-1C45B8CF1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5AC6F1-C64D-48E9-96D3-4479A9BD0A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06529B-7260-4FC1-8F99-67C00C9EDA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F1E144-94D8-4A5D-9C64-C0D401BF24D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F8FE16-C00B-475F-94C6-16743CB1B6EF}" type="datetimeFigureOut">
              <a:rPr lang="en-ID" smtClean="0"/>
              <a:t>23/02/2022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5C94D2-2A01-4226-8A02-3DCE07FF89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EBEBE5A-56CD-4112-98E6-8680FC9D5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D120E71-AF97-4A62-AC11-9B63FC43CE7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804247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A2DA1-D9A1-4B58-802C-88AD280971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E81FBC-A01D-492A-B3CD-6DA1B96120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87D71F-849D-4BF5-BA19-90C71E39B0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73B3A8-3DBF-430B-ABF9-DCAF9C4FB7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76DDB8-2708-4048-A2CC-E22C0662C2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B51FCA-D9A2-4B7F-8E1B-A2C62F69B4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F8FE16-C00B-475F-94C6-16743CB1B6EF}" type="datetimeFigureOut">
              <a:rPr lang="en-ID" smtClean="0"/>
              <a:t>23/02/2022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952EFF-EB05-45E1-B94A-52849A52A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7D2BA84-06EF-4914-BF75-433416AFD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D120E71-AF97-4A62-AC11-9B63FC43CE7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422948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5355A-4E7A-4E60-A226-192D63B78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88B231-4996-4070-9258-7C4660A418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F8FE16-C00B-475F-94C6-16743CB1B6EF}" type="datetimeFigureOut">
              <a:rPr lang="en-ID" smtClean="0"/>
              <a:t>23/02/2022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3542F4-7E88-4309-899B-150C5BDAA1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F6ACA9A-10D6-4692-A76F-A8383B8EA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D120E71-AF97-4A62-AC11-9B63FC43CE7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805161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012A190-64D0-464B-91C4-0789F5CD07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F8FE16-C00B-475F-94C6-16743CB1B6EF}" type="datetimeFigureOut">
              <a:rPr lang="en-ID" smtClean="0"/>
              <a:t>23/02/2022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B24CB9-D0E1-424C-9101-CEF7DB472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FB5832-0963-4F2A-994F-D02A1357F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D120E71-AF97-4A62-AC11-9B63FC43CE7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4473548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58EC86-686A-4661-BB5A-80C34F209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554A2D-6CAD-43F1-A015-0153F1D9FE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F265B59-7A19-413F-B906-9655B8DC2A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8DDA05-2B8B-4AAA-8C78-CF2AED33E5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F8FE16-C00B-475F-94C6-16743CB1B6EF}" type="datetimeFigureOut">
              <a:rPr lang="en-ID" smtClean="0"/>
              <a:t>23/02/2022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DF51F4-72C3-4444-98C4-9FB01267C9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F34C12-5A7B-43D2-8B93-9BEEC1D38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D120E71-AF97-4A62-AC11-9B63FC43CE7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867839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27555A-55A7-4E64-A1F2-7B17465A92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A1AC104-8067-4BD9-8B15-D5BC23E608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577796-474A-40D4-8025-85616EAF8A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BA53C0-3FAD-4A15-8F13-E066A79679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0F8FE16-C00B-475F-94C6-16743CB1B6EF}" type="datetimeFigureOut">
              <a:rPr lang="en-ID" smtClean="0"/>
              <a:t>23/02/2022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9141345-2AED-4EED-A2B6-60D1BAE49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08AAB1-D6E9-4469-8545-4A04BA87E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D120E71-AF97-4A62-AC11-9B63FC43CE7E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12787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4000">
              <a:srgbClr val="00B0F0"/>
            </a:gs>
            <a:gs pos="86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:a16="http://schemas.microsoft.com/office/drawing/2014/main" id="{A69097D7-75EF-4581-A2AD-7964DEB9F732}"/>
              </a:ext>
            </a:extLst>
          </p:cNvPr>
          <p:cNvGrpSpPr/>
          <p:nvPr userDrawn="1"/>
        </p:nvGrpSpPr>
        <p:grpSpPr>
          <a:xfrm>
            <a:off x="-78224" y="-146865"/>
            <a:ext cx="869248" cy="7582158"/>
            <a:chOff x="-738619" y="-86158"/>
            <a:chExt cx="869248" cy="7582158"/>
          </a:xfrm>
        </p:grpSpPr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3F444016-CD66-4187-A000-DACEB851E5E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75290" y="5853592"/>
              <a:ext cx="805919" cy="1642408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01CB27CD-5E4C-49CF-879B-6A82A909F06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75290" y="4843398"/>
              <a:ext cx="805919" cy="1642408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8F6324BD-3805-4ADB-8B86-571772D8822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75291" y="3833204"/>
              <a:ext cx="805919" cy="1642408"/>
            </a:xfrm>
            <a:prstGeom prst="rect">
              <a:avLst/>
            </a:prstGeom>
          </p:spPr>
        </p:pic>
        <p:pic>
          <p:nvPicPr>
            <p:cNvPr id="22" name="Picture 21">
              <a:extLst>
                <a:ext uri="{FF2B5EF4-FFF2-40B4-BE49-F238E27FC236}">
                  <a16:creationId xmlns:a16="http://schemas.microsoft.com/office/drawing/2014/main" id="{33137479-CED9-455E-A9CE-5DA4F8E97E5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38618" y="2884883"/>
              <a:ext cx="805919" cy="1642408"/>
            </a:xfrm>
            <a:prstGeom prst="rect">
              <a:avLst/>
            </a:prstGeom>
          </p:spPr>
        </p:pic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786E5126-939A-4E95-A048-D00E7225485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08517" y="1873523"/>
              <a:ext cx="805919" cy="1642408"/>
            </a:xfrm>
            <a:prstGeom prst="rect">
              <a:avLst/>
            </a:prstGeom>
          </p:spPr>
        </p:pic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65D20CE9-9BDA-49D8-937E-112076FC6E0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38619" y="925202"/>
              <a:ext cx="805919" cy="1642408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2E4A9E4F-D00F-4973-8965-88B73AC5076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08518" y="-86158"/>
              <a:ext cx="805919" cy="1642408"/>
            </a:xfrm>
            <a:prstGeom prst="rect">
              <a:avLst/>
            </a:prstGeom>
          </p:spPr>
        </p:pic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0686468-D4FE-406B-B0C7-A64C7D9902BB}"/>
              </a:ext>
            </a:extLst>
          </p:cNvPr>
          <p:cNvGrpSpPr/>
          <p:nvPr userDrawn="1"/>
        </p:nvGrpSpPr>
        <p:grpSpPr>
          <a:xfrm>
            <a:off x="11561670" y="-145699"/>
            <a:ext cx="704380" cy="7582158"/>
            <a:chOff x="-738619" y="-86158"/>
            <a:chExt cx="869248" cy="7582158"/>
          </a:xfrm>
        </p:grpSpPr>
        <p:pic>
          <p:nvPicPr>
            <p:cNvPr id="31" name="Picture 30">
              <a:extLst>
                <a:ext uri="{FF2B5EF4-FFF2-40B4-BE49-F238E27FC236}">
                  <a16:creationId xmlns:a16="http://schemas.microsoft.com/office/drawing/2014/main" id="{6D1E01BC-8E01-4FAA-BBB3-F3E4EDE928C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75290" y="5853592"/>
              <a:ext cx="805919" cy="1642408"/>
            </a:xfrm>
            <a:prstGeom prst="rect">
              <a:avLst/>
            </a:prstGeom>
          </p:spPr>
        </p:pic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2C93E192-96F0-4DC0-8F0B-55F9EB58A25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75290" y="4843398"/>
              <a:ext cx="805919" cy="1642408"/>
            </a:xfrm>
            <a:prstGeom prst="rect">
              <a:avLst/>
            </a:prstGeom>
          </p:spPr>
        </p:pic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22DBBDC4-3B07-4A41-893A-93CAC6C2A7A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675291" y="3833204"/>
              <a:ext cx="805919" cy="1642408"/>
            </a:xfrm>
            <a:prstGeom prst="rect">
              <a:avLst/>
            </a:prstGeom>
          </p:spPr>
        </p:pic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311D444B-7B72-48FC-882A-5DBAD8961F2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38618" y="2884883"/>
              <a:ext cx="805919" cy="1642408"/>
            </a:xfrm>
            <a:prstGeom prst="rect">
              <a:avLst/>
            </a:prstGeom>
          </p:spPr>
        </p:pic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02F28E3C-9BF7-40A1-9885-C1D942E7D972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08517" y="1873523"/>
              <a:ext cx="805919" cy="1642408"/>
            </a:xfrm>
            <a:prstGeom prst="rect">
              <a:avLst/>
            </a:prstGeom>
          </p:spPr>
        </p:pic>
        <p:pic>
          <p:nvPicPr>
            <p:cNvPr id="36" name="Picture 35">
              <a:extLst>
                <a:ext uri="{FF2B5EF4-FFF2-40B4-BE49-F238E27FC236}">
                  <a16:creationId xmlns:a16="http://schemas.microsoft.com/office/drawing/2014/main" id="{AB6B2BCD-E4D2-426E-9790-ABA41BCA193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38619" y="925202"/>
              <a:ext cx="805919" cy="1642408"/>
            </a:xfrm>
            <a:prstGeom prst="rect">
              <a:avLst/>
            </a:prstGeom>
          </p:spPr>
        </p:pic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id="{C4D2529D-D4DF-4D1F-AE5C-2EA5C50A148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708518" y="-86158"/>
              <a:ext cx="805919" cy="1642408"/>
            </a:xfrm>
            <a:prstGeom prst="rect">
              <a:avLst/>
            </a:prstGeom>
          </p:spPr>
        </p:pic>
      </p:grpSp>
      <p:sp>
        <p:nvSpPr>
          <p:cNvPr id="38" name="Rectangle 37">
            <a:extLst>
              <a:ext uri="{FF2B5EF4-FFF2-40B4-BE49-F238E27FC236}">
                <a16:creationId xmlns:a16="http://schemas.microsoft.com/office/drawing/2014/main" id="{F7723E90-C3B4-4D80-99E0-2F6FAA50EDFD}"/>
              </a:ext>
            </a:extLst>
          </p:cNvPr>
          <p:cNvSpPr/>
          <p:nvPr userDrawn="1"/>
        </p:nvSpPr>
        <p:spPr>
          <a:xfrm>
            <a:off x="3957403" y="6490130"/>
            <a:ext cx="3432305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18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B  y   :  L I d  I a   D a m a n I k</a:t>
            </a:r>
          </a:p>
        </p:txBody>
      </p:sp>
    </p:spTree>
    <p:extLst>
      <p:ext uri="{BB962C8B-B14F-4D97-AF65-F5344CB8AC3E}">
        <p14:creationId xmlns:p14="http://schemas.microsoft.com/office/powerpoint/2010/main" val="3217629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-4.58333E-6 1.85185E-6 L -4.58333E-6 -0.07222 " pathEditMode="relative" rAng="0" ptsTypes="AA">
                                      <p:cBhvr>
                                        <p:cTn id="6" dur="2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0" fill="hold">
                                          <p:stCondLst>
                                            <p:cond delay="12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0" fill="hold">
                                          <p:stCondLst>
                                            <p:cond delay="25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0" fill="hold">
                                          <p:stCondLst>
                                            <p:cond delay="37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B57BE0A-9501-4834-8EB9-11AD5E546F3D}"/>
              </a:ext>
            </a:extLst>
          </p:cNvPr>
          <p:cNvSpPr/>
          <p:nvPr/>
        </p:nvSpPr>
        <p:spPr>
          <a:xfrm>
            <a:off x="1637892" y="1857061"/>
            <a:ext cx="911624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8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ALGORITMA DAN PEMOGRAMAN </a:t>
            </a:r>
            <a:endParaRPr lang="en-ID" sz="48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chemeClr val="bg1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010957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6F0825-4C51-4772-8A8D-285D35011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160026" cy="854075"/>
          </a:xfrm>
        </p:spPr>
        <p:txBody>
          <a:bodyPr/>
          <a:lstStyle/>
          <a:p>
            <a:r>
              <a:rPr lang="en-US" sz="3600" dirty="0" err="1"/>
              <a:t>Keluaran</a:t>
            </a:r>
            <a:endParaRPr lang="en-ID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42B1DC-20E3-4F35-9A4F-D8949080B4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50504"/>
            <a:ext cx="8663609" cy="4626459"/>
          </a:xfrm>
        </p:spPr>
        <p:txBody>
          <a:bodyPr/>
          <a:lstStyle/>
          <a:p>
            <a:pPr marL="0" indent="0" algn="just">
              <a:buNone/>
            </a:pPr>
            <a:r>
              <a:rPr lang="en-US" sz="2400" dirty="0" err="1"/>
              <a:t>Keluaran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pemrosesan</a:t>
            </a:r>
            <a:r>
              <a:rPr lang="en-US" sz="2400" dirty="0"/>
              <a:t> data dan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jawaban</a:t>
            </a:r>
            <a:r>
              <a:rPr lang="en-US" sz="2400" dirty="0"/>
              <a:t> </a:t>
            </a:r>
            <a:r>
              <a:rPr lang="en-US" sz="2400" dirty="0" err="1"/>
              <a:t>atas</a:t>
            </a:r>
            <a:r>
              <a:rPr lang="en-US" sz="2400" dirty="0"/>
              <a:t> </a:t>
            </a:r>
            <a:r>
              <a:rPr lang="en-US" sz="2400" dirty="0" err="1"/>
              <a:t>permasalahan</a:t>
            </a:r>
            <a:r>
              <a:rPr lang="en-US" sz="2400" dirty="0"/>
              <a:t> yang </a:t>
            </a:r>
            <a:r>
              <a:rPr lang="en-US" sz="2400" dirty="0" err="1"/>
              <a:t>ada</a:t>
            </a:r>
            <a:r>
              <a:rPr lang="en-US" sz="2400" dirty="0"/>
              <a:t>. </a:t>
            </a:r>
            <a:r>
              <a:rPr lang="en-US" sz="2400" dirty="0" err="1"/>
              <a:t>Keluaran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ditampilkan</a:t>
            </a:r>
            <a:r>
              <a:rPr lang="en-US" sz="2400" dirty="0"/>
              <a:t> pada </a:t>
            </a:r>
            <a:r>
              <a:rPr lang="en-US" sz="2400" dirty="0" err="1"/>
              <a:t>layar</a:t>
            </a:r>
            <a:r>
              <a:rPr lang="en-US" sz="2400" dirty="0"/>
              <a:t> monitor agar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dibaca</a:t>
            </a:r>
            <a:r>
              <a:rPr lang="en-US" sz="2400" dirty="0"/>
              <a:t> oleh </a:t>
            </a:r>
            <a:r>
              <a:rPr lang="en-US" sz="2400" dirty="0" err="1"/>
              <a:t>pengguna</a:t>
            </a:r>
            <a:r>
              <a:rPr lang="en-US" sz="2400" dirty="0"/>
              <a:t> program. Sama </a:t>
            </a:r>
            <a:r>
              <a:rPr lang="en-US" sz="2400" dirty="0" err="1"/>
              <a:t>seperti</a:t>
            </a:r>
            <a:r>
              <a:rPr lang="en-US" sz="2400" dirty="0"/>
              <a:t> </a:t>
            </a:r>
            <a:r>
              <a:rPr lang="en-US" sz="2400" dirty="0" err="1"/>
              <a:t>aturan</a:t>
            </a:r>
            <a:r>
              <a:rPr lang="en-US" sz="2400" dirty="0"/>
              <a:t> pada symbol-symbol </a:t>
            </a:r>
            <a:r>
              <a:rPr lang="en-US" sz="2400" dirty="0" err="1"/>
              <a:t>sebelumnya</a:t>
            </a:r>
            <a:r>
              <a:rPr lang="en-US" sz="2400" dirty="0"/>
              <a:t>, </a:t>
            </a:r>
            <a:r>
              <a:rPr lang="en-US" sz="2400" dirty="0" err="1"/>
              <a:t>penulisan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pemprosesan</a:t>
            </a:r>
            <a:r>
              <a:rPr lang="en-US" sz="2400" dirty="0"/>
              <a:t> data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satu-satu</a:t>
            </a:r>
            <a:r>
              <a:rPr lang="en-US" sz="2400" dirty="0"/>
              <a:t> </a:t>
            </a:r>
            <a:r>
              <a:rPr lang="en-US" sz="2400" dirty="0" err="1"/>
              <a:t>ataupun</a:t>
            </a:r>
            <a:r>
              <a:rPr lang="en-US" sz="2400" dirty="0"/>
              <a:t> </a:t>
            </a:r>
            <a:r>
              <a:rPr lang="en-US" sz="2400" dirty="0" err="1"/>
              <a:t>keseluruhan</a:t>
            </a:r>
            <a:r>
              <a:rPr lang="en-US" sz="2400" dirty="0"/>
              <a:t>.</a:t>
            </a:r>
          </a:p>
          <a:p>
            <a:pPr marL="0" indent="0" algn="just">
              <a:buNone/>
            </a:pPr>
            <a:endParaRPr lang="en-US" sz="2400" dirty="0"/>
          </a:p>
          <a:p>
            <a:pPr marL="0" indent="0" algn="just">
              <a:buNone/>
            </a:pP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372030327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2BA0D39-4755-4AC8-B6BF-F1E574D9EC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69843"/>
            <a:ext cx="8782878" cy="5607120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/>
              <a:t>Percabangan</a:t>
            </a:r>
            <a:r>
              <a:rPr lang="en-US" dirty="0"/>
              <a:t> 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 algn="just">
              <a:buNone/>
            </a:pPr>
            <a:r>
              <a:rPr lang="en-US" sz="2000" dirty="0"/>
              <a:t>Yang </a:t>
            </a:r>
            <a:r>
              <a:rPr lang="en-US" sz="2000" dirty="0" err="1"/>
              <a:t>dimaksud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percabangan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kegiatan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mengecek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memeriksa</a:t>
            </a:r>
            <a:r>
              <a:rPr lang="en-US" sz="2000" dirty="0"/>
              <a:t> </a:t>
            </a:r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keadaan</a:t>
            </a:r>
            <a:r>
              <a:rPr lang="en-US" sz="2000" dirty="0"/>
              <a:t> </a:t>
            </a:r>
            <a:r>
              <a:rPr lang="en-US" sz="2000" dirty="0" err="1"/>
              <a:t>apakah</a:t>
            </a:r>
            <a:r>
              <a:rPr lang="en-US" sz="2000" dirty="0"/>
              <a:t> </a:t>
            </a:r>
            <a:r>
              <a:rPr lang="en-US" sz="2000" dirty="0" err="1"/>
              <a:t>memenuhi</a:t>
            </a:r>
            <a:r>
              <a:rPr lang="en-US" sz="2000" dirty="0"/>
              <a:t> </a:t>
            </a:r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kondisi</a:t>
            </a:r>
            <a:r>
              <a:rPr lang="en-US" sz="2000" dirty="0"/>
              <a:t> </a:t>
            </a:r>
            <a:r>
              <a:rPr lang="en-US" sz="2000" dirty="0" err="1"/>
              <a:t>tertentu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. Jadi </a:t>
            </a:r>
            <a:r>
              <a:rPr lang="en-US" sz="2000" dirty="0" err="1"/>
              <a:t>dalam</a:t>
            </a:r>
            <a:r>
              <a:rPr lang="en-US" sz="2000" dirty="0"/>
              <a:t> </a:t>
            </a:r>
            <a:r>
              <a:rPr lang="en-US" sz="2000" dirty="0" err="1"/>
              <a:t>percabangan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, </a:t>
            </a:r>
            <a:r>
              <a:rPr lang="en-US" sz="2000" dirty="0" err="1"/>
              <a:t>kita</a:t>
            </a:r>
            <a:r>
              <a:rPr lang="en-US" sz="2000" dirty="0"/>
              <a:t>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menuliskan</a:t>
            </a:r>
            <a:r>
              <a:rPr lang="en-US" sz="2000" dirty="0"/>
              <a:t>  </a:t>
            </a:r>
            <a:r>
              <a:rPr lang="en-US" sz="2000" dirty="0" err="1"/>
              <a:t>kondisi</a:t>
            </a:r>
            <a:r>
              <a:rPr lang="en-US" sz="2000" dirty="0"/>
              <a:t> </a:t>
            </a:r>
            <a:r>
              <a:rPr lang="en-US" sz="2000" dirty="0" err="1"/>
              <a:t>apa</a:t>
            </a:r>
            <a:r>
              <a:rPr lang="en-US" sz="2000" dirty="0"/>
              <a:t> yang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dipenuhi</a:t>
            </a:r>
            <a:r>
              <a:rPr lang="en-US" sz="2000" dirty="0"/>
              <a:t> oleh </a:t>
            </a:r>
            <a:r>
              <a:rPr lang="en-US" sz="2000" dirty="0" err="1"/>
              <a:t>suatu</a:t>
            </a:r>
            <a:r>
              <a:rPr lang="en-US" sz="2000" dirty="0"/>
              <a:t> </a:t>
            </a:r>
            <a:r>
              <a:rPr lang="en-US" sz="2000" dirty="0" err="1"/>
              <a:t>keadaan</a:t>
            </a:r>
            <a:r>
              <a:rPr lang="en-US" sz="2000" dirty="0"/>
              <a:t>. Hasil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pemeriksaan</a:t>
            </a:r>
            <a:r>
              <a:rPr lang="en-US" sz="2000" dirty="0"/>
              <a:t> </a:t>
            </a:r>
            <a:r>
              <a:rPr lang="en-US" sz="2000" dirty="0" err="1"/>
              <a:t>keadaan</a:t>
            </a:r>
            <a:r>
              <a:rPr lang="en-US" sz="2000" dirty="0"/>
              <a:t>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ya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. Jika </a:t>
            </a:r>
            <a:r>
              <a:rPr lang="en-US" sz="2000" dirty="0" err="1"/>
              <a:t>pemeriksaan</a:t>
            </a:r>
            <a:r>
              <a:rPr lang="en-US" sz="2000" dirty="0"/>
              <a:t> </a:t>
            </a:r>
            <a:r>
              <a:rPr lang="en-US" sz="2000" dirty="0" err="1"/>
              <a:t>keadaan</a:t>
            </a:r>
            <a:r>
              <a:rPr lang="en-US" sz="2000" dirty="0"/>
              <a:t> </a:t>
            </a:r>
            <a:r>
              <a:rPr lang="en-US" sz="2000" dirty="0" err="1"/>
              <a:t>menghasilkan</a:t>
            </a:r>
            <a:r>
              <a:rPr lang="en-US" sz="2000" dirty="0"/>
              <a:t> </a:t>
            </a:r>
            <a:r>
              <a:rPr lang="en-US" sz="2000" dirty="0" err="1"/>
              <a:t>kondisi</a:t>
            </a:r>
            <a:r>
              <a:rPr lang="en-US" sz="2000" dirty="0"/>
              <a:t> yang </a:t>
            </a:r>
            <a:r>
              <a:rPr lang="en-US" sz="2000" dirty="0" err="1"/>
              <a:t>benar</a:t>
            </a:r>
            <a:r>
              <a:rPr lang="en-US" sz="2000" dirty="0"/>
              <a:t> </a:t>
            </a:r>
            <a:r>
              <a:rPr lang="en-US" sz="2000" dirty="0" err="1"/>
              <a:t>maka</a:t>
            </a:r>
            <a:r>
              <a:rPr lang="en-US" sz="2000" dirty="0"/>
              <a:t> </a:t>
            </a:r>
            <a:r>
              <a:rPr lang="en-US" sz="2000" dirty="0" err="1"/>
              <a:t>jalur</a:t>
            </a:r>
            <a:r>
              <a:rPr lang="en-US" sz="2000" dirty="0"/>
              <a:t> yang salah  </a:t>
            </a:r>
            <a:r>
              <a:rPr lang="en-US" sz="2000" dirty="0" err="1"/>
              <a:t>maka</a:t>
            </a:r>
            <a:r>
              <a:rPr lang="en-US" sz="2000" dirty="0"/>
              <a:t> </a:t>
            </a:r>
            <a:r>
              <a:rPr lang="en-US" sz="2000" dirty="0" err="1"/>
              <a:t>jalur</a:t>
            </a:r>
            <a:r>
              <a:rPr lang="en-US" sz="2000" dirty="0"/>
              <a:t> yang </a:t>
            </a:r>
            <a:r>
              <a:rPr lang="en-US" sz="2000" dirty="0" err="1"/>
              <a:t>dipilih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jalur</a:t>
            </a:r>
            <a:r>
              <a:rPr lang="en-US" sz="2000" dirty="0"/>
              <a:t> yang </a:t>
            </a:r>
            <a:r>
              <a:rPr lang="en-US" sz="2000" dirty="0" err="1"/>
              <a:t>berlabel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. </a:t>
            </a:r>
            <a:r>
              <a:rPr lang="en-US" sz="2000" dirty="0" err="1"/>
              <a:t>Berbeda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aturan</a:t>
            </a:r>
            <a:r>
              <a:rPr lang="en-US" sz="2000" dirty="0"/>
              <a:t> pada symbol </a:t>
            </a:r>
            <a:r>
              <a:rPr lang="en-US" sz="2000" dirty="0" err="1"/>
              <a:t>symbol</a:t>
            </a:r>
            <a:r>
              <a:rPr lang="en-US" sz="2000" dirty="0"/>
              <a:t> </a:t>
            </a:r>
            <a:r>
              <a:rPr lang="en-US" sz="2000" dirty="0" err="1"/>
              <a:t>sebelumnya</a:t>
            </a:r>
            <a:r>
              <a:rPr lang="en-US" sz="2000" dirty="0"/>
              <a:t>, </a:t>
            </a:r>
            <a:r>
              <a:rPr lang="en-US" sz="2000" dirty="0" err="1"/>
              <a:t>penulisan</a:t>
            </a:r>
            <a:r>
              <a:rPr lang="en-US" sz="2000" dirty="0"/>
              <a:t> </a:t>
            </a:r>
            <a:r>
              <a:rPr lang="en-US" sz="2000" dirty="0" err="1"/>
              <a:t>kondisi</a:t>
            </a:r>
            <a:r>
              <a:rPr lang="en-US" sz="2000" dirty="0"/>
              <a:t> </a:t>
            </a:r>
            <a:r>
              <a:rPr lang="en-US" sz="2000" dirty="0" err="1"/>
              <a:t>harus</a:t>
            </a:r>
            <a:r>
              <a:rPr lang="en-US" sz="2000" dirty="0"/>
              <a:t> </a:t>
            </a:r>
            <a:r>
              <a:rPr lang="en-US" sz="2000" dirty="0" err="1"/>
              <a:t>dilakukan</a:t>
            </a:r>
            <a:r>
              <a:rPr lang="en-US" sz="2000" dirty="0"/>
              <a:t> </a:t>
            </a: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satu</a:t>
            </a:r>
            <a:r>
              <a:rPr lang="en-US" sz="2000" dirty="0"/>
              <a:t> </a:t>
            </a:r>
            <a:r>
              <a:rPr lang="en-US" sz="2000" dirty="0" err="1"/>
              <a:t>satu</a:t>
            </a:r>
            <a:r>
              <a:rPr lang="en-US" sz="2000" dirty="0"/>
              <a:t> (</a:t>
            </a:r>
            <a:r>
              <a:rPr lang="en-US" sz="2000" dirty="0" err="1"/>
              <a:t>satu</a:t>
            </a:r>
            <a:r>
              <a:rPr lang="en-US" sz="2000" dirty="0"/>
              <a:t> </a:t>
            </a:r>
            <a:r>
              <a:rPr lang="en-US" sz="2000" dirty="0" err="1"/>
              <a:t>notasi</a:t>
            </a:r>
            <a:r>
              <a:rPr lang="en-US" sz="2000" dirty="0"/>
              <a:t> </a:t>
            </a:r>
            <a:r>
              <a:rPr lang="en-US" sz="2000" dirty="0" err="1"/>
              <a:t>percabangan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satu</a:t>
            </a:r>
            <a:r>
              <a:rPr lang="en-US" sz="2000" dirty="0"/>
              <a:t> </a:t>
            </a:r>
            <a:r>
              <a:rPr lang="en-US" sz="2000" dirty="0" err="1"/>
              <a:t>kondisi</a:t>
            </a:r>
            <a:r>
              <a:rPr lang="en-US" sz="2000" dirty="0"/>
              <a:t>)</a:t>
            </a:r>
          </a:p>
          <a:p>
            <a:pPr marL="0" indent="0" algn="just">
              <a:buNone/>
            </a:pPr>
            <a:r>
              <a:rPr lang="en-US" sz="2000" dirty="0" err="1"/>
              <a:t>Simbol</a:t>
            </a:r>
            <a:r>
              <a:rPr lang="en-US" sz="2000" dirty="0"/>
              <a:t> </a:t>
            </a:r>
            <a:r>
              <a:rPr lang="en-US" sz="2000" dirty="0" err="1"/>
              <a:t>percabangan</a:t>
            </a:r>
            <a:r>
              <a:rPr lang="en-US" sz="2000" dirty="0"/>
              <a:t> </a:t>
            </a:r>
          </a:p>
          <a:p>
            <a:pPr marL="0" indent="0">
              <a:buNone/>
            </a:pPr>
            <a:endParaRPr lang="en-ID" dirty="0"/>
          </a:p>
        </p:txBody>
      </p:sp>
      <p:sp>
        <p:nvSpPr>
          <p:cNvPr id="8" name="Diamond 7">
            <a:extLst>
              <a:ext uri="{FF2B5EF4-FFF2-40B4-BE49-F238E27FC236}">
                <a16:creationId xmlns:a16="http://schemas.microsoft.com/office/drawing/2014/main" id="{9B9A4B6A-7CAD-4079-A78C-D7D9CA3A3C5C}"/>
              </a:ext>
            </a:extLst>
          </p:cNvPr>
          <p:cNvSpPr/>
          <p:nvPr/>
        </p:nvSpPr>
        <p:spPr>
          <a:xfrm>
            <a:off x="2093843" y="4373941"/>
            <a:ext cx="2305879" cy="861392"/>
          </a:xfrm>
          <a:prstGeom prst="diamond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891225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4255FA-1ED0-4332-91A5-55D1EC03A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7470913" cy="642039"/>
          </a:xfrm>
        </p:spPr>
        <p:txBody>
          <a:bodyPr/>
          <a:lstStyle/>
          <a:p>
            <a:r>
              <a:rPr lang="en-US" sz="3600" dirty="0" err="1"/>
              <a:t>Subrutin</a:t>
            </a:r>
            <a:endParaRPr lang="en-ID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050375-A32C-4EF0-95F9-84B01DB963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8958"/>
            <a:ext cx="8637104" cy="5233916"/>
          </a:xfrm>
        </p:spPr>
        <p:txBody>
          <a:bodyPr/>
          <a:lstStyle/>
          <a:p>
            <a:pPr marL="0" indent="0" algn="just">
              <a:buNone/>
            </a:pPr>
            <a:r>
              <a:rPr lang="en-US" sz="2400" dirty="0" err="1"/>
              <a:t>Subrutin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bagian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program yang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melakukan</a:t>
            </a:r>
            <a:r>
              <a:rPr lang="en-US" sz="2400" dirty="0"/>
              <a:t> </a:t>
            </a:r>
            <a:r>
              <a:rPr lang="en-US" sz="2400" dirty="0" err="1"/>
              <a:t>tugas</a:t>
            </a:r>
            <a:r>
              <a:rPr lang="en-US" sz="2400" dirty="0"/>
              <a:t> </a:t>
            </a:r>
            <a:r>
              <a:rPr lang="en-US" sz="2400" dirty="0" err="1"/>
              <a:t>tertentu</a:t>
            </a:r>
            <a:r>
              <a:rPr lang="en-US" sz="2400" dirty="0"/>
              <a:t>. Jadi </a:t>
            </a:r>
            <a:r>
              <a:rPr lang="en-US" sz="2400" dirty="0" err="1"/>
              <a:t>subrutin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“Program Kecil” yang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bagian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program yang </a:t>
            </a:r>
            <a:r>
              <a:rPr lang="en-US" sz="2400" dirty="0" err="1"/>
              <a:t>besar</a:t>
            </a:r>
            <a:r>
              <a:rPr lang="en-US" sz="2400" dirty="0"/>
              <a:t>. </a:t>
            </a:r>
            <a:r>
              <a:rPr lang="en-US" sz="2400" dirty="0" err="1"/>
              <a:t>Subrutin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macam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prosedur</a:t>
            </a:r>
            <a:r>
              <a:rPr lang="en-US" sz="2400" dirty="0"/>
              <a:t> dan </a:t>
            </a:r>
            <a:r>
              <a:rPr lang="en-US" sz="2400" dirty="0" err="1"/>
              <a:t>fungsi</a:t>
            </a:r>
            <a:r>
              <a:rPr lang="en-US" sz="2400" dirty="0"/>
              <a:t>. </a:t>
            </a:r>
            <a:r>
              <a:rPr lang="en-US" sz="2400" dirty="0" err="1"/>
              <a:t>Perbedaan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</a:t>
            </a:r>
            <a:r>
              <a:rPr lang="en-US" sz="2400" dirty="0" err="1"/>
              <a:t>keduanya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setelah</a:t>
            </a:r>
            <a:r>
              <a:rPr lang="en-US" sz="2400" dirty="0"/>
              <a:t> </a:t>
            </a:r>
            <a:r>
              <a:rPr lang="en-US" sz="2400" dirty="0" err="1"/>
              <a:t>dipanggil</a:t>
            </a:r>
            <a:r>
              <a:rPr lang="en-US" sz="2400" dirty="0"/>
              <a:t> </a:t>
            </a:r>
            <a:r>
              <a:rPr lang="en-US" sz="2400" dirty="0" err="1"/>
              <a:t>prosedur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mengembalikan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sedangkan</a:t>
            </a:r>
            <a:r>
              <a:rPr lang="en-US" sz="2400" dirty="0"/>
              <a:t> </a:t>
            </a:r>
            <a:r>
              <a:rPr lang="en-US" sz="2400" dirty="0" err="1"/>
              <a:t>fungsi</a:t>
            </a:r>
            <a:r>
              <a:rPr lang="en-US" sz="2400" dirty="0"/>
              <a:t> </a:t>
            </a:r>
            <a:r>
              <a:rPr lang="en-US" sz="2400" dirty="0" err="1"/>
              <a:t>selalu</a:t>
            </a:r>
            <a:r>
              <a:rPr lang="en-US" sz="2400" dirty="0"/>
              <a:t> </a:t>
            </a:r>
            <a:r>
              <a:rPr lang="en-US" sz="2400" dirty="0" err="1"/>
              <a:t>mengembalikan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. </a:t>
            </a:r>
            <a:r>
              <a:rPr lang="en-US" sz="2400" dirty="0" err="1"/>
              <a:t>Aturan</a:t>
            </a:r>
            <a:r>
              <a:rPr lang="en-US" sz="2400" dirty="0"/>
              <a:t> </a:t>
            </a:r>
            <a:r>
              <a:rPr lang="en-US" sz="2400" dirty="0" err="1"/>
              <a:t>penulisan</a:t>
            </a:r>
            <a:r>
              <a:rPr lang="en-US" sz="2400" dirty="0"/>
              <a:t> </a:t>
            </a:r>
            <a:r>
              <a:rPr lang="en-US" sz="2400" dirty="0" err="1"/>
              <a:t>simbol</a:t>
            </a:r>
            <a:r>
              <a:rPr lang="en-US" sz="2400" dirty="0"/>
              <a:t> </a:t>
            </a:r>
            <a:r>
              <a:rPr lang="en-US" sz="2400" dirty="0" err="1"/>
              <a:t>subrutin</a:t>
            </a:r>
            <a:r>
              <a:rPr lang="en-US" sz="2400" dirty="0"/>
              <a:t> </a:t>
            </a:r>
            <a:r>
              <a:rPr lang="en-US" sz="2400" dirty="0" err="1"/>
              <a:t>sama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simbol</a:t>
            </a:r>
            <a:r>
              <a:rPr lang="en-US" sz="2400" dirty="0"/>
              <a:t> </a:t>
            </a:r>
            <a:r>
              <a:rPr lang="en-US" sz="2400" dirty="0" err="1"/>
              <a:t>percabangan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penulisan</a:t>
            </a:r>
            <a:r>
              <a:rPr lang="en-US" sz="2400" dirty="0"/>
              <a:t> </a:t>
            </a:r>
            <a:r>
              <a:rPr lang="en-US" sz="2400" dirty="0" err="1"/>
              <a:t>nama</a:t>
            </a:r>
            <a:r>
              <a:rPr lang="en-US" sz="2400" dirty="0"/>
              <a:t> </a:t>
            </a:r>
            <a:r>
              <a:rPr lang="en-US" sz="2400" dirty="0" err="1"/>
              <a:t>subrutin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satu-satu</a:t>
            </a:r>
            <a:r>
              <a:rPr lang="en-US" sz="2400" dirty="0"/>
              <a:t>.</a:t>
            </a:r>
          </a:p>
          <a:p>
            <a:pPr marL="0" indent="0" algn="just">
              <a:buNone/>
            </a:pPr>
            <a:r>
              <a:rPr lang="en-US" sz="2400" dirty="0" err="1"/>
              <a:t>Simbol</a:t>
            </a:r>
            <a:r>
              <a:rPr lang="en-US" sz="2400" dirty="0"/>
              <a:t> </a:t>
            </a:r>
            <a:r>
              <a:rPr lang="en-US" sz="2400" dirty="0" err="1"/>
              <a:t>subrutin</a:t>
            </a:r>
            <a:r>
              <a:rPr lang="en-US" sz="2400" dirty="0"/>
              <a:t> </a:t>
            </a:r>
          </a:p>
          <a:p>
            <a:pPr marL="0" indent="0" algn="just">
              <a:buNone/>
            </a:pPr>
            <a:endParaRPr lang="en-ID" dirty="0"/>
          </a:p>
        </p:txBody>
      </p:sp>
      <p:sp>
        <p:nvSpPr>
          <p:cNvPr id="6" name="Flowchart: Predefined Process 5">
            <a:extLst>
              <a:ext uri="{FF2B5EF4-FFF2-40B4-BE49-F238E27FC236}">
                <a16:creationId xmlns:a16="http://schemas.microsoft.com/office/drawing/2014/main" id="{C72536A0-6C6E-40A7-A77D-57F9B14702C9}"/>
              </a:ext>
            </a:extLst>
          </p:cNvPr>
          <p:cNvSpPr/>
          <p:nvPr/>
        </p:nvSpPr>
        <p:spPr>
          <a:xfrm>
            <a:off x="1391479" y="4814857"/>
            <a:ext cx="2014330" cy="883578"/>
          </a:xfrm>
          <a:prstGeom prst="flowChartPredefinedProcess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295451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F6BEC-80E4-4B07-AA14-A84E0483FE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8716617" cy="734805"/>
          </a:xfrm>
        </p:spPr>
        <p:txBody>
          <a:bodyPr/>
          <a:lstStyle/>
          <a:p>
            <a:r>
              <a:rPr lang="en-US" dirty="0" err="1"/>
              <a:t>Arah</a:t>
            </a:r>
            <a:r>
              <a:rPr lang="en-US" dirty="0"/>
              <a:t> </a:t>
            </a:r>
            <a:r>
              <a:rPr lang="en-US" dirty="0" err="1"/>
              <a:t>aliran</a:t>
            </a:r>
            <a:r>
              <a:rPr lang="en-US" dirty="0"/>
              <a:t> 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C28E33-A0C6-40CB-8DA8-954473BA42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5217"/>
            <a:ext cx="8610600" cy="4851746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/>
              <a:t>Arah</a:t>
            </a:r>
            <a:r>
              <a:rPr lang="en-US" dirty="0"/>
              <a:t> </a:t>
            </a:r>
            <a:r>
              <a:rPr lang="en-US" dirty="0" err="1"/>
              <a:t>aliran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jalur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diikuti</a:t>
            </a:r>
            <a:r>
              <a:rPr lang="en-US" dirty="0"/>
              <a:t> dan </a:t>
            </a:r>
            <a:r>
              <a:rPr lang="en-US" dirty="0" err="1"/>
              <a:t>merupakan</a:t>
            </a:r>
            <a:r>
              <a:rPr lang="en-US" dirty="0"/>
              <a:t> garis </a:t>
            </a:r>
            <a:r>
              <a:rPr lang="en-US" dirty="0" err="1"/>
              <a:t>penghubung</a:t>
            </a:r>
            <a:r>
              <a:rPr lang="en-US" dirty="0"/>
              <a:t> yang </a:t>
            </a:r>
            <a:r>
              <a:rPr lang="en-US" dirty="0" err="1"/>
              <a:t>menghubungkan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langkah</a:t>
            </a:r>
            <a:r>
              <a:rPr lang="en-US" dirty="0"/>
              <a:t> </a:t>
            </a:r>
            <a:r>
              <a:rPr lang="en-US" dirty="0" err="1"/>
              <a:t>pemecahan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diagram </a:t>
            </a:r>
            <a:r>
              <a:rPr lang="en-US" dirty="0" err="1"/>
              <a:t>alir</a:t>
            </a:r>
            <a:r>
              <a:rPr lang="en-US" dirty="0"/>
              <a:t>. </a:t>
            </a:r>
            <a:r>
              <a:rPr lang="en-US" dirty="0" err="1"/>
              <a:t>Arah</a:t>
            </a:r>
            <a:r>
              <a:rPr lang="en-US" dirty="0"/>
              <a:t> </a:t>
            </a:r>
            <a:r>
              <a:rPr lang="en-US" dirty="0" err="1"/>
              <a:t>aliran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 </a:t>
            </a:r>
            <a:r>
              <a:rPr lang="en-US" dirty="0" err="1"/>
              <a:t>disimbolkan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anak</a:t>
            </a:r>
            <a:r>
              <a:rPr lang="en-US" dirty="0"/>
              <a:t> </a:t>
            </a:r>
            <a:r>
              <a:rPr lang="en-US" dirty="0" err="1"/>
              <a:t>panah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r>
              <a:rPr lang="en-US" dirty="0" err="1"/>
              <a:t>Simbol</a:t>
            </a:r>
            <a:r>
              <a:rPr lang="en-US" dirty="0"/>
              <a:t> </a:t>
            </a:r>
            <a:r>
              <a:rPr lang="en-US" dirty="0" err="1"/>
              <a:t>arah</a:t>
            </a:r>
            <a:r>
              <a:rPr lang="en-US" dirty="0"/>
              <a:t> </a:t>
            </a:r>
            <a:r>
              <a:rPr lang="en-US" dirty="0" err="1"/>
              <a:t>aliran</a:t>
            </a:r>
            <a:r>
              <a:rPr lang="en-US" dirty="0"/>
              <a:t> : </a:t>
            </a:r>
          </a:p>
          <a:p>
            <a:pPr marL="0" indent="0" algn="just">
              <a:buNone/>
            </a:pPr>
            <a:endParaRPr lang="en-ID" dirty="0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AD6D5A4-EF73-4786-9E93-F3888446817A}"/>
              </a:ext>
            </a:extLst>
          </p:cNvPr>
          <p:cNvCxnSpPr/>
          <p:nvPr/>
        </p:nvCxnSpPr>
        <p:spPr>
          <a:xfrm>
            <a:off x="4081670" y="4038600"/>
            <a:ext cx="914400" cy="0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FEC0B97D-CD19-4B83-8203-01018BD57FD7}"/>
              </a:ext>
            </a:extLst>
          </p:cNvPr>
          <p:cNvCxnSpPr/>
          <p:nvPr/>
        </p:nvCxnSpPr>
        <p:spPr>
          <a:xfrm>
            <a:off x="5128591" y="4210878"/>
            <a:ext cx="0" cy="824948"/>
          </a:xfrm>
          <a:prstGeom prst="straightConnector1">
            <a:avLst/>
          </a:prstGeom>
          <a:ln w="28575"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12156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534F9-8266-42FD-AD49-F8D41335B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975574" cy="840823"/>
          </a:xfrm>
        </p:spPr>
        <p:txBody>
          <a:bodyPr/>
          <a:lstStyle/>
          <a:p>
            <a:r>
              <a:rPr lang="en-US" sz="3600" dirty="0"/>
              <a:t>Terminator</a:t>
            </a:r>
            <a:endParaRPr lang="en-ID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EBCB1C-D411-4876-B208-BF945DDD88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5948"/>
            <a:ext cx="8743122" cy="4971015"/>
          </a:xfrm>
        </p:spPr>
        <p:txBody>
          <a:bodyPr/>
          <a:lstStyle/>
          <a:p>
            <a:pPr marL="0" indent="0" algn="just">
              <a:buNone/>
            </a:pPr>
            <a:r>
              <a:rPr lang="en-US" sz="2400" dirty="0"/>
              <a:t>Terminator </a:t>
            </a:r>
            <a:r>
              <a:rPr lang="en-US" sz="2400" dirty="0" err="1"/>
              <a:t>berfungsi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menandai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awal</a:t>
            </a:r>
            <a:r>
              <a:rPr lang="en-US" sz="2400" dirty="0"/>
              <a:t> dan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akhir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diagram </a:t>
            </a:r>
            <a:r>
              <a:rPr lang="en-US" sz="2400" dirty="0" err="1"/>
              <a:t>alir</a:t>
            </a:r>
            <a:r>
              <a:rPr lang="en-US" sz="2400" dirty="0"/>
              <a:t>. </a:t>
            </a:r>
            <a:r>
              <a:rPr lang="en-US" sz="2400" dirty="0" err="1"/>
              <a:t>Simbol</a:t>
            </a:r>
            <a:r>
              <a:rPr lang="en-US" sz="2400" dirty="0"/>
              <a:t> terminator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diberi</a:t>
            </a:r>
            <a:r>
              <a:rPr lang="en-US" sz="2400" dirty="0"/>
              <a:t> label </a:t>
            </a:r>
            <a:r>
              <a:rPr lang="en-US" sz="2400" dirty="0" err="1"/>
              <a:t>Mulai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menandai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awal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diagram </a:t>
            </a:r>
            <a:r>
              <a:rPr lang="en-US" sz="2400" dirty="0" err="1"/>
              <a:t>alir</a:t>
            </a:r>
            <a:r>
              <a:rPr lang="en-US" sz="2400" dirty="0"/>
              <a:t> dan label </a:t>
            </a:r>
            <a:r>
              <a:rPr lang="en-US" sz="2400" dirty="0" err="1"/>
              <a:t>selesai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 </a:t>
            </a:r>
            <a:r>
              <a:rPr lang="en-US" sz="2400" dirty="0" err="1"/>
              <a:t>menandai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akhir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diagram </a:t>
            </a:r>
            <a:r>
              <a:rPr lang="en-US" sz="2400" dirty="0" err="1"/>
              <a:t>alir</a:t>
            </a:r>
            <a:r>
              <a:rPr lang="en-US" sz="2400" dirty="0"/>
              <a:t>. Jadi </a:t>
            </a:r>
            <a:r>
              <a:rPr lang="en-US" sz="2400" dirty="0" err="1"/>
              <a:t>dalam</a:t>
            </a:r>
            <a:r>
              <a:rPr lang="en-US" sz="2400" dirty="0"/>
              <a:t> diagram </a:t>
            </a:r>
            <a:r>
              <a:rPr lang="en-US" sz="2400" dirty="0" err="1"/>
              <a:t>alir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simbol</a:t>
            </a:r>
            <a:r>
              <a:rPr lang="en-US" sz="2400" dirty="0"/>
              <a:t> terminator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simbol</a:t>
            </a:r>
            <a:r>
              <a:rPr lang="en-US" sz="2400" dirty="0"/>
              <a:t> terminator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mulai</a:t>
            </a:r>
            <a:r>
              <a:rPr lang="en-US" sz="2400" dirty="0"/>
              <a:t> dan </a:t>
            </a:r>
            <a:r>
              <a:rPr lang="en-US" sz="2400" dirty="0" err="1"/>
              <a:t>selesai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 err="1"/>
              <a:t>Simbol</a:t>
            </a:r>
            <a:r>
              <a:rPr lang="en-US" dirty="0"/>
              <a:t> terminator 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ID" dirty="0"/>
          </a:p>
        </p:txBody>
      </p:sp>
      <p:sp>
        <p:nvSpPr>
          <p:cNvPr id="4" name="Flowchart: Terminator 3">
            <a:extLst>
              <a:ext uri="{FF2B5EF4-FFF2-40B4-BE49-F238E27FC236}">
                <a16:creationId xmlns:a16="http://schemas.microsoft.com/office/drawing/2014/main" id="{B48DC38E-C807-4D96-B0FF-5451A3AF32F5}"/>
              </a:ext>
            </a:extLst>
          </p:cNvPr>
          <p:cNvSpPr/>
          <p:nvPr/>
        </p:nvSpPr>
        <p:spPr>
          <a:xfrm>
            <a:off x="1285461" y="3988905"/>
            <a:ext cx="1842052" cy="861392"/>
          </a:xfrm>
          <a:prstGeom prst="flowChartTerminator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015434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6FA4E-0028-4194-B60A-B402FE533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8623852" cy="787814"/>
          </a:xfrm>
        </p:spPr>
        <p:txBody>
          <a:bodyPr/>
          <a:lstStyle/>
          <a:p>
            <a:r>
              <a:rPr lang="en-US" sz="3200" dirty="0" err="1"/>
              <a:t>Konektor</a:t>
            </a:r>
            <a:endParaRPr lang="en-ID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A7F182-1DA0-49DD-986E-CACA374F0C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2939"/>
            <a:ext cx="8623852" cy="5024023"/>
          </a:xfrm>
        </p:spPr>
        <p:txBody>
          <a:bodyPr/>
          <a:lstStyle/>
          <a:p>
            <a:pPr marL="0" indent="0" algn="just">
              <a:buNone/>
            </a:pPr>
            <a:r>
              <a:rPr lang="en-US" sz="2400" dirty="0" err="1"/>
              <a:t>Konektor</a:t>
            </a:r>
            <a:r>
              <a:rPr lang="en-US" sz="2400" dirty="0"/>
              <a:t> </a:t>
            </a:r>
            <a:r>
              <a:rPr lang="en-US" sz="2400" dirty="0" err="1"/>
              <a:t>berfungsi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menghubungkan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Langkah </a:t>
            </a:r>
            <a:r>
              <a:rPr lang="en-US" sz="2400" dirty="0" err="1"/>
              <a:t>dengan</a:t>
            </a:r>
            <a:r>
              <a:rPr lang="en-US" sz="2400" dirty="0"/>
              <a:t> Langkah lain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diagram </a:t>
            </a:r>
            <a:r>
              <a:rPr lang="en-US" sz="2400" dirty="0" err="1"/>
              <a:t>alir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keadaan</a:t>
            </a:r>
            <a:r>
              <a:rPr lang="en-US" sz="2400" dirty="0"/>
              <a:t> on page </a:t>
            </a:r>
            <a:r>
              <a:rPr lang="en-US" sz="2400" dirty="0" err="1"/>
              <a:t>atau</a:t>
            </a:r>
            <a:r>
              <a:rPr lang="en-US" sz="2400" dirty="0"/>
              <a:t> off page. Yang </a:t>
            </a:r>
            <a:r>
              <a:rPr lang="en-US" sz="2400" dirty="0" err="1"/>
              <a:t>dimaksud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konektor</a:t>
            </a:r>
            <a:r>
              <a:rPr lang="en-US" sz="2400" dirty="0"/>
              <a:t> on page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konektor</a:t>
            </a:r>
            <a:r>
              <a:rPr lang="en-US" sz="2400" dirty="0"/>
              <a:t> yang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menghubungkan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langkah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langkah</a:t>
            </a:r>
            <a:r>
              <a:rPr lang="en-US" sz="2400" dirty="0"/>
              <a:t> lain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halaman</a:t>
            </a:r>
            <a:r>
              <a:rPr lang="en-US" sz="2400" dirty="0"/>
              <a:t>. </a:t>
            </a:r>
            <a:r>
              <a:rPr lang="en-US" sz="2400" dirty="0" err="1"/>
              <a:t>Sedangkan</a:t>
            </a:r>
            <a:r>
              <a:rPr lang="en-US" sz="2400" dirty="0"/>
              <a:t> </a:t>
            </a:r>
            <a:r>
              <a:rPr lang="en-US" sz="2400" dirty="0" err="1"/>
              <a:t>konektor</a:t>
            </a:r>
            <a:r>
              <a:rPr lang="en-US" sz="2400" dirty="0"/>
              <a:t> off page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konektor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menghubungkan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langkah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langkah</a:t>
            </a:r>
            <a:r>
              <a:rPr lang="en-US" sz="2400" dirty="0"/>
              <a:t> lain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halaman</a:t>
            </a:r>
            <a:r>
              <a:rPr lang="en-US" sz="2400" dirty="0"/>
              <a:t> yang </a:t>
            </a:r>
            <a:r>
              <a:rPr lang="en-US" sz="2400" dirty="0" err="1"/>
              <a:t>berbeda</a:t>
            </a:r>
            <a:r>
              <a:rPr lang="en-US" sz="2400" dirty="0"/>
              <a:t>. </a:t>
            </a:r>
          </a:p>
          <a:p>
            <a:pPr marL="0" indent="0" algn="just">
              <a:buNone/>
            </a:pPr>
            <a:endParaRPr lang="en-US" sz="2400" dirty="0"/>
          </a:p>
          <a:p>
            <a:pPr marL="0" indent="0" algn="just">
              <a:buNone/>
            </a:pPr>
            <a:r>
              <a:rPr lang="en-US" sz="2400" dirty="0" err="1"/>
              <a:t>Simbol</a:t>
            </a:r>
            <a:r>
              <a:rPr lang="en-US" sz="2400" dirty="0"/>
              <a:t> </a:t>
            </a:r>
            <a:r>
              <a:rPr lang="en-US" sz="2400" dirty="0" err="1"/>
              <a:t>konektor</a:t>
            </a:r>
            <a:r>
              <a:rPr lang="en-US" sz="2400" dirty="0"/>
              <a:t> on page :</a:t>
            </a:r>
          </a:p>
          <a:p>
            <a:pPr marL="0" indent="0" algn="just">
              <a:buNone/>
            </a:pPr>
            <a:endParaRPr lang="en-US" sz="2400" dirty="0"/>
          </a:p>
          <a:p>
            <a:pPr marL="0" indent="0" algn="just">
              <a:buNone/>
            </a:pPr>
            <a:r>
              <a:rPr lang="en-US" sz="2400" dirty="0" err="1"/>
              <a:t>Simbol</a:t>
            </a:r>
            <a:r>
              <a:rPr lang="en-US" sz="2400" dirty="0"/>
              <a:t> </a:t>
            </a:r>
            <a:r>
              <a:rPr lang="en-US" sz="2400" dirty="0" err="1"/>
              <a:t>konektor</a:t>
            </a:r>
            <a:r>
              <a:rPr lang="en-US" sz="2400" dirty="0"/>
              <a:t> off page : </a:t>
            </a:r>
            <a:endParaRPr lang="en-ID" sz="2400" dirty="0"/>
          </a:p>
        </p:txBody>
      </p:sp>
      <p:sp>
        <p:nvSpPr>
          <p:cNvPr id="4" name="Flowchart: Connector 3">
            <a:extLst>
              <a:ext uri="{FF2B5EF4-FFF2-40B4-BE49-F238E27FC236}">
                <a16:creationId xmlns:a16="http://schemas.microsoft.com/office/drawing/2014/main" id="{5D1B3EF4-5458-4BB8-932B-21AC47518638}"/>
              </a:ext>
            </a:extLst>
          </p:cNvPr>
          <p:cNvSpPr/>
          <p:nvPr/>
        </p:nvSpPr>
        <p:spPr>
          <a:xfrm>
            <a:off x="4408005" y="4081670"/>
            <a:ext cx="588065" cy="543339"/>
          </a:xfrm>
          <a:prstGeom prst="flowChartConnector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5" name="Flowchart: Off-page Connector 4">
            <a:extLst>
              <a:ext uri="{FF2B5EF4-FFF2-40B4-BE49-F238E27FC236}">
                <a16:creationId xmlns:a16="http://schemas.microsoft.com/office/drawing/2014/main" id="{723B77AD-422A-469B-BA06-105E44AF9098}"/>
              </a:ext>
            </a:extLst>
          </p:cNvPr>
          <p:cNvSpPr/>
          <p:nvPr/>
        </p:nvSpPr>
        <p:spPr>
          <a:xfrm>
            <a:off x="4408007" y="5022574"/>
            <a:ext cx="786846" cy="543339"/>
          </a:xfrm>
          <a:prstGeom prst="flowChartOffpageConnector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68413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36FB00-C973-4E34-98F5-F67FE79F2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306878" cy="986597"/>
          </a:xfrm>
        </p:spPr>
        <p:txBody>
          <a:bodyPr/>
          <a:lstStyle/>
          <a:p>
            <a:r>
              <a:rPr lang="en-US" sz="3600" dirty="0" err="1"/>
              <a:t>Dokumen</a:t>
            </a:r>
            <a:endParaRPr lang="en-ID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B9C40D-D214-44BA-923C-E7F4DB9F15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1722"/>
            <a:ext cx="8902148" cy="4825241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/>
              <a:t>Dokumen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tampilan</a:t>
            </a:r>
            <a:r>
              <a:rPr lang="en-US" dirty="0"/>
              <a:t> data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fisik</a:t>
            </a:r>
            <a:r>
              <a:rPr lang="en-US" dirty="0"/>
              <a:t> yang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dibaca</a:t>
            </a:r>
            <a:r>
              <a:rPr lang="en-US" dirty="0"/>
              <a:t> oleh </a:t>
            </a:r>
            <a:r>
              <a:rPr lang="en-US" dirty="0" err="1"/>
              <a:t>manusia</a:t>
            </a:r>
            <a:r>
              <a:rPr lang="en-US" dirty="0"/>
              <a:t>. Data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biasanya</a:t>
            </a:r>
            <a:r>
              <a:rPr lang="en-US" dirty="0"/>
              <a:t>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</a:t>
            </a:r>
            <a:r>
              <a:rPr lang="en-US" dirty="0" err="1"/>
              <a:t>pemecahan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(</a:t>
            </a:r>
            <a:r>
              <a:rPr lang="en-US" dirty="0" err="1"/>
              <a:t>informasi</a:t>
            </a:r>
            <a:r>
              <a:rPr lang="en-US" dirty="0"/>
              <a:t>) yang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dicetak</a:t>
            </a:r>
            <a:r>
              <a:rPr lang="en-US" dirty="0"/>
              <a:t> (print out)</a:t>
            </a:r>
          </a:p>
          <a:p>
            <a:pPr marL="0" indent="0">
              <a:buNone/>
            </a:pPr>
            <a:r>
              <a:rPr lang="en-US" dirty="0" err="1"/>
              <a:t>Simbol</a:t>
            </a:r>
            <a:r>
              <a:rPr lang="en-US" dirty="0"/>
              <a:t> </a:t>
            </a:r>
            <a:r>
              <a:rPr lang="en-US" dirty="0" err="1"/>
              <a:t>dokumen</a:t>
            </a:r>
            <a:r>
              <a:rPr lang="en-US" dirty="0"/>
              <a:t>:</a:t>
            </a:r>
          </a:p>
          <a:p>
            <a:pPr marL="0" indent="0">
              <a:buNone/>
            </a:pPr>
            <a:endParaRPr lang="en-ID" dirty="0"/>
          </a:p>
        </p:txBody>
      </p:sp>
      <p:sp>
        <p:nvSpPr>
          <p:cNvPr id="4" name="Flowchart: Card 3">
            <a:extLst>
              <a:ext uri="{FF2B5EF4-FFF2-40B4-BE49-F238E27FC236}">
                <a16:creationId xmlns:a16="http://schemas.microsoft.com/office/drawing/2014/main" id="{D9064604-9877-481A-92FD-EDF524D7CFFD}"/>
              </a:ext>
            </a:extLst>
          </p:cNvPr>
          <p:cNvSpPr/>
          <p:nvPr/>
        </p:nvSpPr>
        <p:spPr>
          <a:xfrm rot="10800000">
            <a:off x="1219198" y="3645071"/>
            <a:ext cx="993914" cy="543340"/>
          </a:xfrm>
          <a:prstGeom prst="flowChartPunchedCard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860203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Terminator 3">
            <a:extLst>
              <a:ext uri="{FF2B5EF4-FFF2-40B4-BE49-F238E27FC236}">
                <a16:creationId xmlns:a16="http://schemas.microsoft.com/office/drawing/2014/main" id="{256642B4-3F37-458D-98CE-ADAC275D5274}"/>
              </a:ext>
            </a:extLst>
          </p:cNvPr>
          <p:cNvSpPr/>
          <p:nvPr/>
        </p:nvSpPr>
        <p:spPr>
          <a:xfrm>
            <a:off x="1749289" y="874644"/>
            <a:ext cx="1285460" cy="503582"/>
          </a:xfrm>
          <a:prstGeom prst="flowChartTerminator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Mulai</a:t>
            </a:r>
            <a:endParaRPr lang="en-ID" dirty="0">
              <a:solidFill>
                <a:schemeClr val="tx1"/>
              </a:solidFill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B45367BE-1F78-4FBE-965C-527F51669B90}"/>
              </a:ext>
            </a:extLst>
          </p:cNvPr>
          <p:cNvCxnSpPr>
            <a:cxnSpLocks/>
          </p:cNvCxnSpPr>
          <p:nvPr/>
        </p:nvCxnSpPr>
        <p:spPr>
          <a:xfrm>
            <a:off x="2365515" y="1378226"/>
            <a:ext cx="0" cy="43732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lowchart: Manual Input 7">
            <a:extLst>
              <a:ext uri="{FF2B5EF4-FFF2-40B4-BE49-F238E27FC236}">
                <a16:creationId xmlns:a16="http://schemas.microsoft.com/office/drawing/2014/main" id="{81633BFF-80E6-4673-848E-417388CC38AE}"/>
              </a:ext>
            </a:extLst>
          </p:cNvPr>
          <p:cNvSpPr/>
          <p:nvPr/>
        </p:nvSpPr>
        <p:spPr>
          <a:xfrm>
            <a:off x="1749299" y="1789045"/>
            <a:ext cx="1285450" cy="503582"/>
          </a:xfrm>
          <a:prstGeom prst="flowChartManualInpu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a, b, c</a:t>
            </a:r>
            <a:endParaRPr lang="en-ID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CE3C73B-6E20-417D-9A69-403220F8F041}"/>
              </a:ext>
            </a:extLst>
          </p:cNvPr>
          <p:cNvCxnSpPr>
            <a:cxnSpLocks/>
          </p:cNvCxnSpPr>
          <p:nvPr/>
        </p:nvCxnSpPr>
        <p:spPr>
          <a:xfrm>
            <a:off x="2365515" y="2292627"/>
            <a:ext cx="0" cy="43732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lowchart: Process 9">
            <a:extLst>
              <a:ext uri="{FF2B5EF4-FFF2-40B4-BE49-F238E27FC236}">
                <a16:creationId xmlns:a16="http://schemas.microsoft.com/office/drawing/2014/main" id="{68C51E75-D640-421F-817E-9BF5939D5CE8}"/>
              </a:ext>
            </a:extLst>
          </p:cNvPr>
          <p:cNvSpPr/>
          <p:nvPr/>
        </p:nvSpPr>
        <p:spPr>
          <a:xfrm>
            <a:off x="1497495" y="2715043"/>
            <a:ext cx="1722777" cy="526774"/>
          </a:xfrm>
          <a:prstGeom prst="flowChartProcess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Maksimum</a:t>
            </a:r>
            <a:r>
              <a:rPr lang="en-US" sz="1400" dirty="0">
                <a:solidFill>
                  <a:schemeClr val="tx1"/>
                </a:solidFill>
              </a:rPr>
              <a:t>    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  <a:endParaRPr lang="en-ID" sz="1200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1B6C9BF-7AFA-4774-838B-3A5CF9247AE9}"/>
              </a:ext>
            </a:extLst>
          </p:cNvPr>
          <p:cNvCxnSpPr>
            <a:cxnSpLocks/>
            <a:stCxn id="10" idx="3"/>
            <a:endCxn id="10" idx="3"/>
          </p:cNvCxnSpPr>
          <p:nvPr/>
        </p:nvCxnSpPr>
        <p:spPr>
          <a:xfrm>
            <a:off x="3220272" y="2978430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BC0862A-61FC-43D7-8FB0-0D74DDAB0EE7}"/>
              </a:ext>
            </a:extLst>
          </p:cNvPr>
          <p:cNvCxnSpPr>
            <a:cxnSpLocks/>
          </p:cNvCxnSpPr>
          <p:nvPr/>
        </p:nvCxnSpPr>
        <p:spPr>
          <a:xfrm flipH="1">
            <a:off x="2849220" y="3021494"/>
            <a:ext cx="18552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1E2D0BB5-28FB-4E62-A417-A1E10EC8060F}"/>
              </a:ext>
            </a:extLst>
          </p:cNvPr>
          <p:cNvSpPr txBox="1"/>
          <p:nvPr/>
        </p:nvSpPr>
        <p:spPr>
          <a:xfrm>
            <a:off x="2979874" y="2811914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endParaRPr lang="en-ID" dirty="0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1FB77654-3C35-411F-9812-DA446EF7688C}"/>
              </a:ext>
            </a:extLst>
          </p:cNvPr>
          <p:cNvCxnSpPr>
            <a:cxnSpLocks/>
          </p:cNvCxnSpPr>
          <p:nvPr/>
        </p:nvCxnSpPr>
        <p:spPr>
          <a:xfrm>
            <a:off x="2392019" y="3276601"/>
            <a:ext cx="0" cy="43732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lowchart: Off-page Connector 34">
            <a:extLst>
              <a:ext uri="{FF2B5EF4-FFF2-40B4-BE49-F238E27FC236}">
                <a16:creationId xmlns:a16="http://schemas.microsoft.com/office/drawing/2014/main" id="{CA381261-A4F2-4068-A68B-48A600424B89}"/>
              </a:ext>
            </a:extLst>
          </p:cNvPr>
          <p:cNvSpPr/>
          <p:nvPr/>
        </p:nvSpPr>
        <p:spPr>
          <a:xfrm>
            <a:off x="2060721" y="3713923"/>
            <a:ext cx="662596" cy="437322"/>
          </a:xfrm>
          <a:prstGeom prst="flowChartOffpageConnector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36" name="Flowchart: Off-page Connector 35">
            <a:extLst>
              <a:ext uri="{FF2B5EF4-FFF2-40B4-BE49-F238E27FC236}">
                <a16:creationId xmlns:a16="http://schemas.microsoft.com/office/drawing/2014/main" id="{EC9F85AB-F39D-4532-BD3C-535BE97C70C1}"/>
              </a:ext>
            </a:extLst>
          </p:cNvPr>
          <p:cNvSpPr/>
          <p:nvPr/>
        </p:nvSpPr>
        <p:spPr>
          <a:xfrm>
            <a:off x="5340634" y="907774"/>
            <a:ext cx="662596" cy="437322"/>
          </a:xfrm>
          <a:prstGeom prst="flowChartOffpageConnector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46DA7102-7018-4661-B9B6-826DB9302838}"/>
              </a:ext>
            </a:extLst>
          </p:cNvPr>
          <p:cNvCxnSpPr>
            <a:cxnSpLocks/>
          </p:cNvCxnSpPr>
          <p:nvPr/>
        </p:nvCxnSpPr>
        <p:spPr>
          <a:xfrm>
            <a:off x="5671932" y="1351723"/>
            <a:ext cx="0" cy="43732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Diamond 38">
            <a:extLst>
              <a:ext uri="{FF2B5EF4-FFF2-40B4-BE49-F238E27FC236}">
                <a16:creationId xmlns:a16="http://schemas.microsoft.com/office/drawing/2014/main" id="{39BA1E70-F483-4E26-9406-3D12B26F4F6B}"/>
              </a:ext>
            </a:extLst>
          </p:cNvPr>
          <p:cNvSpPr/>
          <p:nvPr/>
        </p:nvSpPr>
        <p:spPr>
          <a:xfrm>
            <a:off x="4717779" y="1755916"/>
            <a:ext cx="1908305" cy="622848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Maksimum</a:t>
            </a:r>
            <a:r>
              <a:rPr lang="en-US" sz="1200" dirty="0">
                <a:solidFill>
                  <a:schemeClr val="tx1"/>
                </a:solidFill>
              </a:rPr>
              <a:t> &lt; b</a:t>
            </a:r>
            <a:endParaRPr lang="en-ID" sz="1200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317395BA-C19D-43D7-B7CE-C3BAAF617279}"/>
              </a:ext>
            </a:extLst>
          </p:cNvPr>
          <p:cNvCxnSpPr>
            <a:cxnSpLocks/>
          </p:cNvCxnSpPr>
          <p:nvPr/>
        </p:nvCxnSpPr>
        <p:spPr>
          <a:xfrm>
            <a:off x="5671931" y="2372141"/>
            <a:ext cx="0" cy="43732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Diamond 40">
            <a:extLst>
              <a:ext uri="{FF2B5EF4-FFF2-40B4-BE49-F238E27FC236}">
                <a16:creationId xmlns:a16="http://schemas.microsoft.com/office/drawing/2014/main" id="{449EF380-05A4-40E3-91BD-80507EE51C03}"/>
              </a:ext>
            </a:extLst>
          </p:cNvPr>
          <p:cNvSpPr/>
          <p:nvPr/>
        </p:nvSpPr>
        <p:spPr>
          <a:xfrm>
            <a:off x="4702651" y="2809463"/>
            <a:ext cx="1908305" cy="622848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chemeClr val="tx1"/>
                </a:solidFill>
              </a:rPr>
              <a:t>Maksimum</a:t>
            </a:r>
            <a:r>
              <a:rPr lang="en-US" sz="1200" dirty="0">
                <a:solidFill>
                  <a:schemeClr val="tx1"/>
                </a:solidFill>
              </a:rPr>
              <a:t> &lt; c</a:t>
            </a:r>
            <a:endParaRPr lang="en-ID" sz="1200" dirty="0">
              <a:solidFill>
                <a:schemeClr val="tx1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FEECF40-0E9D-4991-A97F-5327F2994BBC}"/>
              </a:ext>
            </a:extLst>
          </p:cNvPr>
          <p:cNvSpPr txBox="1"/>
          <p:nvPr/>
        </p:nvSpPr>
        <p:spPr>
          <a:xfrm>
            <a:off x="5102090" y="2386030"/>
            <a:ext cx="9144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err="1"/>
              <a:t>tidak</a:t>
            </a:r>
            <a:endParaRPr lang="en-ID" sz="1400" dirty="0"/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F47EF45-BF02-4FEC-84AE-E685885C6123}"/>
              </a:ext>
            </a:extLst>
          </p:cNvPr>
          <p:cNvSpPr txBox="1"/>
          <p:nvPr/>
        </p:nvSpPr>
        <p:spPr>
          <a:xfrm>
            <a:off x="4883434" y="3443312"/>
            <a:ext cx="9144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err="1"/>
              <a:t>tidak</a:t>
            </a:r>
            <a:endParaRPr lang="en-ID" sz="1400" dirty="0"/>
          </a:p>
        </p:txBody>
      </p: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062FB631-B134-4414-829F-8BCA33F457D5}"/>
              </a:ext>
            </a:extLst>
          </p:cNvPr>
          <p:cNvCxnSpPr>
            <a:cxnSpLocks/>
          </p:cNvCxnSpPr>
          <p:nvPr/>
        </p:nvCxnSpPr>
        <p:spPr>
          <a:xfrm>
            <a:off x="5671931" y="3442591"/>
            <a:ext cx="0" cy="43732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Flowchart: Delay 45">
            <a:extLst>
              <a:ext uri="{FF2B5EF4-FFF2-40B4-BE49-F238E27FC236}">
                <a16:creationId xmlns:a16="http://schemas.microsoft.com/office/drawing/2014/main" id="{1E108C22-D8B2-44F1-8E60-A84F59183852}"/>
              </a:ext>
            </a:extLst>
          </p:cNvPr>
          <p:cNvSpPr/>
          <p:nvPr/>
        </p:nvSpPr>
        <p:spPr>
          <a:xfrm rot="10800000">
            <a:off x="4934566" y="3890192"/>
            <a:ext cx="1247563" cy="622847"/>
          </a:xfrm>
          <a:prstGeom prst="flowChartDelay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D6F22197-8507-44B1-913A-C826967AB495}"/>
              </a:ext>
            </a:extLst>
          </p:cNvPr>
          <p:cNvSpPr txBox="1"/>
          <p:nvPr/>
        </p:nvSpPr>
        <p:spPr>
          <a:xfrm>
            <a:off x="5304905" y="3985888"/>
            <a:ext cx="916981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200" dirty="0" err="1"/>
              <a:t>maksimum</a:t>
            </a:r>
            <a:endParaRPr lang="en-ID" sz="1200" dirty="0"/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369BCAAC-06EE-421D-9689-C700031613C6}"/>
              </a:ext>
            </a:extLst>
          </p:cNvPr>
          <p:cNvCxnSpPr>
            <a:cxnSpLocks/>
          </p:cNvCxnSpPr>
          <p:nvPr/>
        </p:nvCxnSpPr>
        <p:spPr>
          <a:xfrm>
            <a:off x="5671931" y="4513040"/>
            <a:ext cx="0" cy="43732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Flowchart: Terminator 48">
            <a:extLst>
              <a:ext uri="{FF2B5EF4-FFF2-40B4-BE49-F238E27FC236}">
                <a16:creationId xmlns:a16="http://schemas.microsoft.com/office/drawing/2014/main" id="{FA631C16-399A-47A2-B046-BE27A8C62462}"/>
              </a:ext>
            </a:extLst>
          </p:cNvPr>
          <p:cNvSpPr/>
          <p:nvPr/>
        </p:nvSpPr>
        <p:spPr>
          <a:xfrm>
            <a:off x="5088830" y="4950362"/>
            <a:ext cx="1133055" cy="437322"/>
          </a:xfrm>
          <a:prstGeom prst="flowChartTerminator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</a:rPr>
              <a:t>selesai</a:t>
            </a:r>
            <a:endParaRPr lang="en-ID" sz="1600" dirty="0">
              <a:solidFill>
                <a:schemeClr val="tx1"/>
              </a:solidFill>
            </a:endParaRPr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A05977B1-B917-479F-9858-4D060AB3C17B}"/>
              </a:ext>
            </a:extLst>
          </p:cNvPr>
          <p:cNvCxnSpPr>
            <a:cxnSpLocks/>
            <a:stCxn id="39" idx="3"/>
          </p:cNvCxnSpPr>
          <p:nvPr/>
        </p:nvCxnSpPr>
        <p:spPr>
          <a:xfrm>
            <a:off x="6626084" y="2067340"/>
            <a:ext cx="848142" cy="13251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B9C0C8E9-A5C5-43BB-AED5-DB74116CAA33}"/>
              </a:ext>
            </a:extLst>
          </p:cNvPr>
          <p:cNvSpPr txBox="1"/>
          <p:nvPr/>
        </p:nvSpPr>
        <p:spPr>
          <a:xfrm>
            <a:off x="6785106" y="1696271"/>
            <a:ext cx="708995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err="1"/>
              <a:t>Ya</a:t>
            </a:r>
            <a:endParaRPr lang="en-ID" sz="1400" dirty="0"/>
          </a:p>
        </p:txBody>
      </p:sp>
      <p:sp>
        <p:nvSpPr>
          <p:cNvPr id="54" name="Flowchart: Process 53">
            <a:extLst>
              <a:ext uri="{FF2B5EF4-FFF2-40B4-BE49-F238E27FC236}">
                <a16:creationId xmlns:a16="http://schemas.microsoft.com/office/drawing/2014/main" id="{CCBF81C8-BBF2-4863-B53E-D295931A7F8E}"/>
              </a:ext>
            </a:extLst>
          </p:cNvPr>
          <p:cNvSpPr/>
          <p:nvPr/>
        </p:nvSpPr>
        <p:spPr>
          <a:xfrm>
            <a:off x="7474225" y="1836906"/>
            <a:ext cx="1726099" cy="503594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Maksimum</a:t>
            </a:r>
            <a:r>
              <a:rPr lang="en-US" sz="1400" dirty="0">
                <a:solidFill>
                  <a:schemeClr val="tx1"/>
                </a:solidFill>
              </a:rPr>
              <a:t>     </a:t>
            </a:r>
            <a:endParaRPr lang="en-ID" sz="1400" dirty="0">
              <a:solidFill>
                <a:schemeClr val="tx1"/>
              </a:solidFill>
            </a:endParaRPr>
          </a:p>
        </p:txBody>
      </p: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3AAB2095-C57C-495C-AE43-55F876754C68}"/>
              </a:ext>
            </a:extLst>
          </p:cNvPr>
          <p:cNvCxnSpPr>
            <a:cxnSpLocks/>
          </p:cNvCxnSpPr>
          <p:nvPr/>
        </p:nvCxnSpPr>
        <p:spPr>
          <a:xfrm flipH="1">
            <a:off x="8766319" y="2105093"/>
            <a:ext cx="251790" cy="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>
            <a:extLst>
              <a:ext uri="{FF2B5EF4-FFF2-40B4-BE49-F238E27FC236}">
                <a16:creationId xmlns:a16="http://schemas.microsoft.com/office/drawing/2014/main" id="{4DB59553-4B37-43C0-B33E-C5A542333BF5}"/>
              </a:ext>
            </a:extLst>
          </p:cNvPr>
          <p:cNvSpPr txBox="1"/>
          <p:nvPr/>
        </p:nvSpPr>
        <p:spPr>
          <a:xfrm>
            <a:off x="8892214" y="1920427"/>
            <a:ext cx="2517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 </a:t>
            </a:r>
            <a:endParaRPr lang="en-ID" dirty="0"/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EC0B9AA2-0E9C-45CB-A6A3-99E869BE89A5}"/>
              </a:ext>
            </a:extLst>
          </p:cNvPr>
          <p:cNvCxnSpPr>
            <a:cxnSpLocks/>
          </p:cNvCxnSpPr>
          <p:nvPr/>
        </p:nvCxnSpPr>
        <p:spPr>
          <a:xfrm>
            <a:off x="8494643" y="2372141"/>
            <a:ext cx="0" cy="21866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AB05B371-E438-465E-816A-B9E46669D92E}"/>
              </a:ext>
            </a:extLst>
          </p:cNvPr>
          <p:cNvCxnSpPr>
            <a:cxnSpLocks/>
          </p:cNvCxnSpPr>
          <p:nvPr/>
        </p:nvCxnSpPr>
        <p:spPr>
          <a:xfrm flipH="1">
            <a:off x="5763395" y="2608347"/>
            <a:ext cx="2731249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409620DE-D2D9-40ED-A1D3-5F838444A44B}"/>
              </a:ext>
            </a:extLst>
          </p:cNvPr>
          <p:cNvCxnSpPr>
            <a:cxnSpLocks/>
          </p:cNvCxnSpPr>
          <p:nvPr/>
        </p:nvCxnSpPr>
        <p:spPr>
          <a:xfrm>
            <a:off x="6610956" y="3131164"/>
            <a:ext cx="848142" cy="13251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Flowchart: Process 74">
            <a:extLst>
              <a:ext uri="{FF2B5EF4-FFF2-40B4-BE49-F238E27FC236}">
                <a16:creationId xmlns:a16="http://schemas.microsoft.com/office/drawing/2014/main" id="{80ADEAAC-33A0-4B25-9227-4675E791C0E6}"/>
              </a:ext>
            </a:extLst>
          </p:cNvPr>
          <p:cNvSpPr/>
          <p:nvPr/>
        </p:nvSpPr>
        <p:spPr>
          <a:xfrm>
            <a:off x="7469036" y="2938997"/>
            <a:ext cx="1726099" cy="503594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>
                <a:solidFill>
                  <a:schemeClr val="tx1"/>
                </a:solidFill>
              </a:rPr>
              <a:t>Maksimum</a:t>
            </a:r>
            <a:r>
              <a:rPr lang="en-US" sz="1400" dirty="0">
                <a:solidFill>
                  <a:schemeClr val="tx1"/>
                </a:solidFill>
              </a:rPr>
              <a:t>     </a:t>
            </a:r>
            <a:endParaRPr lang="en-ID" sz="1400" dirty="0">
              <a:solidFill>
                <a:schemeClr val="tx1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82C4DAA-7ACC-4C06-B730-1017FE12B295}"/>
              </a:ext>
            </a:extLst>
          </p:cNvPr>
          <p:cNvSpPr txBox="1"/>
          <p:nvPr/>
        </p:nvSpPr>
        <p:spPr>
          <a:xfrm>
            <a:off x="8921587" y="3033501"/>
            <a:ext cx="2517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 </a:t>
            </a:r>
            <a:endParaRPr lang="en-ID" dirty="0"/>
          </a:p>
        </p:txBody>
      </p: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419B0F76-3EBB-47A8-8E7F-FF188C089979}"/>
              </a:ext>
            </a:extLst>
          </p:cNvPr>
          <p:cNvCxnSpPr>
            <a:cxnSpLocks/>
          </p:cNvCxnSpPr>
          <p:nvPr/>
        </p:nvCxnSpPr>
        <p:spPr>
          <a:xfrm flipH="1">
            <a:off x="8789507" y="3213201"/>
            <a:ext cx="205413" cy="4966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21D859A3-19EC-4C09-B082-8D25C6404449}"/>
              </a:ext>
            </a:extLst>
          </p:cNvPr>
          <p:cNvCxnSpPr>
            <a:cxnSpLocks/>
          </p:cNvCxnSpPr>
          <p:nvPr/>
        </p:nvCxnSpPr>
        <p:spPr>
          <a:xfrm>
            <a:off x="8403179" y="3455845"/>
            <a:ext cx="0" cy="21866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6CC3F1BA-43F8-45A7-B613-A10E78F065AC}"/>
              </a:ext>
            </a:extLst>
          </p:cNvPr>
          <p:cNvCxnSpPr>
            <a:cxnSpLocks/>
          </p:cNvCxnSpPr>
          <p:nvPr/>
        </p:nvCxnSpPr>
        <p:spPr>
          <a:xfrm flipH="1">
            <a:off x="5671931" y="3692051"/>
            <a:ext cx="2731249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4B2BF379-470C-4F55-87AD-340314D26E83}"/>
              </a:ext>
            </a:extLst>
          </p:cNvPr>
          <p:cNvSpPr txBox="1"/>
          <p:nvPr/>
        </p:nvSpPr>
        <p:spPr>
          <a:xfrm>
            <a:off x="3402125" y="5595167"/>
            <a:ext cx="47225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/>
              <a:t>Contoh</a:t>
            </a:r>
            <a:r>
              <a:rPr lang="en-US" sz="2000" dirty="0"/>
              <a:t> Gambar diagram </a:t>
            </a:r>
            <a:r>
              <a:rPr lang="en-US" sz="2000" dirty="0" err="1"/>
              <a:t>Alir</a:t>
            </a:r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17506126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A6868-6145-47E4-85BC-A52EEF80E5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0817"/>
            <a:ext cx="8570843" cy="5766146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pemrograman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dipisahkan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pembuatan</a:t>
            </a:r>
            <a:r>
              <a:rPr lang="en-US" dirty="0"/>
              <a:t> program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sulit</a:t>
            </a:r>
            <a:r>
              <a:rPr lang="en-US" dirty="0"/>
              <a:t> dan lama </a:t>
            </a:r>
            <a:r>
              <a:rPr lang="en-US" dirty="0" err="1"/>
              <a:t>tanpa</a:t>
            </a:r>
            <a:r>
              <a:rPr lang="en-US" dirty="0"/>
              <a:t> </a:t>
            </a:r>
            <a:r>
              <a:rPr lang="en-US" dirty="0" err="1"/>
              <a:t>mengetahui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pasti</a:t>
            </a:r>
            <a:r>
              <a:rPr lang="en-US" dirty="0"/>
              <a:t> </a:t>
            </a:r>
            <a:r>
              <a:rPr lang="en-US" dirty="0" err="1"/>
              <a:t>bagaimana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menyelesaikan</a:t>
            </a:r>
            <a:r>
              <a:rPr lang="en-US" dirty="0"/>
              <a:t> </a:t>
            </a:r>
            <a:r>
              <a:rPr lang="en-US" dirty="0" err="1"/>
              <a:t>masalahnya</a:t>
            </a:r>
            <a:r>
              <a:rPr lang="en-US" dirty="0"/>
              <a:t>. </a:t>
            </a:r>
          </a:p>
          <a:p>
            <a:pPr marL="0" indent="0" algn="just">
              <a:buNone/>
            </a:pPr>
            <a:r>
              <a:rPr lang="en-US" dirty="0"/>
              <a:t>Program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sederetan</a:t>
            </a:r>
            <a:r>
              <a:rPr lang="en-US" dirty="0"/>
              <a:t> </a:t>
            </a:r>
            <a:r>
              <a:rPr lang="en-US" dirty="0" err="1"/>
              <a:t>perintah-perintah</a:t>
            </a:r>
            <a:r>
              <a:rPr lang="en-US" dirty="0"/>
              <a:t> (</a:t>
            </a:r>
            <a:r>
              <a:rPr lang="en-US" dirty="0" err="1"/>
              <a:t>instruksi</a:t>
            </a:r>
            <a:r>
              <a:rPr lang="en-US" dirty="0"/>
              <a:t>)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dikerjakan</a:t>
            </a:r>
            <a:r>
              <a:rPr lang="en-US" dirty="0"/>
              <a:t> oleh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menyelesaikan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. </a:t>
            </a:r>
            <a:r>
              <a:rPr lang="en-US" dirty="0" err="1"/>
              <a:t>Deretan</a:t>
            </a:r>
            <a:r>
              <a:rPr lang="en-US" dirty="0"/>
              <a:t> </a:t>
            </a:r>
            <a:r>
              <a:rPr lang="en-US" dirty="0" err="1"/>
              <a:t>perintah-perintah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bisa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tulis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 </a:t>
            </a:r>
            <a:r>
              <a:rPr lang="en-US" dirty="0" err="1"/>
              <a:t>sembarangan</a:t>
            </a:r>
            <a:r>
              <a:rPr lang="en-US" dirty="0"/>
              <a:t> </a:t>
            </a:r>
            <a:r>
              <a:rPr lang="en-US" dirty="0" err="1"/>
              <a:t>tapi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teratur</a:t>
            </a:r>
            <a:r>
              <a:rPr lang="en-US" dirty="0"/>
              <a:t> agar </a:t>
            </a:r>
            <a:r>
              <a:rPr lang="en-US" dirty="0" err="1"/>
              <a:t>komputer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 dan </a:t>
            </a:r>
            <a:r>
              <a:rPr lang="en-US" dirty="0" err="1"/>
              <a:t>memprosesnya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baik</a:t>
            </a:r>
            <a:r>
              <a:rPr lang="en-US" dirty="0"/>
              <a:t>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permasalahan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diselesaikan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6292209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2.29167E-6 -2.22222E-6 L 2.29167E-6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2.29167E-6 -3.33333E-6 L 2.29167E-6 -0.07222 " pathEditMode="relative" rAng="0" ptsTypes="AA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5D58C-4C0B-4C67-B7AB-AA6BBF04B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74562"/>
          </a:xfrm>
        </p:spPr>
        <p:txBody>
          <a:bodyPr/>
          <a:lstStyle/>
          <a:p>
            <a:r>
              <a:rPr lang="en-US" dirty="0" err="1"/>
              <a:t>Ciri</a:t>
            </a:r>
            <a:r>
              <a:rPr lang="en-US" dirty="0"/>
              <a:t>- </a:t>
            </a:r>
            <a:r>
              <a:rPr lang="en-US" dirty="0" err="1"/>
              <a:t>ciri</a:t>
            </a:r>
            <a:r>
              <a:rPr lang="en-US" dirty="0"/>
              <a:t> </a:t>
            </a:r>
            <a:r>
              <a:rPr lang="en-US" dirty="0" err="1"/>
              <a:t>Algoritma</a:t>
            </a:r>
            <a:br>
              <a:rPr lang="en-US" dirty="0"/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DD60C9-E480-475F-937B-0C4A83C34B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5216"/>
            <a:ext cx="8875643" cy="5167657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Oleh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memecahkan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permasalahan</a:t>
            </a:r>
            <a:r>
              <a:rPr lang="en-US" dirty="0"/>
              <a:t>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jawaban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permasalahan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. </a:t>
            </a:r>
            <a:r>
              <a:rPr lang="en-US" dirty="0" err="1"/>
              <a:t>Dengan</a:t>
            </a:r>
            <a:r>
              <a:rPr lang="en-US" dirty="0"/>
              <a:t> kata lain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paling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keluaran</a:t>
            </a:r>
            <a:r>
              <a:rPr lang="en-US" dirty="0"/>
              <a:t>. </a:t>
            </a:r>
            <a:r>
              <a:rPr lang="en-US" dirty="0" err="1"/>
              <a:t>Masukan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nol</a:t>
            </a:r>
            <a:r>
              <a:rPr lang="en-US" dirty="0"/>
              <a:t> (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)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masukan</a:t>
            </a:r>
            <a:r>
              <a:rPr lang="en-US" dirty="0"/>
              <a:t> (data). Yang </a:t>
            </a:r>
            <a:r>
              <a:rPr lang="en-US" dirty="0" err="1"/>
              <a:t>dimaksud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nol</a:t>
            </a:r>
            <a:r>
              <a:rPr lang="en-US" dirty="0"/>
              <a:t> </a:t>
            </a:r>
            <a:r>
              <a:rPr lang="en-US" dirty="0" err="1"/>
              <a:t>masukan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menampilkan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informasi</a:t>
            </a:r>
            <a:r>
              <a:rPr lang="en-US" dirty="0"/>
              <a:t> </a:t>
            </a:r>
            <a:r>
              <a:rPr lang="en-US" dirty="0" err="1"/>
              <a:t>saja</a:t>
            </a:r>
            <a:r>
              <a:rPr lang="en-US" dirty="0"/>
              <a:t>.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diatas</a:t>
            </a:r>
            <a:r>
              <a:rPr lang="en-US" dirty="0"/>
              <a:t>, </a:t>
            </a:r>
            <a:r>
              <a:rPr lang="en-US" dirty="0" err="1"/>
              <a:t>memiliki</a:t>
            </a:r>
            <a:r>
              <a:rPr lang="en-US" dirty="0"/>
              <a:t> paling </a:t>
            </a:r>
            <a:r>
              <a:rPr lang="en-US" dirty="0" err="1"/>
              <a:t>sedikit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keluaran</a:t>
            </a:r>
            <a:r>
              <a:rPr lang="en-US" dirty="0"/>
              <a:t> dan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nol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masukan</a:t>
            </a:r>
            <a:r>
              <a:rPr lang="en-US" dirty="0"/>
              <a:t>, </a:t>
            </a:r>
            <a:r>
              <a:rPr lang="en-US" dirty="0" err="1"/>
              <a:t>merupakan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ciri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. </a:t>
            </a:r>
            <a:r>
              <a:rPr lang="en-US" dirty="0" err="1"/>
              <a:t>Tugas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dikatakan</a:t>
            </a:r>
            <a:r>
              <a:rPr lang="en-US" dirty="0"/>
              <a:t> </a:t>
            </a:r>
            <a:r>
              <a:rPr lang="en-US" dirty="0" err="1"/>
              <a:t>selesai</a:t>
            </a:r>
            <a:r>
              <a:rPr lang="en-US" dirty="0"/>
              <a:t> </a:t>
            </a:r>
            <a:r>
              <a:rPr lang="en-US" dirty="0" err="1"/>
              <a:t>kalau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jawaban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permasalahan</a:t>
            </a:r>
            <a:r>
              <a:rPr lang="en-US" dirty="0"/>
              <a:t> yang </a:t>
            </a:r>
            <a:r>
              <a:rPr lang="en-US" dirty="0" err="1"/>
              <a:t>ada</a:t>
            </a:r>
            <a:r>
              <a:rPr lang="en-US" dirty="0"/>
              <a:t>.</a:t>
            </a:r>
          </a:p>
          <a:p>
            <a:pPr marL="0" indent="0" algn="just">
              <a:buNone/>
            </a:pPr>
            <a:endParaRPr lang="en-US" dirty="0"/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93608283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2.29167E-6 1.11111E-6 L 2.29167E-6 -0.07222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11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E85969-5027-4789-95A8-6039BB42C9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0817"/>
            <a:ext cx="8385313" cy="5766146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demikian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mengerjakan</a:t>
            </a:r>
            <a:r>
              <a:rPr lang="en-US" dirty="0"/>
              <a:t> Langkah-Langkah </a:t>
            </a:r>
            <a:r>
              <a:rPr lang="en-US" dirty="0" err="1"/>
              <a:t>penyelesaian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berhenti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proses </a:t>
            </a:r>
            <a:r>
              <a:rPr lang="en-US" dirty="0" err="1"/>
              <a:t>apapun</a:t>
            </a:r>
            <a:r>
              <a:rPr lang="en-US" dirty="0"/>
              <a:t>. </a:t>
            </a:r>
            <a:r>
              <a:rPr lang="en-US" dirty="0" err="1"/>
              <a:t>Berhenti</a:t>
            </a:r>
            <a:r>
              <a:rPr lang="en-US" dirty="0"/>
              <a:t> </a:t>
            </a:r>
            <a:r>
              <a:rPr lang="en-US" dirty="0" err="1"/>
              <a:t>disini</a:t>
            </a:r>
            <a:r>
              <a:rPr lang="en-US" dirty="0"/>
              <a:t> </a:t>
            </a:r>
            <a:r>
              <a:rPr lang="en-US" dirty="0" err="1"/>
              <a:t>artinya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diterjemahkan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program dan program </a:t>
            </a:r>
            <a:r>
              <a:rPr lang="en-US" dirty="0" err="1"/>
              <a:t>dijalankan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output, program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langsung</a:t>
            </a:r>
            <a:r>
              <a:rPr lang="en-US" dirty="0"/>
              <a:t> </a:t>
            </a:r>
            <a:r>
              <a:rPr lang="en-US" dirty="0" err="1"/>
              <a:t>berhenti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menunggu</a:t>
            </a:r>
            <a:r>
              <a:rPr lang="en-US" dirty="0"/>
              <a:t> </a:t>
            </a:r>
            <a:r>
              <a:rPr lang="en-US" dirty="0" err="1"/>
              <a:t>instruksi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lanjut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program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mengulang</a:t>
            </a:r>
            <a:r>
              <a:rPr lang="en-US" dirty="0"/>
              <a:t>  </a:t>
            </a:r>
            <a:r>
              <a:rPr lang="en-US" dirty="0" err="1"/>
              <a:t>perhitungan</a:t>
            </a:r>
            <a:r>
              <a:rPr lang="en-US" dirty="0"/>
              <a:t> </a:t>
            </a:r>
            <a:r>
              <a:rPr lang="en-US" dirty="0" err="1"/>
              <a:t>lagi</a:t>
            </a:r>
            <a:r>
              <a:rPr lang="en-US" dirty="0"/>
              <a:t>, </a:t>
            </a:r>
            <a:r>
              <a:rPr lang="en-US" dirty="0" err="1"/>
              <a:t>keluar</a:t>
            </a:r>
            <a:r>
              <a:rPr lang="en-US" dirty="0"/>
              <a:t> program (</a:t>
            </a:r>
            <a:r>
              <a:rPr lang="en-US" dirty="0" err="1"/>
              <a:t>menghentikan</a:t>
            </a:r>
            <a:r>
              <a:rPr lang="en-US" dirty="0"/>
              <a:t> program) dan lain </a:t>
            </a:r>
            <a:r>
              <a:rPr lang="en-US" dirty="0" err="1"/>
              <a:t>sebagainya</a:t>
            </a:r>
            <a:r>
              <a:rPr lang="en-US" dirty="0"/>
              <a:t>.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demikian</a:t>
            </a:r>
            <a:r>
              <a:rPr lang="en-US" dirty="0"/>
              <a:t> </a:t>
            </a:r>
            <a:r>
              <a:rPr lang="en-US" dirty="0" err="1"/>
              <a:t>ciri</a:t>
            </a:r>
            <a:r>
              <a:rPr lang="en-US" dirty="0"/>
              <a:t> </a:t>
            </a:r>
            <a:r>
              <a:rPr lang="en-US" dirty="0" err="1"/>
              <a:t>ketiga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setelah</a:t>
            </a:r>
            <a:r>
              <a:rPr lang="en-US" dirty="0"/>
              <a:t> </a:t>
            </a:r>
            <a:r>
              <a:rPr lang="en-US" dirty="0" err="1"/>
              <a:t>selesai</a:t>
            </a:r>
            <a:r>
              <a:rPr lang="en-US" dirty="0"/>
              <a:t> </a:t>
            </a:r>
            <a:r>
              <a:rPr lang="en-US" dirty="0" err="1"/>
              <a:t>mengerjakan</a:t>
            </a:r>
            <a:r>
              <a:rPr lang="en-US" dirty="0"/>
              <a:t>  </a:t>
            </a:r>
            <a:r>
              <a:rPr lang="en-US" dirty="0" err="1"/>
              <a:t>langkah</a:t>
            </a:r>
            <a:r>
              <a:rPr lang="en-US" dirty="0"/>
              <a:t>-Langkah </a:t>
            </a:r>
            <a:r>
              <a:rPr lang="en-US" dirty="0" err="1"/>
              <a:t>penyelesaian</a:t>
            </a:r>
            <a:r>
              <a:rPr lang="en-US" dirty="0"/>
              <a:t>  </a:t>
            </a:r>
            <a:r>
              <a:rPr lang="en-US" dirty="0" err="1"/>
              <a:t>masalah</a:t>
            </a:r>
            <a:r>
              <a:rPr lang="en-US" dirty="0"/>
              <a:t>, </a:t>
            </a:r>
            <a:r>
              <a:rPr lang="en-US" dirty="0" err="1"/>
              <a:t>algoritma</a:t>
            </a:r>
            <a:r>
              <a:rPr lang="en-US" dirty="0"/>
              <a:t>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berhenti</a:t>
            </a:r>
            <a:r>
              <a:rPr lang="en-US" dirty="0"/>
              <a:t>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5411171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315C2-820D-4E02-A570-82B1C2D0E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6"/>
            <a:ext cx="8399312" cy="575778"/>
          </a:xfrm>
        </p:spPr>
        <p:txBody>
          <a:bodyPr/>
          <a:lstStyle/>
          <a:p>
            <a:pPr algn="ctr"/>
            <a:r>
              <a:rPr lang="en-US" sz="3200" dirty="0" err="1"/>
              <a:t>Notasi</a:t>
            </a:r>
            <a:r>
              <a:rPr lang="en-US" sz="3200" dirty="0"/>
              <a:t> </a:t>
            </a:r>
            <a:r>
              <a:rPr lang="en-US" sz="3200" dirty="0" err="1"/>
              <a:t>Algoritma</a:t>
            </a:r>
            <a:endParaRPr lang="en-ID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F3AD68-D1CA-4413-8558-FDC8C42E72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9688"/>
            <a:ext cx="8399312" cy="5718312"/>
          </a:xfrm>
        </p:spPr>
        <p:txBody>
          <a:bodyPr/>
          <a:lstStyle/>
          <a:p>
            <a:pPr marL="0" indent="0" algn="just">
              <a:buNone/>
            </a:pP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mempunyai</a:t>
            </a:r>
            <a:r>
              <a:rPr lang="en-US" sz="2400" dirty="0"/>
              <a:t> </a:t>
            </a:r>
            <a:r>
              <a:rPr lang="en-US" sz="2400" dirty="0" err="1"/>
              <a:t>aturan</a:t>
            </a:r>
            <a:r>
              <a:rPr lang="en-US" sz="2400" dirty="0"/>
              <a:t> </a:t>
            </a:r>
            <a:r>
              <a:rPr lang="en-US" sz="2400" dirty="0" err="1"/>
              <a:t>penulisan</a:t>
            </a:r>
            <a:r>
              <a:rPr lang="en-US" sz="2400" dirty="0"/>
              <a:t> </a:t>
            </a:r>
            <a:r>
              <a:rPr lang="en-US" sz="2400" dirty="0" err="1"/>
              <a:t>sendiri</a:t>
            </a:r>
            <a:r>
              <a:rPr lang="en-US" sz="2400" dirty="0"/>
              <a:t> yang </a:t>
            </a:r>
            <a:r>
              <a:rPr lang="en-US" sz="2400" dirty="0" err="1"/>
              <a:t>disebut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notasi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. </a:t>
            </a:r>
            <a:r>
              <a:rPr lang="en-US" sz="2400" dirty="0" err="1"/>
              <a:t>Notasi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tergantung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spesifikasi</a:t>
            </a:r>
            <a:r>
              <a:rPr lang="en-US" sz="2400" dirty="0"/>
              <a:t> Bahasa </a:t>
            </a:r>
            <a:r>
              <a:rPr lang="en-US" sz="2400" dirty="0" err="1"/>
              <a:t>Pemrograman</a:t>
            </a:r>
            <a:r>
              <a:rPr lang="en-US" sz="2400" dirty="0"/>
              <a:t> </a:t>
            </a:r>
            <a:r>
              <a:rPr lang="en-US" sz="2400" dirty="0" err="1"/>
              <a:t>tertentu</a:t>
            </a:r>
            <a:r>
              <a:rPr lang="en-US" sz="2400" dirty="0"/>
              <a:t> dan </a:t>
            </a:r>
            <a:r>
              <a:rPr lang="en-US" sz="2400" dirty="0" err="1"/>
              <a:t>komputer</a:t>
            </a:r>
            <a:r>
              <a:rPr lang="en-US" sz="2400" dirty="0"/>
              <a:t> yang </a:t>
            </a:r>
            <a:r>
              <a:rPr lang="en-US" sz="2400" dirty="0" err="1"/>
              <a:t>mengeksekusinya</a:t>
            </a:r>
            <a:r>
              <a:rPr lang="en-US" sz="2400" dirty="0"/>
              <a:t>. Hal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dikarenakan</a:t>
            </a:r>
            <a:r>
              <a:rPr lang="en-US" sz="2400" dirty="0"/>
              <a:t> </a:t>
            </a:r>
            <a:r>
              <a:rPr lang="en-US" sz="2400" dirty="0" err="1"/>
              <a:t>notasi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bukanlah</a:t>
            </a:r>
            <a:r>
              <a:rPr lang="en-US" sz="2400" dirty="0"/>
              <a:t> </a:t>
            </a:r>
            <a:r>
              <a:rPr lang="en-US" sz="2400" dirty="0" err="1"/>
              <a:t>notasi</a:t>
            </a:r>
            <a:r>
              <a:rPr lang="en-US" sz="2400" dirty="0"/>
              <a:t> Bahasa </a:t>
            </a:r>
            <a:r>
              <a:rPr lang="en-US" sz="2400" dirty="0" err="1"/>
              <a:t>Pemrograman</a:t>
            </a:r>
            <a:r>
              <a:rPr lang="en-US" sz="2400" dirty="0"/>
              <a:t>. </a:t>
            </a:r>
            <a:r>
              <a:rPr lang="en-US" sz="2400" dirty="0" err="1"/>
              <a:t>Notasi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bahasa</a:t>
            </a:r>
            <a:r>
              <a:rPr lang="en-US" sz="2400" dirty="0"/>
              <a:t> universal yang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diterima</a:t>
            </a:r>
            <a:r>
              <a:rPr lang="en-US" sz="2400" dirty="0"/>
              <a:t> oleh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bahasa</a:t>
            </a:r>
            <a:r>
              <a:rPr lang="en-US" sz="2400" dirty="0"/>
              <a:t> </a:t>
            </a:r>
            <a:r>
              <a:rPr lang="en-US" sz="2400" dirty="0" err="1"/>
              <a:t>pemrograman</a:t>
            </a:r>
            <a:r>
              <a:rPr lang="en-US" sz="2400" dirty="0"/>
              <a:t> yang </a:t>
            </a:r>
            <a:r>
              <a:rPr lang="en-US" sz="2400" dirty="0" err="1"/>
              <a:t>ada</a:t>
            </a:r>
            <a:r>
              <a:rPr lang="en-US" sz="2400" dirty="0"/>
              <a:t>. Oleh </a:t>
            </a:r>
            <a:r>
              <a:rPr lang="en-US" sz="2400" dirty="0" err="1"/>
              <a:t>sebab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yang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diterjemahkan</a:t>
            </a:r>
            <a:r>
              <a:rPr lang="en-US" sz="2400" dirty="0"/>
              <a:t> </a:t>
            </a:r>
            <a:r>
              <a:rPr lang="en-US" sz="2400" dirty="0" err="1"/>
              <a:t>kedalam</a:t>
            </a:r>
            <a:r>
              <a:rPr lang="en-US" sz="2400" dirty="0"/>
              <a:t> </a:t>
            </a:r>
            <a:r>
              <a:rPr lang="en-US" sz="2400" dirty="0" err="1"/>
              <a:t>bentuk</a:t>
            </a:r>
            <a:r>
              <a:rPr lang="en-US" sz="2400" dirty="0"/>
              <a:t> source code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semua</a:t>
            </a:r>
            <a:r>
              <a:rPr lang="en-US" sz="2400" dirty="0"/>
              <a:t> </a:t>
            </a:r>
            <a:r>
              <a:rPr lang="en-US" sz="2400" dirty="0" err="1"/>
              <a:t>bahasa</a:t>
            </a:r>
            <a:r>
              <a:rPr lang="en-US" sz="2400" dirty="0"/>
              <a:t> </a:t>
            </a:r>
            <a:r>
              <a:rPr lang="en-US" sz="2400" dirty="0" err="1"/>
              <a:t>pemrograman</a:t>
            </a:r>
            <a:r>
              <a:rPr lang="en-US" sz="2400" dirty="0"/>
              <a:t> yang </a:t>
            </a:r>
            <a:r>
              <a:rPr lang="en-US" sz="2400" dirty="0" err="1"/>
              <a:t>ada</a:t>
            </a:r>
            <a:r>
              <a:rPr lang="en-US" sz="2400" dirty="0"/>
              <a:t>.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membuat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permasalahan</a:t>
            </a:r>
            <a:r>
              <a:rPr lang="en-US" sz="2400" dirty="0"/>
              <a:t>, </a:t>
            </a:r>
            <a:r>
              <a:rPr lang="en-US" sz="2400" dirty="0" err="1"/>
              <a:t>biasanya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 salah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tiga</a:t>
            </a:r>
            <a:r>
              <a:rPr lang="en-US" sz="2400" dirty="0"/>
              <a:t> </a:t>
            </a:r>
            <a:r>
              <a:rPr lang="en-US" sz="2400" dirty="0" err="1"/>
              <a:t>notasi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yang </a:t>
            </a:r>
            <a:r>
              <a:rPr lang="en-US" sz="2400" dirty="0" err="1"/>
              <a:t>dikenal</a:t>
            </a:r>
            <a:r>
              <a:rPr lang="en-US" sz="2400" dirty="0"/>
              <a:t>, </a:t>
            </a:r>
            <a:r>
              <a:rPr lang="en-US" sz="2400" dirty="0" err="1"/>
              <a:t>yaitu</a:t>
            </a:r>
            <a:r>
              <a:rPr lang="en-US" sz="2400" dirty="0"/>
              <a:t> </a:t>
            </a:r>
            <a:r>
              <a:rPr lang="en-US" sz="2400" dirty="0" err="1"/>
              <a:t>uraian</a:t>
            </a:r>
            <a:r>
              <a:rPr lang="en-US" sz="2400" dirty="0"/>
              <a:t> </a:t>
            </a:r>
            <a:r>
              <a:rPr lang="en-US" sz="2400" dirty="0" err="1"/>
              <a:t>kalimat</a:t>
            </a:r>
            <a:r>
              <a:rPr lang="en-US" sz="2400" dirty="0"/>
              <a:t> </a:t>
            </a:r>
            <a:r>
              <a:rPr lang="en-US" sz="2400" dirty="0" err="1"/>
              <a:t>deskriptif</a:t>
            </a:r>
            <a:r>
              <a:rPr lang="en-US" sz="2400" dirty="0"/>
              <a:t>, diagram </a:t>
            </a:r>
            <a:r>
              <a:rPr lang="en-US" sz="2400" dirty="0" err="1"/>
              <a:t>alir</a:t>
            </a:r>
            <a:r>
              <a:rPr lang="en-US" sz="2400" dirty="0"/>
              <a:t> (flow chart) </a:t>
            </a:r>
            <a:r>
              <a:rPr lang="en-US" sz="2400" dirty="0" err="1"/>
              <a:t>atau</a:t>
            </a:r>
            <a:r>
              <a:rPr lang="en-US" sz="2400" dirty="0"/>
              <a:t> pseudocode.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contoh</a:t>
            </a:r>
            <a:r>
              <a:rPr lang="en-US" sz="2400" dirty="0"/>
              <a:t> </a:t>
            </a:r>
            <a:r>
              <a:rPr lang="en-US" sz="2400" dirty="0" err="1"/>
              <a:t>permasalahan</a:t>
            </a:r>
            <a:r>
              <a:rPr lang="en-US" sz="2400" dirty="0"/>
              <a:t>,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diinginkan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program </a:t>
            </a:r>
            <a:r>
              <a:rPr lang="en-US" sz="2400" dirty="0" err="1"/>
              <a:t>komputer</a:t>
            </a:r>
            <a:r>
              <a:rPr lang="en-US" sz="2400" dirty="0"/>
              <a:t> yang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mengetahui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</a:t>
            </a:r>
            <a:r>
              <a:rPr lang="en-US" sz="2400" dirty="0" err="1"/>
              <a:t>terbesar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tiga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 yang </a:t>
            </a:r>
            <a:r>
              <a:rPr lang="en-US" sz="2400" dirty="0" err="1"/>
              <a:t>dimasukkan</a:t>
            </a:r>
            <a:r>
              <a:rPr lang="en-US" sz="2400" dirty="0"/>
              <a:t>.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41253761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34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F3EE17-A8B9-48A7-BC46-D44A3AE701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8438322" cy="787814"/>
          </a:xfrm>
        </p:spPr>
        <p:txBody>
          <a:bodyPr/>
          <a:lstStyle/>
          <a:p>
            <a:r>
              <a:rPr lang="en-US" sz="3600" dirty="0"/>
              <a:t>Diagram </a:t>
            </a:r>
            <a:r>
              <a:rPr lang="en-US" sz="3600" dirty="0" err="1"/>
              <a:t>Alir</a:t>
            </a:r>
            <a:r>
              <a:rPr lang="en-US" sz="3600" dirty="0"/>
              <a:t> (Flow Chart)</a:t>
            </a:r>
            <a:endParaRPr lang="en-ID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7D4B3-0C5F-4440-86B2-8AD4C1409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5217"/>
            <a:ext cx="8955157" cy="4851746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 err="1"/>
              <a:t>Notasi</a:t>
            </a:r>
            <a:r>
              <a:rPr lang="en-US" dirty="0"/>
              <a:t> </a:t>
            </a:r>
            <a:r>
              <a:rPr lang="en-US" dirty="0" err="1"/>
              <a:t>algoritma</a:t>
            </a:r>
            <a:r>
              <a:rPr lang="en-US" dirty="0"/>
              <a:t> yang paling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digunakan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diagram </a:t>
            </a:r>
            <a:r>
              <a:rPr lang="en-US" dirty="0" err="1"/>
              <a:t>alir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flow chart,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bentuknya</a:t>
            </a:r>
            <a:r>
              <a:rPr lang="en-US" dirty="0"/>
              <a:t> </a:t>
            </a:r>
            <a:r>
              <a:rPr lang="en-US" dirty="0" err="1"/>
              <a:t>sederhana</a:t>
            </a:r>
            <a:r>
              <a:rPr lang="en-US" dirty="0"/>
              <a:t> dan </a:t>
            </a:r>
            <a:r>
              <a:rPr lang="en-US" dirty="0" err="1"/>
              <a:t>mudah</a:t>
            </a:r>
            <a:r>
              <a:rPr lang="en-US" dirty="0"/>
              <a:t> </a:t>
            </a:r>
            <a:r>
              <a:rPr lang="en-US" dirty="0" err="1"/>
              <a:t>dipahami</a:t>
            </a:r>
            <a:r>
              <a:rPr lang="en-US" dirty="0"/>
              <a:t>. Diagram </a:t>
            </a:r>
            <a:r>
              <a:rPr lang="en-US" dirty="0" err="1"/>
              <a:t>alir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penggambaran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grafis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langkah-langkah</a:t>
            </a:r>
            <a:r>
              <a:rPr lang="en-US" dirty="0"/>
              <a:t> </a:t>
            </a:r>
            <a:r>
              <a:rPr lang="en-US" dirty="0" err="1"/>
              <a:t>pemecahan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diikuti</a:t>
            </a:r>
            <a:r>
              <a:rPr lang="en-US" dirty="0"/>
              <a:t> oleh </a:t>
            </a:r>
            <a:r>
              <a:rPr lang="en-US" dirty="0" err="1"/>
              <a:t>pemproses</a:t>
            </a:r>
            <a:r>
              <a:rPr lang="en-US" dirty="0"/>
              <a:t>. Diagram </a:t>
            </a:r>
            <a:r>
              <a:rPr lang="en-US" dirty="0" err="1"/>
              <a:t>alir</a:t>
            </a:r>
            <a:r>
              <a:rPr lang="en-US" dirty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sekumpulan</a:t>
            </a:r>
            <a:r>
              <a:rPr lang="en-US" dirty="0"/>
              <a:t> </a:t>
            </a:r>
            <a:r>
              <a:rPr lang="en-US" dirty="0" err="1"/>
              <a:t>simbol</a:t>
            </a:r>
            <a:r>
              <a:rPr lang="en-US" dirty="0"/>
              <a:t>, masing-masing </a:t>
            </a:r>
            <a:r>
              <a:rPr lang="en-US" dirty="0" err="1"/>
              <a:t>simbol</a:t>
            </a:r>
            <a:r>
              <a:rPr lang="en-US" dirty="0"/>
              <a:t> </a:t>
            </a:r>
            <a:r>
              <a:rPr lang="en-US" dirty="0" err="1"/>
              <a:t>menggambarkan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. Diagram </a:t>
            </a:r>
            <a:r>
              <a:rPr lang="en-US" dirty="0" err="1"/>
              <a:t>alir</a:t>
            </a:r>
            <a:r>
              <a:rPr lang="en-US" dirty="0"/>
              <a:t> </a:t>
            </a:r>
            <a:r>
              <a:rPr lang="en-US" dirty="0" err="1"/>
              <a:t>diawali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penerimaan</a:t>
            </a:r>
            <a:r>
              <a:rPr lang="en-US" dirty="0"/>
              <a:t> </a:t>
            </a:r>
            <a:r>
              <a:rPr lang="en-US" dirty="0" err="1"/>
              <a:t>masukan</a:t>
            </a:r>
            <a:r>
              <a:rPr lang="en-US" dirty="0"/>
              <a:t> (input), </a:t>
            </a:r>
            <a:r>
              <a:rPr lang="en-US" dirty="0" err="1"/>
              <a:t>pemprosesan</a:t>
            </a:r>
            <a:r>
              <a:rPr lang="en-US" dirty="0"/>
              <a:t> </a:t>
            </a:r>
            <a:r>
              <a:rPr lang="en-US" dirty="0" err="1"/>
              <a:t>masukan</a:t>
            </a:r>
            <a:r>
              <a:rPr lang="en-US" dirty="0"/>
              <a:t> dan </a:t>
            </a:r>
            <a:r>
              <a:rPr lang="en-US" dirty="0" err="1"/>
              <a:t>diakhiri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menampilkan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(output)   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6015810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DC7FB-A7AE-4A3C-8377-58546C5C27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77078"/>
            <a:ext cx="8994913" cy="5699885"/>
          </a:xfrm>
        </p:spPr>
        <p:txBody>
          <a:bodyPr/>
          <a:lstStyle/>
          <a:p>
            <a:pPr marL="0" indent="0" algn="just">
              <a:buNone/>
            </a:pPr>
            <a:r>
              <a:rPr lang="en-US" sz="2400" dirty="0"/>
              <a:t>Adapun </a:t>
            </a:r>
            <a:r>
              <a:rPr lang="en-US" sz="2400" dirty="0" err="1"/>
              <a:t>simbol-simbol</a:t>
            </a:r>
            <a:r>
              <a:rPr lang="en-US" sz="2400" dirty="0"/>
              <a:t> yang </a:t>
            </a:r>
            <a:r>
              <a:rPr lang="en-US" sz="2400" dirty="0" err="1"/>
              <a:t>sering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menyusun</a:t>
            </a:r>
            <a:r>
              <a:rPr lang="en-US" sz="2400" dirty="0"/>
              <a:t> diagram </a:t>
            </a:r>
            <a:r>
              <a:rPr lang="en-US" sz="2400" dirty="0" err="1"/>
              <a:t>alir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.</a:t>
            </a:r>
          </a:p>
          <a:p>
            <a:pPr marL="514350" indent="-514350" algn="just">
              <a:buAutoNum type="alphaLcPeriod"/>
            </a:pPr>
            <a:r>
              <a:rPr lang="en-US" sz="2400" dirty="0" err="1"/>
              <a:t>Masukan</a:t>
            </a:r>
            <a:endParaRPr lang="en-US" sz="2400" dirty="0"/>
          </a:p>
          <a:p>
            <a:pPr marL="0" indent="0" algn="just">
              <a:buNone/>
            </a:pPr>
            <a:r>
              <a:rPr lang="en-US" sz="2400" dirty="0" err="1"/>
              <a:t>Masukan</a:t>
            </a:r>
            <a:r>
              <a:rPr lang="en-US" sz="2400" dirty="0"/>
              <a:t> </a:t>
            </a:r>
            <a:r>
              <a:rPr lang="en-US" sz="2400" dirty="0" err="1"/>
              <a:t>merupakan</a:t>
            </a:r>
            <a:r>
              <a:rPr lang="en-US" sz="2400" dirty="0"/>
              <a:t> </a:t>
            </a:r>
            <a:r>
              <a:rPr lang="en-US" sz="2400" dirty="0" err="1"/>
              <a:t>kegiatan</a:t>
            </a:r>
            <a:r>
              <a:rPr lang="en-US" sz="2400" dirty="0"/>
              <a:t> </a:t>
            </a:r>
            <a:r>
              <a:rPr lang="en-US" sz="2400" dirty="0" err="1"/>
              <a:t>penerimaan</a:t>
            </a:r>
            <a:r>
              <a:rPr lang="en-US" sz="2400" dirty="0"/>
              <a:t> data yang </a:t>
            </a:r>
            <a:r>
              <a:rPr lang="en-US" sz="2400" dirty="0" err="1"/>
              <a:t>disimbolkan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jajaran</a:t>
            </a:r>
            <a:r>
              <a:rPr lang="en-US" sz="2400" dirty="0"/>
              <a:t> </a:t>
            </a:r>
            <a:r>
              <a:rPr lang="en-US" sz="2400" dirty="0" err="1"/>
              <a:t>genjang</a:t>
            </a:r>
            <a:r>
              <a:rPr lang="en-US" sz="2400" dirty="0"/>
              <a:t>. Kita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menuliskan</a:t>
            </a:r>
            <a:r>
              <a:rPr lang="en-US" sz="2400" dirty="0"/>
              <a:t> </a:t>
            </a:r>
            <a:r>
              <a:rPr lang="en-US" sz="2400" dirty="0" err="1"/>
              <a:t>masukan</a:t>
            </a:r>
            <a:r>
              <a:rPr lang="en-US" sz="2400" dirty="0"/>
              <a:t> yang </a:t>
            </a:r>
            <a:r>
              <a:rPr lang="en-US" sz="2400" dirty="0" err="1"/>
              <a:t>diperlukan</a:t>
            </a:r>
            <a:r>
              <a:rPr lang="en-US" sz="2400" dirty="0"/>
              <a:t> pada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waktu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persatu</a:t>
            </a:r>
            <a:r>
              <a:rPr lang="en-US" sz="2400" dirty="0"/>
              <a:t> </a:t>
            </a:r>
            <a:r>
              <a:rPr lang="en-US" sz="2400" dirty="0" err="1"/>
              <a:t>maupun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keseluruhan</a:t>
            </a:r>
            <a:r>
              <a:rPr lang="en-US" sz="2400" dirty="0"/>
              <a:t> </a:t>
            </a:r>
            <a:r>
              <a:rPr lang="en-US" sz="2400" dirty="0" err="1"/>
              <a:t>tapi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alasan</a:t>
            </a:r>
            <a:r>
              <a:rPr lang="en-US" sz="2400" dirty="0"/>
              <a:t> </a:t>
            </a:r>
            <a:r>
              <a:rPr lang="en-US" sz="2400" dirty="0" err="1"/>
              <a:t>efisiensi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</a:t>
            </a:r>
            <a:r>
              <a:rPr lang="en-US" sz="2400" dirty="0" err="1"/>
              <a:t>gambar</a:t>
            </a:r>
            <a:r>
              <a:rPr lang="en-US" sz="2400" dirty="0"/>
              <a:t> </a:t>
            </a:r>
            <a:r>
              <a:rPr lang="en-US" sz="2400" dirty="0" err="1"/>
              <a:t>biasanya</a:t>
            </a:r>
            <a:r>
              <a:rPr lang="en-US" sz="2400" dirty="0"/>
              <a:t> </a:t>
            </a:r>
            <a:r>
              <a:rPr lang="en-US" sz="2400" dirty="0" err="1"/>
              <a:t>masukan</a:t>
            </a:r>
            <a:r>
              <a:rPr lang="en-US" sz="2400" dirty="0"/>
              <a:t> </a:t>
            </a:r>
            <a:r>
              <a:rPr lang="en-US" sz="2400" dirty="0" err="1"/>
              <a:t>dituliskan</a:t>
            </a:r>
            <a:r>
              <a:rPr lang="en-US" sz="2400" dirty="0"/>
              <a:t> </a:t>
            </a:r>
            <a:r>
              <a:rPr lang="en-US" sz="2400" dirty="0" err="1"/>
              <a:t>bersamaan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keseluruhan</a:t>
            </a:r>
            <a:r>
              <a:rPr lang="en-US" sz="2400" dirty="0"/>
              <a:t>. </a:t>
            </a:r>
          </a:p>
          <a:p>
            <a:pPr marL="0" indent="0" algn="just">
              <a:buNone/>
            </a:pPr>
            <a:r>
              <a:rPr lang="en-US" sz="2400" dirty="0" err="1"/>
              <a:t>Simbol</a:t>
            </a:r>
            <a:r>
              <a:rPr lang="en-US" sz="2400" dirty="0"/>
              <a:t> </a:t>
            </a:r>
            <a:r>
              <a:rPr lang="en-US" sz="2400" dirty="0" err="1"/>
              <a:t>masukan</a:t>
            </a:r>
            <a:r>
              <a:rPr lang="en-US" sz="2400" dirty="0"/>
              <a:t> :</a:t>
            </a:r>
          </a:p>
          <a:p>
            <a:pPr marL="0" indent="0" algn="just">
              <a:buNone/>
            </a:pPr>
            <a:endParaRPr lang="en-ID" sz="2400" dirty="0"/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A3445FE2-8669-4DFF-A311-EEF35B3D9479}"/>
              </a:ext>
            </a:extLst>
          </p:cNvPr>
          <p:cNvSpPr/>
          <p:nvPr/>
        </p:nvSpPr>
        <p:spPr>
          <a:xfrm>
            <a:off x="2610679" y="4161182"/>
            <a:ext cx="2001078" cy="954157"/>
          </a:xfrm>
          <a:prstGeom prst="parallelogram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7404056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B3F22F-61E1-49B8-B2FE-32C0F6E328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24070"/>
            <a:ext cx="8782878" cy="575289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b. </a:t>
            </a:r>
            <a:r>
              <a:rPr lang="en-US" sz="2400" dirty="0" err="1"/>
              <a:t>Masukan</a:t>
            </a:r>
            <a:r>
              <a:rPr lang="en-US" sz="2400" dirty="0"/>
              <a:t> Manual</a:t>
            </a:r>
          </a:p>
          <a:p>
            <a:pPr marL="0" indent="0" algn="just">
              <a:buNone/>
            </a:pP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masukan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manual yang </a:t>
            </a:r>
            <a:r>
              <a:rPr lang="en-US" sz="2400" dirty="0" err="1"/>
              <a:t>dimasukkan</a:t>
            </a:r>
            <a:r>
              <a:rPr lang="en-US" sz="2400" dirty="0"/>
              <a:t> </a:t>
            </a:r>
            <a:r>
              <a:rPr lang="en-US" sz="2400" dirty="0" err="1"/>
              <a:t>melalui</a:t>
            </a:r>
            <a:r>
              <a:rPr lang="en-US" sz="2400" dirty="0"/>
              <a:t> keyboard,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perangkat</a:t>
            </a:r>
            <a:r>
              <a:rPr lang="en-US" sz="2400" dirty="0"/>
              <a:t> input </a:t>
            </a:r>
            <a:r>
              <a:rPr lang="en-US" sz="2400" dirty="0" err="1"/>
              <a:t>lainnya</a:t>
            </a:r>
            <a:r>
              <a:rPr lang="en-US" sz="2400" dirty="0"/>
              <a:t> </a:t>
            </a:r>
            <a:r>
              <a:rPr lang="en-US" sz="2400" dirty="0" err="1"/>
              <a:t>seperti</a:t>
            </a:r>
            <a:r>
              <a:rPr lang="en-US" sz="2400" dirty="0"/>
              <a:t> barcode reader,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symbol </a:t>
            </a:r>
            <a:r>
              <a:rPr lang="en-US" sz="2400" dirty="0" err="1"/>
              <a:t>masukan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manual. Sama </a:t>
            </a:r>
            <a:r>
              <a:rPr lang="en-US" sz="2400" dirty="0" err="1"/>
              <a:t>dengan</a:t>
            </a:r>
            <a:r>
              <a:rPr lang="en-US" sz="2400" dirty="0"/>
              <a:t> symbol </a:t>
            </a:r>
            <a:r>
              <a:rPr lang="en-US" sz="2400" dirty="0" err="1"/>
              <a:t>masukan</a:t>
            </a:r>
            <a:r>
              <a:rPr lang="en-US" sz="2400" dirty="0"/>
              <a:t>, pada symbol </a:t>
            </a:r>
            <a:r>
              <a:rPr lang="en-US" sz="2400" dirty="0" err="1"/>
              <a:t>masukan</a:t>
            </a:r>
            <a:r>
              <a:rPr lang="en-US" sz="2400" dirty="0"/>
              <a:t> manual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alasan</a:t>
            </a:r>
            <a:r>
              <a:rPr lang="en-US" sz="2400" dirty="0"/>
              <a:t> </a:t>
            </a:r>
            <a:r>
              <a:rPr lang="en-US" sz="2400" dirty="0" err="1"/>
              <a:t>efisiensi</a:t>
            </a:r>
            <a:r>
              <a:rPr lang="en-US" sz="2400" dirty="0"/>
              <a:t> </a:t>
            </a:r>
            <a:r>
              <a:rPr lang="en-US" sz="2400" dirty="0" err="1"/>
              <a:t>ruang</a:t>
            </a:r>
            <a:r>
              <a:rPr lang="en-US" sz="2400" dirty="0"/>
              <a:t> </a:t>
            </a:r>
            <a:r>
              <a:rPr lang="en-US" sz="2400" dirty="0" err="1"/>
              <a:t>gambar</a:t>
            </a:r>
            <a:r>
              <a:rPr lang="en-US" sz="2400" dirty="0"/>
              <a:t> </a:t>
            </a:r>
            <a:r>
              <a:rPr lang="en-US" sz="2400" dirty="0" err="1"/>
              <a:t>biasanya</a:t>
            </a:r>
            <a:r>
              <a:rPr lang="en-US" sz="2400" dirty="0"/>
              <a:t> </a:t>
            </a:r>
            <a:r>
              <a:rPr lang="en-US" sz="2400" dirty="0" err="1"/>
              <a:t>masukan</a:t>
            </a:r>
            <a:r>
              <a:rPr lang="en-US" sz="2400" dirty="0"/>
              <a:t> juga </a:t>
            </a:r>
            <a:r>
              <a:rPr lang="en-US" sz="2400" dirty="0" err="1"/>
              <a:t>dituliskan</a:t>
            </a:r>
            <a:r>
              <a:rPr lang="en-US" sz="2400" dirty="0"/>
              <a:t> </a:t>
            </a:r>
            <a:r>
              <a:rPr lang="en-US" sz="2400" dirty="0" err="1"/>
              <a:t>bersamaan</a:t>
            </a:r>
            <a:r>
              <a:rPr lang="en-US" sz="2400" dirty="0"/>
              <a:t>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keseluruhan</a:t>
            </a:r>
            <a:r>
              <a:rPr lang="en-US" sz="2400" dirty="0"/>
              <a:t>.</a:t>
            </a:r>
          </a:p>
          <a:p>
            <a:pPr marL="0" indent="0">
              <a:buNone/>
            </a:pPr>
            <a:r>
              <a:rPr lang="en-US" sz="2400" dirty="0" err="1"/>
              <a:t>Simbol</a:t>
            </a:r>
            <a:r>
              <a:rPr lang="en-US" sz="2400" dirty="0"/>
              <a:t> </a:t>
            </a:r>
            <a:r>
              <a:rPr lang="en-US" sz="2400" dirty="0" err="1"/>
              <a:t>masukan</a:t>
            </a:r>
            <a:r>
              <a:rPr lang="en-US" sz="2400" dirty="0"/>
              <a:t> manual 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ID" sz="2400" dirty="0"/>
          </a:p>
        </p:txBody>
      </p:sp>
      <p:sp>
        <p:nvSpPr>
          <p:cNvPr id="7" name="Flowchart: Manual Input 6">
            <a:extLst>
              <a:ext uri="{FF2B5EF4-FFF2-40B4-BE49-F238E27FC236}">
                <a16:creationId xmlns:a16="http://schemas.microsoft.com/office/drawing/2014/main" id="{A8730268-F210-486D-987E-6FC9663994D5}"/>
              </a:ext>
            </a:extLst>
          </p:cNvPr>
          <p:cNvSpPr/>
          <p:nvPr/>
        </p:nvSpPr>
        <p:spPr>
          <a:xfrm>
            <a:off x="1683026" y="3790123"/>
            <a:ext cx="2332383" cy="967408"/>
          </a:xfrm>
          <a:prstGeom prst="flowChartManualInpu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583913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0F73FE-B65A-437E-B8B2-747DED168F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55292"/>
          </a:xfrm>
        </p:spPr>
        <p:txBody>
          <a:bodyPr/>
          <a:lstStyle/>
          <a:p>
            <a:r>
              <a:rPr lang="en-US" sz="3200" dirty="0"/>
              <a:t>Proses</a:t>
            </a:r>
            <a:endParaRPr lang="en-ID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0D9C3-B1A3-44EE-973E-E40DC29C4C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9443"/>
            <a:ext cx="8796130" cy="4997520"/>
          </a:xfrm>
        </p:spPr>
        <p:txBody>
          <a:bodyPr/>
          <a:lstStyle/>
          <a:p>
            <a:pPr marL="0" indent="0" algn="just">
              <a:buNone/>
            </a:pPr>
            <a:r>
              <a:rPr lang="en-US" dirty="0"/>
              <a:t>Data yang </a:t>
            </a:r>
            <a:r>
              <a:rPr lang="en-US" dirty="0" err="1"/>
              <a:t>dimasukan</a:t>
            </a:r>
            <a:r>
              <a:rPr lang="en-US" dirty="0"/>
              <a:t>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diproses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menghasilkan</a:t>
            </a:r>
            <a:r>
              <a:rPr lang="en-US" dirty="0"/>
              <a:t> </a:t>
            </a:r>
            <a:r>
              <a:rPr lang="en-US" dirty="0" err="1"/>
              <a:t>jawaban</a:t>
            </a:r>
            <a:r>
              <a:rPr lang="en-US" dirty="0"/>
              <a:t>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persoalan</a:t>
            </a:r>
            <a:r>
              <a:rPr lang="en-US" dirty="0"/>
              <a:t> yang </a:t>
            </a:r>
            <a:r>
              <a:rPr lang="en-US" dirty="0" err="1"/>
              <a:t>ingin</a:t>
            </a:r>
            <a:r>
              <a:rPr lang="en-US" dirty="0"/>
              <a:t> </a:t>
            </a:r>
            <a:r>
              <a:rPr lang="en-US" dirty="0" err="1"/>
              <a:t>dipecahkan</a:t>
            </a:r>
            <a:r>
              <a:rPr lang="en-US" dirty="0"/>
              <a:t>. </a:t>
            </a:r>
            <a:r>
              <a:rPr lang="en-US" dirty="0" err="1"/>
              <a:t>Kegiatan</a:t>
            </a:r>
            <a:r>
              <a:rPr lang="en-US" dirty="0"/>
              <a:t> </a:t>
            </a:r>
            <a:r>
              <a:rPr lang="en-US" dirty="0" err="1"/>
              <a:t>memproses</a:t>
            </a:r>
            <a:r>
              <a:rPr lang="en-US" dirty="0"/>
              <a:t> data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disimbolkan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persegi</a:t>
            </a:r>
            <a:r>
              <a:rPr lang="en-US" dirty="0"/>
              <a:t> Panjang. Sama </a:t>
            </a:r>
            <a:r>
              <a:rPr lang="en-US" dirty="0" err="1"/>
              <a:t>seperti</a:t>
            </a:r>
            <a:r>
              <a:rPr lang="en-US" dirty="0"/>
              <a:t> symbol pada </a:t>
            </a:r>
            <a:r>
              <a:rPr lang="en-US" dirty="0" err="1"/>
              <a:t>masukan</a:t>
            </a:r>
            <a:r>
              <a:rPr lang="en-US" dirty="0"/>
              <a:t>, </a:t>
            </a:r>
            <a:r>
              <a:rPr lang="en-US" dirty="0" err="1"/>
              <a:t>penulisan</a:t>
            </a:r>
            <a:r>
              <a:rPr lang="en-US" dirty="0"/>
              <a:t> </a:t>
            </a:r>
            <a:r>
              <a:rPr lang="en-US" dirty="0" err="1"/>
              <a:t>operasi-operasi</a:t>
            </a:r>
            <a:r>
              <a:rPr lang="en-US" dirty="0"/>
              <a:t> pada data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satu-satu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pun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keseluruhan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 err="1"/>
              <a:t>Simbol</a:t>
            </a:r>
            <a:r>
              <a:rPr lang="en-US" dirty="0"/>
              <a:t> proses:</a:t>
            </a:r>
          </a:p>
          <a:p>
            <a:pPr marL="0" indent="0">
              <a:buNone/>
            </a:pPr>
            <a:endParaRPr lang="en-ID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35CB441-C028-4A40-A146-ADCE3D055EB9}"/>
              </a:ext>
            </a:extLst>
          </p:cNvPr>
          <p:cNvSpPr/>
          <p:nvPr/>
        </p:nvSpPr>
        <p:spPr>
          <a:xfrm>
            <a:off x="2729948" y="4293704"/>
            <a:ext cx="2358887" cy="954157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73067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1692</TotalTime>
  <Words>1069</Words>
  <Application>Microsoft Office PowerPoint</Application>
  <PresentationFormat>Widescreen</PresentationFormat>
  <Paragraphs>60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Ciri- ciri Algoritma </vt:lpstr>
      <vt:lpstr>PowerPoint Presentation</vt:lpstr>
      <vt:lpstr>Notasi Algoritma</vt:lpstr>
      <vt:lpstr>Diagram Alir (Flow Chart)</vt:lpstr>
      <vt:lpstr>PowerPoint Presentation</vt:lpstr>
      <vt:lpstr>PowerPoint Presentation</vt:lpstr>
      <vt:lpstr>Proses</vt:lpstr>
      <vt:lpstr>Keluaran</vt:lpstr>
      <vt:lpstr>PowerPoint Presentation</vt:lpstr>
      <vt:lpstr>Subrutin</vt:lpstr>
      <vt:lpstr>Arah aliran </vt:lpstr>
      <vt:lpstr>Terminator</vt:lpstr>
      <vt:lpstr>Konektor</vt:lpstr>
      <vt:lpstr>Dokumen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Windows User</cp:lastModifiedBy>
  <cp:revision>176</cp:revision>
  <dcterms:created xsi:type="dcterms:W3CDTF">2020-11-18T10:25:21Z</dcterms:created>
  <dcterms:modified xsi:type="dcterms:W3CDTF">2022-02-23T08:00:01Z</dcterms:modified>
</cp:coreProperties>
</file>