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257" r:id="rId3"/>
    <p:sldId id="260" r:id="rId4"/>
    <p:sldId id="261" r:id="rId5"/>
    <p:sldId id="262" r:id="rId6"/>
    <p:sldId id="263" r:id="rId7"/>
    <p:sldId id="264" r:id="rId8"/>
    <p:sldId id="266" r:id="rId9"/>
    <p:sldId id="267" r:id="rId10"/>
    <p:sldId id="269"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5FD4FF-B27D-48B7-93C6-1777AC1D0859}" type="datetimeFigureOut">
              <a:rPr lang="id-ID" smtClean="0"/>
              <a:t>09/03/2021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F8E1AA-78EF-4ED4-91F3-A2D463705062}"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DCF8E1AA-78EF-4ED4-91F3-A2D463705062}" type="slidenum">
              <a:rPr lang="id-ID" smtClean="0"/>
              <a:t>2</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4FAA3C4-C1EA-4694-BFAA-2EFBE6F9F5E3}"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4FAA3C4-C1EA-4694-BFAA-2EFBE6F9F5E3}"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4FAA3C4-C1EA-4694-BFAA-2EFBE6F9F5E3}"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4FAA3C4-C1EA-4694-BFAA-2EFBE6F9F5E3}"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FAA3C4-C1EA-4694-BFAA-2EFBE6F9F5E3}" type="datetimeFigureOut">
              <a:rPr lang="id-ID" smtClean="0"/>
              <a:t>09/03/2021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4FAA3C4-C1EA-4694-BFAA-2EFBE6F9F5E3}" type="datetimeFigureOut">
              <a:rPr lang="id-ID" smtClean="0"/>
              <a:t>09/03/2021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4FAA3C4-C1EA-4694-BFAA-2EFBE6F9F5E3}" type="datetimeFigureOut">
              <a:rPr lang="id-ID" smtClean="0"/>
              <a:t>09/03/2021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4FAA3C4-C1EA-4694-BFAA-2EFBE6F9F5E3}" type="datetimeFigureOut">
              <a:rPr lang="id-ID" smtClean="0"/>
              <a:t>09/03/2021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AA3C4-C1EA-4694-BFAA-2EFBE6F9F5E3}" type="datetimeFigureOut">
              <a:rPr lang="id-ID" smtClean="0"/>
              <a:t>09/03/2021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FAA3C4-C1EA-4694-BFAA-2EFBE6F9F5E3}" type="datetimeFigureOut">
              <a:rPr lang="id-ID" smtClean="0"/>
              <a:t>09/03/2021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FAA3C4-C1EA-4694-BFAA-2EFBE6F9F5E3}" type="datetimeFigureOut">
              <a:rPr lang="id-ID" smtClean="0"/>
              <a:t>09/03/2021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E49A495-BCE4-4D38-ADD6-843563DE21B7}"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FAA3C4-C1EA-4694-BFAA-2EFBE6F9F5E3}" type="datetimeFigureOut">
              <a:rPr lang="id-ID" smtClean="0"/>
              <a:t>09/03/2021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9A495-BCE4-4D38-ADD6-843563DE21B7}"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fibsite.com/materi/akustik-organologi.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fibsite.com/materi/akustik-organologi.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fibsite.com/materi/akustik-organologi.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Akustika Organologi</a:t>
            </a:r>
            <a:endParaRPr lang="id-ID" dirty="0"/>
          </a:p>
        </p:txBody>
      </p:sp>
      <p:pic>
        <p:nvPicPr>
          <p:cNvPr id="4" name="Content Placeholder 3" descr="guitar-music-bokeh-flame-thumbnail.jpg"/>
          <p:cNvPicPr>
            <a:picLocks noGrp="1" noChangeAspect="1"/>
          </p:cNvPicPr>
          <p:nvPr>
            <p:ph idx="1"/>
          </p:nvPr>
        </p:nvPicPr>
        <p:blipFill>
          <a:blip r:embed="rId2"/>
          <a:stretch>
            <a:fillRect/>
          </a:stretch>
        </p:blipFill>
        <p:spPr>
          <a:xfrm>
            <a:off x="748411" y="1857364"/>
            <a:ext cx="7489828" cy="392909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28596" y="571480"/>
            <a:ext cx="835824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Studi tentang fungsi instrumen itu di dalam ensembelnya sebagai unsur pembangun rasa musikal.</a:t>
            </a:r>
            <a:b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Studi tentang seberapa jauh peranan dan fungsi instrumen itu dalam genre lain, bagaimana situasinya adakah modiikasi bentuk utasi fungsi, dan lain </a:t>
            </a:r>
            <a:r>
              <a:rPr kumimoji="0" lang="id-ID" sz="2000" b="0" i="0" u="none" strike="noStrike" cap="none" normalizeH="0" baseline="0" dirty="0" smtClean="0">
                <a:ln>
                  <a:noFill/>
                </a:ln>
                <a:solidFill>
                  <a:schemeClr val="tx1"/>
                </a:solidFill>
                <a:effectLst/>
                <a:latin typeface="Calibri"/>
                <a:ea typeface="Times New Roman" pitchFamily="18" charset="0"/>
                <a:cs typeface="Arial" pitchFamily="34" charset="0"/>
                <a:hlinkClick r:id="rId2"/>
              </a:rPr>
              <a:t>–</a:t>
            </a:r>
            <a: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 lain.</a:t>
            </a:r>
            <a:b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Studi tentang makna simbol instrumen itu dalam kepercayaan masyarakatnya.</a:t>
            </a:r>
            <a:b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Studi tentang sebaran instrumen itudi sebuah wilayah / dunia.</a:t>
            </a:r>
            <a:b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Studi tentang jenis ornamen yang digunakan dalam instrumen itu ( makna simbolik dan bentuk, warna, letak ).</a:t>
            </a:r>
            <a:b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Perubahan fungsi mulai dari fungsi musikal sampai dengan fungsi sosial</a:t>
            </a: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Akustika </a:t>
            </a:r>
            <a:r>
              <a:rPr lang="id-ID" b="1" dirty="0"/>
              <a:t>Organologi</a:t>
            </a:r>
            <a:br>
              <a:rPr lang="id-ID" b="1" dirty="0"/>
            </a:br>
            <a:endParaRPr lang="id-ID" dirty="0"/>
          </a:p>
        </p:txBody>
      </p:sp>
      <p:sp>
        <p:nvSpPr>
          <p:cNvPr id="3" name="Content Placeholder 2"/>
          <p:cNvSpPr>
            <a:spLocks noGrp="1"/>
          </p:cNvSpPr>
          <p:nvPr>
            <p:ph idx="1"/>
          </p:nvPr>
        </p:nvSpPr>
        <p:spPr/>
        <p:txBody>
          <a:bodyPr/>
          <a:lstStyle/>
          <a:p>
            <a:pPr>
              <a:buNone/>
            </a:pPr>
            <a:r>
              <a:rPr lang="id-ID" dirty="0" smtClean="0"/>
              <a:t>	Akustik </a:t>
            </a:r>
            <a:r>
              <a:rPr lang="id-ID" dirty="0"/>
              <a:t>adalah ilmu suara dan berkaitan dengan asal suara baik dalam ruang kosong, atau di pipa dan saluran, atau tertutup/terisolasi. </a:t>
            </a:r>
            <a:endParaRPr lang="id-ID" dirty="0" smtClean="0"/>
          </a:p>
          <a:p>
            <a:pPr>
              <a:buNone/>
            </a:pPr>
            <a:r>
              <a:rPr lang="id-ID" dirty="0" smtClean="0"/>
              <a:t>	Organologi </a:t>
            </a:r>
            <a:r>
              <a:rPr lang="id-ID" dirty="0"/>
              <a:t>mempelajari tentang struktur instrumen musik berdasarkan sumber bunyi, cara memproduksi bunyi dan sistem pelarasan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785794"/>
            <a:ext cx="7000924" cy="5509200"/>
          </a:xfrm>
          <a:prstGeom prst="rect">
            <a:avLst/>
          </a:prstGeom>
        </p:spPr>
        <p:txBody>
          <a:bodyPr wrap="square">
            <a:spAutoFit/>
          </a:bodyPr>
          <a:lstStyle/>
          <a:p>
            <a:pPr algn="just"/>
            <a:r>
              <a:rPr lang="id-ID" sz="3200" dirty="0"/>
              <a:t>Alat musik adalah suatu instrumen yang dibuat atau dimodifikasi untuk tujuan menghasilkan musik. Pada prinsipnya, segala sesuatu yang memproduksi suara, dengan cara tertentu bisa diatur oleh musisi, dapat disebut dengan alat musik. Walaupun demikian, istilah ini umumnya diperuntukkan bagi alat yang khusus ditujukan untuk musik.bidang ilmu yang mempelajari alat musik disebut organologi.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Organologi mempunyai 2 pendekatan studi yaitu</a:t>
            </a:r>
          </a:p>
        </p:txBody>
      </p:sp>
      <p:sp>
        <p:nvSpPr>
          <p:cNvPr id="3" name="Content Placeholder 2"/>
          <p:cNvSpPr>
            <a:spLocks noGrp="1"/>
          </p:cNvSpPr>
          <p:nvPr>
            <p:ph idx="1"/>
          </p:nvPr>
        </p:nvSpPr>
        <p:spPr/>
        <p:txBody>
          <a:bodyPr/>
          <a:lstStyle/>
          <a:p>
            <a:r>
              <a:rPr lang="id-ID" dirty="0"/>
              <a:t>Studi </a:t>
            </a:r>
            <a:r>
              <a:rPr lang="id-ID" dirty="0" smtClean="0"/>
              <a:t>Tekstual</a:t>
            </a:r>
          </a:p>
          <a:p>
            <a:r>
              <a:rPr lang="id-ID" dirty="0"/>
              <a:t>Studi Kontekstual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Studi Tekstual</a:t>
            </a:r>
            <a:br>
              <a:rPr lang="id-ID" dirty="0" smtClean="0"/>
            </a:br>
            <a:endParaRPr lang="id-ID" dirty="0"/>
          </a:p>
        </p:txBody>
      </p:sp>
      <p:sp>
        <p:nvSpPr>
          <p:cNvPr id="3" name="Content Placeholder 2"/>
          <p:cNvSpPr>
            <a:spLocks noGrp="1"/>
          </p:cNvSpPr>
          <p:nvPr>
            <p:ph idx="1"/>
          </p:nvPr>
        </p:nvSpPr>
        <p:spPr/>
        <p:txBody>
          <a:bodyPr/>
          <a:lstStyle/>
          <a:p>
            <a:pPr>
              <a:buNone/>
            </a:pPr>
            <a:r>
              <a:rPr lang="id-ID" dirty="0" smtClean="0"/>
              <a:t>	Pendekatan </a:t>
            </a:r>
            <a:r>
              <a:rPr lang="id-ID" dirty="0"/>
              <a:t>studi organologi dengan memperlakukan studi sebagai teks. Bahan studinya adalah instrumen itu sendiri dan instumen lainnya yang sama atau sejenis.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472" y="500042"/>
            <a:ext cx="7929618" cy="3170099"/>
          </a:xfrm>
          <a:prstGeom prst="rect">
            <a:avLst/>
          </a:prstGeom>
        </p:spPr>
        <p:txBody>
          <a:bodyPr wrap="square">
            <a:spAutoFit/>
          </a:bodyPr>
          <a:lstStyle/>
          <a:p>
            <a:r>
              <a:rPr lang="id-ID" sz="4000" dirty="0"/>
              <a:t>Bagian – bagian pokok yang berhubungan dengan akustik adalah menurut sumber bunyi (idiophone, chordophone, aerophone, membranophone, dan electrophone)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500034" y="714356"/>
            <a:ext cx="735811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Cara menggetarkan sumber bunyi.</a:t>
            </a:r>
            <a:b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Suara yang diproduksi dengan resonator :</a:t>
            </a:r>
            <a:b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Jenis </a:t>
            </a:r>
            <a:r>
              <a:rPr kumimoji="0" lang="id-ID" sz="2800" b="0" i="0" u="none" strike="noStrike" cap="none" normalizeH="0" baseline="0" dirty="0" smtClean="0">
                <a:ln>
                  <a:noFill/>
                </a:ln>
                <a:solidFill>
                  <a:schemeClr val="tx1"/>
                </a:solidFill>
                <a:effectLst/>
                <a:latin typeface="Calibri"/>
                <a:ea typeface="Times New Roman" pitchFamily="18" charset="0"/>
                <a:cs typeface="Arial" pitchFamily="34" charset="0"/>
                <a:hlinkClick r:id="rId2"/>
              </a:rPr>
              <a:t>–</a:t>
            </a:r>
            <a: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 jenis resonator</a:t>
            </a:r>
            <a:b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Suara yang diproduksi tanpa resonator.</a:t>
            </a:r>
            <a:b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Bahan sumber bunyi.</a:t>
            </a:r>
            <a:b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t>Jembatan sumber bunyi dengan resonator</a:t>
            </a:r>
            <a:br>
              <a:rPr kumimoji="0" lang="id-ID"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hlinkClick r:id="rId2"/>
              </a:rPr>
            </a:b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dirty="0"/>
              <a:t>Bagian – bagian instrumen yang mendukung bentuk dan penampilan yaitu</a:t>
            </a:r>
          </a:p>
        </p:txBody>
      </p:sp>
      <p:sp>
        <p:nvSpPr>
          <p:cNvPr id="3" name="Content Placeholder 2"/>
          <p:cNvSpPr>
            <a:spLocks noGrp="1"/>
          </p:cNvSpPr>
          <p:nvPr>
            <p:ph idx="1"/>
          </p:nvPr>
        </p:nvSpPr>
        <p:spPr/>
        <p:txBody>
          <a:bodyPr>
            <a:normAutofit fontScale="92500" lnSpcReduction="20000"/>
          </a:bodyPr>
          <a:lstStyle/>
          <a:p>
            <a:pPr lvl="0"/>
            <a:r>
              <a:rPr lang="id-ID" dirty="0">
                <a:hlinkClick r:id="rId2"/>
              </a:rPr>
              <a:t>Bentuk bagian – bagian pokok yang berhubungan dengan akustik.</a:t>
            </a:r>
            <a:br>
              <a:rPr lang="id-ID" dirty="0">
                <a:hlinkClick r:id="rId2"/>
              </a:rPr>
            </a:br>
            <a:endParaRPr lang="id-ID" dirty="0"/>
          </a:p>
          <a:p>
            <a:pPr lvl="0"/>
            <a:r>
              <a:rPr lang="id-ID" dirty="0">
                <a:hlinkClick r:id="rId2"/>
              </a:rPr>
              <a:t>Bentuk, bahan dan warna bagian – bagian pendukung.</a:t>
            </a:r>
            <a:br>
              <a:rPr lang="id-ID" dirty="0">
                <a:hlinkClick r:id="rId2"/>
              </a:rPr>
            </a:br>
            <a:endParaRPr lang="id-ID" dirty="0"/>
          </a:p>
          <a:p>
            <a:pPr lvl="0"/>
            <a:r>
              <a:rPr lang="id-ID" dirty="0">
                <a:hlinkClick r:id="rId2"/>
              </a:rPr>
              <a:t>Ornamen yang pokok maupun pendukung.</a:t>
            </a:r>
            <a:br>
              <a:rPr lang="id-ID" dirty="0">
                <a:hlinkClick r:id="rId2"/>
              </a:rPr>
            </a:br>
            <a:endParaRPr lang="id-ID" dirty="0"/>
          </a:p>
          <a:p>
            <a:pPr lvl="0"/>
            <a:r>
              <a:rPr lang="id-ID" dirty="0">
                <a:hlinkClick r:id="rId2"/>
              </a:rPr>
              <a:t>Bagian – bagian fungsional lainnya (agar mudah dibawa, dipindah, dll).</a:t>
            </a:r>
            <a:br>
              <a:rPr lang="id-ID" dirty="0">
                <a:hlinkClick r:id="rId2"/>
              </a:rPr>
            </a:br>
            <a:endParaRPr lang="id-ID" dirty="0"/>
          </a:p>
          <a:p>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Studi Tekstual</a:t>
            </a:r>
            <a:endParaRPr lang="id-ID" dirty="0"/>
          </a:p>
        </p:txBody>
      </p:sp>
      <p:sp>
        <p:nvSpPr>
          <p:cNvPr id="3" name="Content Placeholder 2"/>
          <p:cNvSpPr>
            <a:spLocks noGrp="1"/>
          </p:cNvSpPr>
          <p:nvPr>
            <p:ph idx="1"/>
          </p:nvPr>
        </p:nvSpPr>
        <p:spPr/>
        <p:txBody>
          <a:bodyPr/>
          <a:lstStyle/>
          <a:p>
            <a:pPr>
              <a:buNone/>
            </a:pPr>
            <a:r>
              <a:rPr lang="id-ID" dirty="0" smtClean="0"/>
              <a:t>	Pendekatan </a:t>
            </a:r>
            <a:r>
              <a:rPr lang="id-ID" dirty="0"/>
              <a:t>studi organologi yang menghubungkan instrumen obyek studi dengan berbagai hal yang terkait dari lingkungannya (ensambel, genre, musik dan musikal) merembet ke lingkungan yang berhubungan dengan sejarah, budaya, masyarakat, dan lain – lain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141</Words>
  <Application>Microsoft Office PowerPoint</Application>
  <PresentationFormat>On-screen Show (4:3)</PresentationFormat>
  <Paragraphs>31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Akustika Organologi</vt:lpstr>
      <vt:lpstr>Akustika Organologi </vt:lpstr>
      <vt:lpstr>Slide 3</vt:lpstr>
      <vt:lpstr>Organologi mempunyai 2 pendekatan studi yaitu</vt:lpstr>
      <vt:lpstr>Studi Tekstual </vt:lpstr>
      <vt:lpstr>Slide 6</vt:lpstr>
      <vt:lpstr>Slide 7</vt:lpstr>
      <vt:lpstr>Bagian – bagian instrumen yang mendukung bentuk dan penampilan yaitu</vt:lpstr>
      <vt:lpstr>Studi Tekstual</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Akustika Organologi</dc:title>
  <dc:creator>DELL</dc:creator>
  <cp:lastModifiedBy>DELL</cp:lastModifiedBy>
  <cp:revision>2</cp:revision>
  <dcterms:created xsi:type="dcterms:W3CDTF">2021-03-09T07:37:06Z</dcterms:created>
  <dcterms:modified xsi:type="dcterms:W3CDTF">2021-03-09T07:49:55Z</dcterms:modified>
</cp:coreProperties>
</file>