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72" r:id="rId5"/>
    <p:sldId id="269" r:id="rId6"/>
    <p:sldId id="268" r:id="rId7"/>
    <p:sldId id="267" r:id="rId8"/>
    <p:sldId id="266" r:id="rId9"/>
    <p:sldId id="265" r:id="rId10"/>
    <p:sldId id="264" r:id="rId11"/>
    <p:sldId id="263" r:id="rId12"/>
    <p:sldId id="262" r:id="rId13"/>
    <p:sldId id="261" r:id="rId14"/>
    <p:sldId id="260" r:id="rId15"/>
    <p:sldId id="259" r:id="rId16"/>
    <p:sldId id="258" r:id="rId17"/>
    <p:sldId id="257" r:id="rId18"/>
    <p:sldId id="279" r:id="rId19"/>
    <p:sldId id="278" r:id="rId20"/>
    <p:sldId id="277" r:id="rId21"/>
    <p:sldId id="276" r:id="rId22"/>
    <p:sldId id="275" r:id="rId23"/>
    <p:sldId id="274" r:id="rId24"/>
    <p:sldId id="280" r:id="rId25"/>
    <p:sldId id="287" r:id="rId26"/>
    <p:sldId id="288" r:id="rId27"/>
    <p:sldId id="286" r:id="rId28"/>
    <p:sldId id="285" r:id="rId29"/>
    <p:sldId id="284" r:id="rId30"/>
    <p:sldId id="283" r:id="rId31"/>
    <p:sldId id="282" r:id="rId32"/>
    <p:sldId id="281" r:id="rId33"/>
    <p:sldId id="290" r:id="rId34"/>
    <p:sldId id="295" r:id="rId35"/>
    <p:sldId id="294" r:id="rId36"/>
    <p:sldId id="293" r:id="rId37"/>
    <p:sldId id="292" r:id="rId38"/>
    <p:sldId id="291" r:id="rId39"/>
    <p:sldId id="289" r:id="rId4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F3D58-79DF-4420-9C9C-25187E959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71FB9624-A6A0-4C97-AF8B-EA5A84B28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A5CD275C-036D-4BB3-A782-C286DB9E33DD}"/>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F464CBF4-B9FA-45A1-B8A3-0CB9731F81F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2DE66CDA-49AC-4CCD-A1FA-8DE68905AE96}"/>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301957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A153C-FCB7-4CD7-B6BB-347D1A1E5E56}"/>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4AB18A4E-951F-4161-8314-D75ABD530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D05FA9D8-F6D1-4CF6-82A6-186C793DE519}"/>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69BD8BDE-8C89-4A6D-9ADD-5ED1E27F85A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577EC1C9-81ED-4CCC-ABDB-57B9EB338D7B}"/>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383633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0CDFFC-ED7C-407C-BEE4-2F54F2A870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4E9745A5-91E9-4EA4-BD91-3629B7E018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D1D9CAC3-DA77-4788-AFDC-A0481979FD5B}"/>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C1BF3997-9D33-4851-8105-5CB6C0F6725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C212DD16-67CD-42BA-9D73-CE7ED6EFEE83}"/>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143865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A17E4-8108-48DE-AA06-EFB93E0C8DC1}"/>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DB475022-CF41-4672-A40B-3FBAE4178C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9A5061A1-6AE7-4DEF-8A3D-F5816AF7F975}"/>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3A3A4051-E6F6-47C2-8FA6-A278709FB67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952C13AA-72D4-4105-BCEE-C10D656FF86E}"/>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168050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B649A-5495-4618-BFD3-81F90DB0E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4C5F4B06-0E90-4039-BADC-6396120A86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8566670-90D7-4FE0-AE44-E831A5356700}"/>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CA04A332-1348-4E63-BD46-71BE3D87076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E4995BE0-105B-4E66-BBA1-CE8C164B7CA7}"/>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883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966B2-9BA6-4D34-A3F3-B9A3E7077FE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D9CDE744-1F02-4428-9602-A7921C1E07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2EFE7C70-87C2-4671-ABFF-AB320DF4B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32F9BB5E-2FB6-4F12-811F-BC16D69E0F06}"/>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6" name="Footer Placeholder 5">
            <a:extLst>
              <a:ext uri="{FF2B5EF4-FFF2-40B4-BE49-F238E27FC236}">
                <a16:creationId xmlns:a16="http://schemas.microsoft.com/office/drawing/2014/main" xmlns="" id="{5E73ED21-9B9C-4D95-A377-D8AE981C3C3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24A647FF-3CC9-405E-8CA7-AB2849C7D6D5}"/>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135517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26723-594A-4560-B01B-62A349088097}"/>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01157223-1273-4C37-9C6D-73A74650B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DC2784-5564-433A-8D5B-656DA4649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045BDC85-6B60-404C-81EA-07D7490C7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9FA9615-3964-49DB-AA5B-707815D50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EC941014-6D7C-46E8-9FE0-A2A7CDB56F1C}"/>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8" name="Footer Placeholder 7">
            <a:extLst>
              <a:ext uri="{FF2B5EF4-FFF2-40B4-BE49-F238E27FC236}">
                <a16:creationId xmlns:a16="http://schemas.microsoft.com/office/drawing/2014/main" xmlns="" id="{7D8B4823-24CE-46C4-87FD-536075EEDCE6}"/>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4D4BD1D6-DA99-4DCA-8474-091EDEF46272}"/>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19447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87FAE-CE75-4C89-A416-11477D332BA8}"/>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E607E222-CB04-44C2-AEEC-9FD2BEDDFCBB}"/>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4" name="Footer Placeholder 3">
            <a:extLst>
              <a:ext uri="{FF2B5EF4-FFF2-40B4-BE49-F238E27FC236}">
                <a16:creationId xmlns:a16="http://schemas.microsoft.com/office/drawing/2014/main" xmlns="" id="{12E86EA2-694C-4FA7-BAF0-69E9901AC85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1489D3E5-0614-4EC4-8E89-02B6B6F1765D}"/>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21475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907CCA-13BB-4049-B8A4-2C6D7C50FE43}"/>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3" name="Footer Placeholder 2">
            <a:extLst>
              <a:ext uri="{FF2B5EF4-FFF2-40B4-BE49-F238E27FC236}">
                <a16:creationId xmlns:a16="http://schemas.microsoft.com/office/drawing/2014/main" xmlns="" id="{EA46D0DD-A65F-4FEB-9C07-7B6E7D6D75BE}"/>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B8CA4BF3-A932-47E7-AF30-92CC351CFDEF}"/>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180407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7C98C-CB90-4CAF-ADB5-10803D105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C939DCD7-F806-4572-91CE-BCE799BD8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9CFC7864-86E8-4809-BDBF-239A5F6FE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819A13E-9BFF-4024-8EA5-76B6E5B1E936}"/>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6" name="Footer Placeholder 5">
            <a:extLst>
              <a:ext uri="{FF2B5EF4-FFF2-40B4-BE49-F238E27FC236}">
                <a16:creationId xmlns:a16="http://schemas.microsoft.com/office/drawing/2014/main" xmlns="" id="{DBBE537E-38ED-43E2-9887-7868219360F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E5B301F1-6DDE-4695-A901-454A51F1DB3C}"/>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31801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4A87B-048A-456A-950F-4DF02DCE7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70A22A9C-3397-46D6-A1ED-895D193C3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DC24879F-7870-47E9-99DE-90E44981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8F4E47-B9CA-4F9E-AA2A-B34EF33AAAAB}"/>
              </a:ext>
            </a:extLst>
          </p:cNvPr>
          <p:cNvSpPr>
            <a:spLocks noGrp="1"/>
          </p:cNvSpPr>
          <p:nvPr>
            <p:ph type="dt" sz="half" idx="10"/>
          </p:nvPr>
        </p:nvSpPr>
        <p:spPr/>
        <p:txBody>
          <a:bodyPr/>
          <a:lstStyle/>
          <a:p>
            <a:fld id="{9ADE3256-8166-44B3-82CD-40B86E40494B}" type="datetimeFigureOut">
              <a:rPr lang="id-ID" smtClean="0"/>
              <a:t>17/05/2022</a:t>
            </a:fld>
            <a:endParaRPr lang="id-ID"/>
          </a:p>
        </p:txBody>
      </p:sp>
      <p:sp>
        <p:nvSpPr>
          <p:cNvPr id="6" name="Footer Placeholder 5">
            <a:extLst>
              <a:ext uri="{FF2B5EF4-FFF2-40B4-BE49-F238E27FC236}">
                <a16:creationId xmlns:a16="http://schemas.microsoft.com/office/drawing/2014/main" xmlns="" id="{051B70F3-10C7-4C17-89D9-2D418D53C18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A0734509-FFA1-494C-B4F5-A9994CAF2302}"/>
              </a:ext>
            </a:extLst>
          </p:cNvPr>
          <p:cNvSpPr>
            <a:spLocks noGrp="1"/>
          </p:cNvSpPr>
          <p:nvPr>
            <p:ph type="sldNum" sz="quarter" idx="12"/>
          </p:nvPr>
        </p:nvSpPr>
        <p:spPr/>
        <p:txBody>
          <a:bodyPr/>
          <a:lstStyle/>
          <a:p>
            <a:fld id="{B933BBF2-F6E3-485C-A88C-D20D0FDC83E5}" type="slidenum">
              <a:rPr lang="id-ID" smtClean="0"/>
              <a:t>‹#›</a:t>
            </a:fld>
            <a:endParaRPr lang="id-ID"/>
          </a:p>
        </p:txBody>
      </p:sp>
    </p:spTree>
    <p:extLst>
      <p:ext uri="{BB962C8B-B14F-4D97-AF65-F5344CB8AC3E}">
        <p14:creationId xmlns:p14="http://schemas.microsoft.com/office/powerpoint/2010/main" val="78831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50B52-E713-48B4-B3A8-F519BED67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85E1BE12-55BC-4172-A8B0-D77530448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3E7F14E6-5D88-4D95-954A-F5D365C09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E3256-8166-44B3-82CD-40B86E40494B}" type="datetimeFigureOut">
              <a:rPr lang="id-ID" smtClean="0"/>
              <a:t>17/05/2022</a:t>
            </a:fld>
            <a:endParaRPr lang="id-ID"/>
          </a:p>
        </p:txBody>
      </p:sp>
      <p:sp>
        <p:nvSpPr>
          <p:cNvPr id="5" name="Footer Placeholder 4">
            <a:extLst>
              <a:ext uri="{FF2B5EF4-FFF2-40B4-BE49-F238E27FC236}">
                <a16:creationId xmlns:a16="http://schemas.microsoft.com/office/drawing/2014/main" xmlns="" id="{0463C851-7493-43FD-8B8C-5F01DC8BE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CC89B3D5-B93E-49E7-9F7C-8AB91E71D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BBF2-F6E3-485C-A88C-D20D0FDC83E5}" type="slidenum">
              <a:rPr lang="id-ID" smtClean="0"/>
              <a:t>‹#›</a:t>
            </a:fld>
            <a:endParaRPr lang="id-ID"/>
          </a:p>
        </p:txBody>
      </p:sp>
    </p:spTree>
    <p:extLst>
      <p:ext uri="{BB962C8B-B14F-4D97-AF65-F5344CB8AC3E}">
        <p14:creationId xmlns:p14="http://schemas.microsoft.com/office/powerpoint/2010/main" val="1619016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938FB-69B0-48AD-8D4C-9F17E1A4B07F}"/>
              </a:ext>
            </a:extLst>
          </p:cNvPr>
          <p:cNvSpPr>
            <a:spLocks noGrp="1"/>
          </p:cNvSpPr>
          <p:nvPr>
            <p:ph type="ctrTitle"/>
          </p:nvPr>
        </p:nvSpPr>
        <p:spPr/>
        <p:txBody>
          <a:bodyPr/>
          <a:lstStyle/>
          <a:p>
            <a:r>
              <a:rPr lang="id-ID" dirty="0"/>
              <a:t>Karakteristik Bioma Dunia</a:t>
            </a:r>
          </a:p>
        </p:txBody>
      </p:sp>
      <p:sp>
        <p:nvSpPr>
          <p:cNvPr id="3" name="Subtitle 2">
            <a:extLst>
              <a:ext uri="{FF2B5EF4-FFF2-40B4-BE49-F238E27FC236}">
                <a16:creationId xmlns:a16="http://schemas.microsoft.com/office/drawing/2014/main" xmlns="" id="{0C1DA3A0-D35A-40AF-AF1C-B439761EF202}"/>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37029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664C4-39E9-4B08-9D85-E6D9C738B2D1}"/>
              </a:ext>
            </a:extLst>
          </p:cNvPr>
          <p:cNvSpPr>
            <a:spLocks noGrp="1"/>
          </p:cNvSpPr>
          <p:nvPr>
            <p:ph type="title"/>
          </p:nvPr>
        </p:nvSpPr>
        <p:spPr/>
        <p:txBody>
          <a:bodyPr/>
          <a:lstStyle/>
          <a:p>
            <a:r>
              <a:rPr lang="id-ID" b="1" dirty="0"/>
              <a:t>                  1. Gurun (</a:t>
            </a:r>
            <a:r>
              <a:rPr lang="id-ID" b="1" i="1" dirty="0"/>
              <a:t>Desert</a:t>
            </a:r>
            <a:r>
              <a:rPr lang="id-ID" b="1" dirty="0"/>
              <a:t>)</a:t>
            </a:r>
            <a:endParaRPr lang="id-ID" dirty="0"/>
          </a:p>
        </p:txBody>
      </p:sp>
      <p:pic>
        <p:nvPicPr>
          <p:cNvPr id="4" name="Content Placeholder 3">
            <a:extLst>
              <a:ext uri="{FF2B5EF4-FFF2-40B4-BE49-F238E27FC236}">
                <a16:creationId xmlns:a16="http://schemas.microsoft.com/office/drawing/2014/main" xmlns="" id="{4E2ED6BB-31EB-48C5-93E8-5989C6AA7539}"/>
              </a:ext>
            </a:extLst>
          </p:cNvPr>
          <p:cNvPicPr>
            <a:picLocks noGrp="1" noChangeAspect="1"/>
          </p:cNvPicPr>
          <p:nvPr>
            <p:ph idx="1"/>
          </p:nvPr>
        </p:nvPicPr>
        <p:blipFill>
          <a:blip r:embed="rId2"/>
          <a:stretch>
            <a:fillRect/>
          </a:stretch>
        </p:blipFill>
        <p:spPr>
          <a:xfrm>
            <a:off x="1374361" y="1690688"/>
            <a:ext cx="9647581" cy="5028164"/>
          </a:xfrm>
          <a:prstGeom prst="rect">
            <a:avLst/>
          </a:prstGeom>
        </p:spPr>
      </p:pic>
    </p:spTree>
    <p:extLst>
      <p:ext uri="{BB962C8B-B14F-4D97-AF65-F5344CB8AC3E}">
        <p14:creationId xmlns:p14="http://schemas.microsoft.com/office/powerpoint/2010/main" val="302537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D9AD26-BB3E-4057-82F8-762D7FB4BF80}"/>
              </a:ext>
            </a:extLst>
          </p:cNvPr>
          <p:cNvSpPr>
            <a:spLocks noGrp="1"/>
          </p:cNvSpPr>
          <p:nvPr>
            <p:ph idx="1"/>
          </p:nvPr>
        </p:nvSpPr>
        <p:spPr>
          <a:xfrm>
            <a:off x="838200" y="728870"/>
            <a:ext cx="10515600" cy="5448093"/>
          </a:xfrm>
        </p:spPr>
        <p:txBody>
          <a:bodyPr>
            <a:normAutofit lnSpcReduction="10000"/>
          </a:bodyPr>
          <a:lstStyle/>
          <a:p>
            <a:r>
              <a:rPr lang="id-ID" sz="3600" dirty="0"/>
              <a:t>Karakteristik :</a:t>
            </a:r>
          </a:p>
          <a:p>
            <a:r>
              <a:rPr lang="id-ID" sz="3600" dirty="0"/>
              <a:t>Curah hujan kurang dari 250 mm/th</a:t>
            </a:r>
          </a:p>
          <a:p>
            <a:r>
              <a:rPr lang="id-ID" sz="3600" dirty="0"/>
              <a:t>Penguapan air lebih cepat dari presipitasi</a:t>
            </a:r>
          </a:p>
          <a:p>
            <a:r>
              <a:rPr lang="id-ID" sz="3600" dirty="0"/>
              <a:t>Kelembapan udara sangat rendah</a:t>
            </a:r>
          </a:p>
          <a:p>
            <a:r>
              <a:rPr lang="id-ID" sz="3600" dirty="0"/>
              <a:t>Suhu di siang hari mencapai 45°C dan suhu malam mencapai 0°C</a:t>
            </a:r>
          </a:p>
          <a:p>
            <a:r>
              <a:rPr lang="id-ID" sz="3600" dirty="0"/>
              <a:t>Flora: kaktus, palm, kurma, pohon darah naga</a:t>
            </a:r>
          </a:p>
          <a:p>
            <a:r>
              <a:rPr lang="id-ID" sz="3600" dirty="0"/>
              <a:t>Fauna: kadal,  semut, ular derik, unta, kalajengking, tarantula.</a:t>
            </a:r>
          </a:p>
          <a:p>
            <a:r>
              <a:rPr lang="id-ID" sz="3600" dirty="0"/>
              <a:t>Area:Amerika Utara, Afrika Utara, Australia, dan Asia</a:t>
            </a:r>
          </a:p>
          <a:p>
            <a:pPr marL="0" indent="0">
              <a:buNone/>
            </a:pPr>
            <a:endParaRPr lang="id-ID" dirty="0"/>
          </a:p>
        </p:txBody>
      </p:sp>
    </p:spTree>
    <p:extLst>
      <p:ext uri="{BB962C8B-B14F-4D97-AF65-F5344CB8AC3E}">
        <p14:creationId xmlns:p14="http://schemas.microsoft.com/office/powerpoint/2010/main" val="428119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F4E8D6F-48CA-4CCC-81A3-64D9D6C3B7AE}"/>
              </a:ext>
            </a:extLst>
          </p:cNvPr>
          <p:cNvPicPr>
            <a:picLocks noGrp="1" noChangeAspect="1"/>
          </p:cNvPicPr>
          <p:nvPr>
            <p:ph idx="1"/>
          </p:nvPr>
        </p:nvPicPr>
        <p:blipFill>
          <a:blip r:embed="rId2"/>
          <a:stretch>
            <a:fillRect/>
          </a:stretch>
        </p:blipFill>
        <p:spPr>
          <a:xfrm>
            <a:off x="954157" y="530088"/>
            <a:ext cx="10376452" cy="6327912"/>
          </a:xfrm>
          <a:prstGeom prst="rect">
            <a:avLst/>
          </a:prstGeom>
        </p:spPr>
      </p:pic>
    </p:spTree>
    <p:extLst>
      <p:ext uri="{BB962C8B-B14F-4D97-AF65-F5344CB8AC3E}">
        <p14:creationId xmlns:p14="http://schemas.microsoft.com/office/powerpoint/2010/main" val="317335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E4D62-4D56-4BC2-A034-2DBC93CCFDB7}"/>
              </a:ext>
            </a:extLst>
          </p:cNvPr>
          <p:cNvSpPr>
            <a:spLocks noGrp="1"/>
          </p:cNvSpPr>
          <p:nvPr>
            <p:ph type="title"/>
          </p:nvPr>
        </p:nvSpPr>
        <p:spPr/>
        <p:txBody>
          <a:bodyPr/>
          <a:lstStyle/>
          <a:p>
            <a:r>
              <a:rPr lang="en-US" b="1" dirty="0"/>
              <a:t>2. Padang </a:t>
            </a:r>
            <a:r>
              <a:rPr lang="en-US" b="1" dirty="0" err="1"/>
              <a:t>Rumput</a:t>
            </a:r>
            <a:r>
              <a:rPr lang="en-US" b="1" dirty="0"/>
              <a:t> (</a:t>
            </a:r>
            <a:r>
              <a:rPr lang="en-US" b="1" dirty="0" err="1"/>
              <a:t>Stepa</a:t>
            </a:r>
            <a:r>
              <a:rPr lang="en-US" b="1" dirty="0"/>
              <a:t>/ </a:t>
            </a:r>
            <a:r>
              <a:rPr lang="en-US" b="1" i="1" dirty="0"/>
              <a:t>Prairie</a:t>
            </a:r>
            <a:endParaRPr lang="id-ID" dirty="0"/>
          </a:p>
        </p:txBody>
      </p:sp>
      <p:pic>
        <p:nvPicPr>
          <p:cNvPr id="4" name="Content Placeholder 3">
            <a:extLst>
              <a:ext uri="{FF2B5EF4-FFF2-40B4-BE49-F238E27FC236}">
                <a16:creationId xmlns:a16="http://schemas.microsoft.com/office/drawing/2014/main" xmlns="" id="{17ECCF13-26DE-4674-AF7C-915B4982249B}"/>
              </a:ext>
            </a:extLst>
          </p:cNvPr>
          <p:cNvPicPr>
            <a:picLocks noGrp="1" noChangeAspect="1"/>
          </p:cNvPicPr>
          <p:nvPr>
            <p:ph idx="1"/>
          </p:nvPr>
        </p:nvPicPr>
        <p:blipFill>
          <a:blip r:embed="rId2"/>
          <a:stretch>
            <a:fillRect/>
          </a:stretch>
        </p:blipFill>
        <p:spPr>
          <a:xfrm>
            <a:off x="954157" y="1690687"/>
            <a:ext cx="9978885" cy="5054669"/>
          </a:xfrm>
          <a:prstGeom prst="rect">
            <a:avLst/>
          </a:prstGeom>
        </p:spPr>
      </p:pic>
    </p:spTree>
    <p:extLst>
      <p:ext uri="{BB962C8B-B14F-4D97-AF65-F5344CB8AC3E}">
        <p14:creationId xmlns:p14="http://schemas.microsoft.com/office/powerpoint/2010/main" val="162748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76409-B3FF-4CFD-8BD9-4F7061819671}"/>
              </a:ext>
            </a:extLst>
          </p:cNvPr>
          <p:cNvSpPr>
            <a:spLocks noGrp="1"/>
          </p:cNvSpPr>
          <p:nvPr>
            <p:ph type="title"/>
          </p:nvPr>
        </p:nvSpPr>
        <p:spPr/>
        <p:txBody>
          <a:bodyPr/>
          <a:lstStyle/>
          <a:p>
            <a:r>
              <a:rPr lang="id-ID" dirty="0"/>
              <a:t>                             Karakteristik:</a:t>
            </a:r>
          </a:p>
        </p:txBody>
      </p:sp>
      <p:sp>
        <p:nvSpPr>
          <p:cNvPr id="3" name="Content Placeholder 2">
            <a:extLst>
              <a:ext uri="{FF2B5EF4-FFF2-40B4-BE49-F238E27FC236}">
                <a16:creationId xmlns:a16="http://schemas.microsoft.com/office/drawing/2014/main" xmlns="" id="{A508BE64-097D-4659-BDE6-F44754F2B54A}"/>
              </a:ext>
            </a:extLst>
          </p:cNvPr>
          <p:cNvSpPr>
            <a:spLocks noGrp="1"/>
          </p:cNvSpPr>
          <p:nvPr>
            <p:ph idx="1"/>
          </p:nvPr>
        </p:nvSpPr>
        <p:spPr/>
        <p:txBody>
          <a:bodyPr>
            <a:normAutofit lnSpcReduction="10000"/>
          </a:bodyPr>
          <a:lstStyle/>
          <a:p>
            <a:r>
              <a:rPr lang="id-ID" dirty="0"/>
              <a:t>Curah hujan 250-500 mm/th</a:t>
            </a:r>
          </a:p>
          <a:p>
            <a:r>
              <a:rPr lang="id-ID" dirty="0"/>
              <a:t>Hujan turun tidak teratur</a:t>
            </a:r>
          </a:p>
          <a:p>
            <a:r>
              <a:rPr lang="id-ID" dirty="0"/>
              <a:t>Peresapan air (porositas) tinggi</a:t>
            </a:r>
          </a:p>
          <a:p>
            <a:r>
              <a:rPr lang="id-ID" dirty="0"/>
              <a:t>Aliran air cepat sehingga tanah tidak mampu menyimpan air</a:t>
            </a:r>
          </a:p>
          <a:p>
            <a:r>
              <a:rPr lang="id-ID" dirty="0"/>
              <a:t>Flora: rumput: bluestem, indian grasses, bunga poppy</a:t>
            </a:r>
          </a:p>
          <a:p>
            <a:r>
              <a:rPr lang="id-ID" dirty="0"/>
              <a:t>Fauna: bison, kuda liar (mustang), biri-biri, kanguru, wombat, sapi.</a:t>
            </a:r>
          </a:p>
          <a:p>
            <a:r>
              <a:rPr lang="id-ID" dirty="0"/>
              <a:t>Area: Hongaria, Rusia Selatan, Asia Tengah, Amerika Selatan, Australia</a:t>
            </a:r>
          </a:p>
          <a:p>
            <a:pPr marL="0" indent="0">
              <a:buNone/>
            </a:pPr>
            <a:r>
              <a:rPr lang="id-ID" dirty="0"/>
              <a:t/>
            </a:r>
            <a:br>
              <a:rPr lang="id-ID" dirty="0"/>
            </a:br>
            <a:endParaRPr lang="id-ID" dirty="0"/>
          </a:p>
        </p:txBody>
      </p:sp>
    </p:spTree>
    <p:extLst>
      <p:ext uri="{BB962C8B-B14F-4D97-AF65-F5344CB8AC3E}">
        <p14:creationId xmlns:p14="http://schemas.microsoft.com/office/powerpoint/2010/main" val="332717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F6CD0-3DFF-4EF4-BEF5-31CE1474229B}"/>
              </a:ext>
            </a:extLst>
          </p:cNvPr>
          <p:cNvSpPr>
            <a:spLocks noGrp="1"/>
          </p:cNvSpPr>
          <p:nvPr>
            <p:ph type="title"/>
          </p:nvPr>
        </p:nvSpPr>
        <p:spPr/>
        <p:txBody>
          <a:bodyPr/>
          <a:lstStyle/>
          <a:p>
            <a:r>
              <a:rPr lang="id-ID" dirty="0"/>
              <a:t>Daerah persebarannya</a:t>
            </a:r>
          </a:p>
        </p:txBody>
      </p:sp>
      <p:pic>
        <p:nvPicPr>
          <p:cNvPr id="4" name="Content Placeholder 3">
            <a:extLst>
              <a:ext uri="{FF2B5EF4-FFF2-40B4-BE49-F238E27FC236}">
                <a16:creationId xmlns:a16="http://schemas.microsoft.com/office/drawing/2014/main" xmlns="" id="{A02BF2F5-2AE3-4187-9B6A-42C4704E21ED}"/>
              </a:ext>
            </a:extLst>
          </p:cNvPr>
          <p:cNvPicPr>
            <a:picLocks noGrp="1" noChangeAspect="1"/>
          </p:cNvPicPr>
          <p:nvPr>
            <p:ph idx="1"/>
          </p:nvPr>
        </p:nvPicPr>
        <p:blipFill>
          <a:blip r:embed="rId2"/>
          <a:stretch>
            <a:fillRect/>
          </a:stretch>
        </p:blipFill>
        <p:spPr>
          <a:xfrm>
            <a:off x="728870" y="1364974"/>
            <a:ext cx="10515600" cy="5493026"/>
          </a:xfrm>
          <a:prstGeom prst="rect">
            <a:avLst/>
          </a:prstGeom>
        </p:spPr>
      </p:pic>
    </p:spTree>
    <p:extLst>
      <p:ext uri="{BB962C8B-B14F-4D97-AF65-F5344CB8AC3E}">
        <p14:creationId xmlns:p14="http://schemas.microsoft.com/office/powerpoint/2010/main" val="263454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5048B-C95F-4CB4-A005-1642B2B1D50B}"/>
              </a:ext>
            </a:extLst>
          </p:cNvPr>
          <p:cNvSpPr>
            <a:spLocks noGrp="1"/>
          </p:cNvSpPr>
          <p:nvPr>
            <p:ph type="title"/>
          </p:nvPr>
        </p:nvSpPr>
        <p:spPr/>
        <p:txBody>
          <a:bodyPr/>
          <a:lstStyle/>
          <a:p>
            <a:r>
              <a:rPr lang="id-ID" b="1" dirty="0"/>
              <a:t>                3. Hutan Berdaun Jarum (Taiga)</a:t>
            </a:r>
            <a:endParaRPr lang="id-ID" dirty="0"/>
          </a:p>
        </p:txBody>
      </p:sp>
      <p:pic>
        <p:nvPicPr>
          <p:cNvPr id="4" name="Content Placeholder 3">
            <a:extLst>
              <a:ext uri="{FF2B5EF4-FFF2-40B4-BE49-F238E27FC236}">
                <a16:creationId xmlns:a16="http://schemas.microsoft.com/office/drawing/2014/main" xmlns="" id="{5E443290-E811-4FCB-A4FE-6EDF33AAB171}"/>
              </a:ext>
            </a:extLst>
          </p:cNvPr>
          <p:cNvPicPr>
            <a:picLocks noGrp="1" noChangeAspect="1"/>
          </p:cNvPicPr>
          <p:nvPr>
            <p:ph idx="1"/>
          </p:nvPr>
        </p:nvPicPr>
        <p:blipFill>
          <a:blip r:embed="rId2"/>
          <a:stretch>
            <a:fillRect/>
          </a:stretch>
        </p:blipFill>
        <p:spPr>
          <a:xfrm>
            <a:off x="1099930" y="1690688"/>
            <a:ext cx="9740348" cy="4802187"/>
          </a:xfrm>
          <a:prstGeom prst="rect">
            <a:avLst/>
          </a:prstGeom>
        </p:spPr>
      </p:pic>
    </p:spTree>
    <p:extLst>
      <p:ext uri="{BB962C8B-B14F-4D97-AF65-F5344CB8AC3E}">
        <p14:creationId xmlns:p14="http://schemas.microsoft.com/office/powerpoint/2010/main" val="151915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7EDA9-20BD-4D7E-BA5D-422C43F51D9A}"/>
              </a:ext>
            </a:extLst>
          </p:cNvPr>
          <p:cNvSpPr>
            <a:spLocks noGrp="1"/>
          </p:cNvSpPr>
          <p:nvPr>
            <p:ph type="title"/>
          </p:nvPr>
        </p:nvSpPr>
        <p:spPr/>
        <p:txBody>
          <a:bodyPr/>
          <a:lstStyle/>
          <a:p>
            <a:r>
              <a:rPr lang="id-ID" dirty="0"/>
              <a:t>Karakteristik:</a:t>
            </a:r>
          </a:p>
        </p:txBody>
      </p:sp>
      <p:sp>
        <p:nvSpPr>
          <p:cNvPr id="3" name="Content Placeholder 2">
            <a:extLst>
              <a:ext uri="{FF2B5EF4-FFF2-40B4-BE49-F238E27FC236}">
                <a16:creationId xmlns:a16="http://schemas.microsoft.com/office/drawing/2014/main" xmlns="" id="{8203191B-6EB7-44DC-A4AC-829F88127114}"/>
              </a:ext>
            </a:extLst>
          </p:cNvPr>
          <p:cNvSpPr>
            <a:spLocks noGrp="1"/>
          </p:cNvSpPr>
          <p:nvPr>
            <p:ph idx="1"/>
          </p:nvPr>
        </p:nvSpPr>
        <p:spPr/>
        <p:txBody>
          <a:bodyPr/>
          <a:lstStyle/>
          <a:p>
            <a:r>
              <a:rPr lang="id-ID" dirty="0"/>
              <a:t>Pada musim panas suhu tinggi, sedangkan pada musim dingin suhu sangat rendah</a:t>
            </a:r>
          </a:p>
          <a:p>
            <a:r>
              <a:rPr lang="id-ID" dirty="0"/>
              <a:t>Pertumbuhan tanaman hanya terjadi pada musim panas yang berlangsung antara 3-6 bulan</a:t>
            </a:r>
          </a:p>
          <a:p>
            <a:r>
              <a:rPr lang="id-ID" dirty="0"/>
              <a:t>Flora: Jenis konifer pohon pinus, spruce, alder, juniper, cemara, fir</a:t>
            </a:r>
          </a:p>
          <a:p>
            <a:r>
              <a:rPr lang="id-ID" dirty="0"/>
              <a:t>Fauna: beruang hitam (black bear), ajak, serigala.</a:t>
            </a:r>
          </a:p>
          <a:p>
            <a:r>
              <a:rPr lang="id-ID" dirty="0"/>
              <a:t>Area: Skandinavia, Rusia, Siberia, Alaska, Kanada</a:t>
            </a:r>
          </a:p>
          <a:p>
            <a:pPr marL="0" indent="0">
              <a:buNone/>
            </a:pPr>
            <a:endParaRPr lang="id-ID" dirty="0"/>
          </a:p>
        </p:txBody>
      </p:sp>
    </p:spTree>
    <p:extLst>
      <p:ext uri="{BB962C8B-B14F-4D97-AF65-F5344CB8AC3E}">
        <p14:creationId xmlns:p14="http://schemas.microsoft.com/office/powerpoint/2010/main" val="236627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ta Bioma Taiga">
            <a:extLst>
              <a:ext uri="{FF2B5EF4-FFF2-40B4-BE49-F238E27FC236}">
                <a16:creationId xmlns:a16="http://schemas.microsoft.com/office/drawing/2014/main" xmlns="" id="{2C534359-B20A-4C27-93AD-386FDAA334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28870"/>
            <a:ext cx="10257183" cy="58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9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99957-3E1C-4E2C-80E1-B479635F8B16}"/>
              </a:ext>
            </a:extLst>
          </p:cNvPr>
          <p:cNvSpPr>
            <a:spLocks noGrp="1"/>
          </p:cNvSpPr>
          <p:nvPr>
            <p:ph type="title"/>
          </p:nvPr>
        </p:nvSpPr>
        <p:spPr/>
        <p:txBody>
          <a:bodyPr/>
          <a:lstStyle/>
          <a:p>
            <a:r>
              <a:rPr lang="id-ID" b="1" dirty="0"/>
              <a:t>               4.</a:t>
            </a:r>
            <a:r>
              <a:rPr lang="id-ID" dirty="0"/>
              <a:t> </a:t>
            </a:r>
            <a:r>
              <a:rPr lang="id-ID" b="1" dirty="0"/>
              <a:t>Hutan Lumut (</a:t>
            </a:r>
            <a:r>
              <a:rPr lang="id-ID" b="1" i="1" dirty="0"/>
              <a:t>Tundra</a:t>
            </a:r>
            <a:r>
              <a:rPr lang="id-ID" b="1" dirty="0"/>
              <a:t>)</a:t>
            </a:r>
            <a:endParaRPr lang="id-ID" dirty="0"/>
          </a:p>
        </p:txBody>
      </p:sp>
      <p:pic>
        <p:nvPicPr>
          <p:cNvPr id="4" name="Content Placeholder 3">
            <a:extLst>
              <a:ext uri="{FF2B5EF4-FFF2-40B4-BE49-F238E27FC236}">
                <a16:creationId xmlns:a16="http://schemas.microsoft.com/office/drawing/2014/main" xmlns="" id="{C1B8196A-B024-4B18-8A7E-7795EC7EDD74}"/>
              </a:ext>
            </a:extLst>
          </p:cNvPr>
          <p:cNvPicPr>
            <a:picLocks noGrp="1" noChangeAspect="1"/>
          </p:cNvPicPr>
          <p:nvPr>
            <p:ph idx="1"/>
          </p:nvPr>
        </p:nvPicPr>
        <p:blipFill>
          <a:blip r:embed="rId2"/>
          <a:stretch>
            <a:fillRect/>
          </a:stretch>
        </p:blipFill>
        <p:spPr>
          <a:xfrm>
            <a:off x="1338470" y="1590262"/>
            <a:ext cx="9594573" cy="4797286"/>
          </a:xfrm>
          <a:prstGeom prst="rect">
            <a:avLst/>
          </a:prstGeom>
        </p:spPr>
      </p:pic>
    </p:spTree>
    <p:extLst>
      <p:ext uri="{BB962C8B-B14F-4D97-AF65-F5344CB8AC3E}">
        <p14:creationId xmlns:p14="http://schemas.microsoft.com/office/powerpoint/2010/main" val="164567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AB442-5729-4A2B-AF81-A2DE159DF26A}"/>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D24C5740-8150-42E9-8667-01CCC262460E}"/>
              </a:ext>
            </a:extLst>
          </p:cNvPr>
          <p:cNvPicPr>
            <a:picLocks noGrp="1" noChangeAspect="1"/>
          </p:cNvPicPr>
          <p:nvPr>
            <p:ph idx="1"/>
          </p:nvPr>
        </p:nvPicPr>
        <p:blipFill>
          <a:blip r:embed="rId2"/>
          <a:stretch>
            <a:fillRect/>
          </a:stretch>
        </p:blipFill>
        <p:spPr>
          <a:xfrm>
            <a:off x="838200" y="1690688"/>
            <a:ext cx="10515600" cy="5014912"/>
          </a:xfrm>
          <a:prstGeom prst="rect">
            <a:avLst/>
          </a:prstGeom>
        </p:spPr>
      </p:pic>
    </p:spTree>
    <p:extLst>
      <p:ext uri="{BB962C8B-B14F-4D97-AF65-F5344CB8AC3E}">
        <p14:creationId xmlns:p14="http://schemas.microsoft.com/office/powerpoint/2010/main" val="420720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1BD0F-00B9-4AA8-BEE6-8A342E448111}"/>
              </a:ext>
            </a:extLst>
          </p:cNvPr>
          <p:cNvSpPr>
            <a:spLocks noGrp="1"/>
          </p:cNvSpPr>
          <p:nvPr>
            <p:ph type="title"/>
          </p:nvPr>
        </p:nvSpPr>
        <p:spPr/>
        <p:txBody>
          <a:bodyPr/>
          <a:lstStyle/>
          <a:p>
            <a:r>
              <a:rPr lang="id-ID" dirty="0"/>
              <a:t>                       Karakteristik:</a:t>
            </a:r>
          </a:p>
        </p:txBody>
      </p:sp>
      <p:sp>
        <p:nvSpPr>
          <p:cNvPr id="3" name="Content Placeholder 2">
            <a:extLst>
              <a:ext uri="{FF2B5EF4-FFF2-40B4-BE49-F238E27FC236}">
                <a16:creationId xmlns:a16="http://schemas.microsoft.com/office/drawing/2014/main" xmlns="" id="{9EE3E8A6-6986-437A-848E-56CDF96C73F2}"/>
              </a:ext>
            </a:extLst>
          </p:cNvPr>
          <p:cNvSpPr>
            <a:spLocks noGrp="1"/>
          </p:cNvSpPr>
          <p:nvPr>
            <p:ph idx="1"/>
          </p:nvPr>
        </p:nvSpPr>
        <p:spPr/>
        <p:txBody>
          <a:bodyPr>
            <a:normAutofit lnSpcReduction="10000"/>
          </a:bodyPr>
          <a:lstStyle/>
          <a:p>
            <a:r>
              <a:rPr lang="id-ID" dirty="0"/>
              <a:t>Musim dingin yang panjang dapat berlangsung selama 9 bulan dengan suasana gelap dan sedikit energi radiasi matahari</a:t>
            </a:r>
          </a:p>
          <a:p>
            <a:r>
              <a:rPr lang="id-ID" dirty="0"/>
              <a:t>Musim panas pendek dan terang berlangsung 3 bulan, pada masa ini vegetasi mengalami pertumbuhan</a:t>
            </a:r>
          </a:p>
          <a:p>
            <a:r>
              <a:rPr lang="id-ID" dirty="0"/>
              <a:t>Fauna: muskoxem (bison berbulu tebal), reindeer atau caribou (rusa kutub), bison, serigala, kelinci kutub</a:t>
            </a:r>
          </a:p>
          <a:p>
            <a:r>
              <a:rPr lang="id-ID" dirty="0"/>
              <a:t>Flora: semak kerdil, lumut kerak, edelweiss, dan rumput</a:t>
            </a:r>
          </a:p>
          <a:p>
            <a:r>
              <a:rPr lang="id-ID" dirty="0"/>
              <a:t>Area: sekitar Artik dan kepulauan di sekitar Antartika serta puncak-puncak pegunungan tinggi seperti di wilayah puncak pegunungan di Indonesia</a:t>
            </a:r>
          </a:p>
          <a:p>
            <a:endParaRPr lang="id-ID" dirty="0"/>
          </a:p>
        </p:txBody>
      </p:sp>
    </p:spTree>
    <p:extLst>
      <p:ext uri="{BB962C8B-B14F-4D97-AF65-F5344CB8AC3E}">
        <p14:creationId xmlns:p14="http://schemas.microsoft.com/office/powerpoint/2010/main" val="215330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7505C-4A24-47BC-85D9-AB4FF73BDC26}"/>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C568BC76-B48C-4A3E-A240-ABB296E23642}"/>
              </a:ext>
            </a:extLst>
          </p:cNvPr>
          <p:cNvPicPr>
            <a:picLocks noGrp="1" noChangeAspect="1"/>
          </p:cNvPicPr>
          <p:nvPr>
            <p:ph idx="1"/>
          </p:nvPr>
        </p:nvPicPr>
        <p:blipFill>
          <a:blip r:embed="rId2"/>
          <a:stretch>
            <a:fillRect/>
          </a:stretch>
        </p:blipFill>
        <p:spPr>
          <a:xfrm>
            <a:off x="2528887" y="2286794"/>
            <a:ext cx="7134225" cy="3429000"/>
          </a:xfrm>
          <a:prstGeom prst="rect">
            <a:avLst/>
          </a:prstGeom>
        </p:spPr>
      </p:pic>
    </p:spTree>
    <p:extLst>
      <p:ext uri="{BB962C8B-B14F-4D97-AF65-F5344CB8AC3E}">
        <p14:creationId xmlns:p14="http://schemas.microsoft.com/office/powerpoint/2010/main" val="117866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92D90-4291-4DB8-B6C1-6E31F58C3660}"/>
              </a:ext>
            </a:extLst>
          </p:cNvPr>
          <p:cNvSpPr>
            <a:spLocks noGrp="1"/>
          </p:cNvSpPr>
          <p:nvPr>
            <p:ph type="title"/>
          </p:nvPr>
        </p:nvSpPr>
        <p:spPr/>
        <p:txBody>
          <a:bodyPr/>
          <a:lstStyle/>
          <a:p>
            <a:r>
              <a:rPr lang="id-ID" b="1" dirty="0"/>
              <a:t>5. Hutan Gugur (</a:t>
            </a:r>
            <a:r>
              <a:rPr lang="id-ID" b="1" i="1" dirty="0"/>
              <a:t>Deciduous</a:t>
            </a:r>
            <a:r>
              <a:rPr lang="id-ID" b="1" dirty="0"/>
              <a:t>)</a:t>
            </a:r>
            <a:endParaRPr lang="id-ID" dirty="0"/>
          </a:p>
        </p:txBody>
      </p:sp>
      <p:pic>
        <p:nvPicPr>
          <p:cNvPr id="4" name="Content Placeholder 3">
            <a:extLst>
              <a:ext uri="{FF2B5EF4-FFF2-40B4-BE49-F238E27FC236}">
                <a16:creationId xmlns:a16="http://schemas.microsoft.com/office/drawing/2014/main" xmlns="" id="{396D8AE5-5364-46C2-AC9D-BA22EF371529}"/>
              </a:ext>
            </a:extLst>
          </p:cNvPr>
          <p:cNvPicPr>
            <a:picLocks noGrp="1" noChangeAspect="1"/>
          </p:cNvPicPr>
          <p:nvPr>
            <p:ph idx="1"/>
          </p:nvPr>
        </p:nvPicPr>
        <p:blipFill>
          <a:blip r:embed="rId2"/>
          <a:stretch>
            <a:fillRect/>
          </a:stretch>
        </p:blipFill>
        <p:spPr>
          <a:xfrm>
            <a:off x="3414712" y="2215356"/>
            <a:ext cx="5362575" cy="3571875"/>
          </a:xfrm>
          <a:prstGeom prst="rect">
            <a:avLst/>
          </a:prstGeom>
        </p:spPr>
      </p:pic>
    </p:spTree>
    <p:extLst>
      <p:ext uri="{BB962C8B-B14F-4D97-AF65-F5344CB8AC3E}">
        <p14:creationId xmlns:p14="http://schemas.microsoft.com/office/powerpoint/2010/main" val="379403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93D2C-EC89-47DA-8FC6-64A05E0FB2B0}"/>
              </a:ext>
            </a:extLst>
          </p:cNvPr>
          <p:cNvSpPr>
            <a:spLocks noGrp="1"/>
          </p:cNvSpPr>
          <p:nvPr>
            <p:ph type="title"/>
          </p:nvPr>
        </p:nvSpPr>
        <p:spPr>
          <a:xfrm>
            <a:off x="838200" y="371061"/>
            <a:ext cx="10515600" cy="1319627"/>
          </a:xfrm>
        </p:spPr>
        <p:txBody>
          <a:bodyPr/>
          <a:lstStyle/>
          <a:p>
            <a:r>
              <a:rPr lang="id-ID" dirty="0"/>
              <a:t>Karakteristik:</a:t>
            </a:r>
          </a:p>
        </p:txBody>
      </p:sp>
      <p:sp>
        <p:nvSpPr>
          <p:cNvPr id="3" name="Content Placeholder 2">
            <a:extLst>
              <a:ext uri="{FF2B5EF4-FFF2-40B4-BE49-F238E27FC236}">
                <a16:creationId xmlns:a16="http://schemas.microsoft.com/office/drawing/2014/main" xmlns="" id="{255DD1CB-C4C9-433F-B554-6902E8A5F8C4}"/>
              </a:ext>
            </a:extLst>
          </p:cNvPr>
          <p:cNvSpPr>
            <a:spLocks noGrp="1"/>
          </p:cNvSpPr>
          <p:nvPr>
            <p:ph idx="1"/>
          </p:nvPr>
        </p:nvSpPr>
        <p:spPr/>
        <p:txBody>
          <a:bodyPr>
            <a:normAutofit fontScale="92500" lnSpcReduction="10000"/>
          </a:bodyPr>
          <a:lstStyle/>
          <a:p>
            <a:r>
              <a:rPr lang="id-ID" dirty="0"/>
              <a:t>Curah hujan 750-1.000 mm/th</a:t>
            </a:r>
          </a:p>
          <a:p>
            <a:r>
              <a:rPr lang="id-ID" dirty="0"/>
              <a:t>Mempunyai 4 musim: panas, dingin, gugur, dan semi</a:t>
            </a:r>
          </a:p>
          <a:p>
            <a:r>
              <a:rPr lang="id-ID" dirty="0"/>
              <a:t>Musim panas: radiasi matahari, presipitasi dan kelembapan tinggi à pohon tumbuh dengan baik</a:t>
            </a:r>
          </a:p>
          <a:p>
            <a:r>
              <a:rPr lang="id-ID" dirty="0"/>
              <a:t>Musim dingin: radiasi matahari dan suhu rendah à pohon sulit mendapatkan air, daun menjadi merah hingga coklat lalu gugur.</a:t>
            </a:r>
          </a:p>
          <a:p>
            <a:r>
              <a:rPr lang="id-ID" dirty="0"/>
              <a:t>Fauna: rusa ekor putih, beruang, rubah, burung pelatuk, dan chipmunk</a:t>
            </a:r>
          </a:p>
          <a:p>
            <a:r>
              <a:rPr lang="id-ID" dirty="0"/>
              <a:t>Flora: pohon Oak, mapple, basswood, castanea, walnut, elm, kayu manis, beech, lemon, cherry blossom (sakura)</a:t>
            </a:r>
          </a:p>
          <a:p>
            <a:r>
              <a:rPr lang="id-ID" dirty="0"/>
              <a:t>Area: Cina, Korea, Jepang, pantai barat dan timur Amerika Serik</a:t>
            </a:r>
          </a:p>
          <a:p>
            <a:endParaRPr lang="id-ID" dirty="0"/>
          </a:p>
        </p:txBody>
      </p:sp>
    </p:spTree>
    <p:extLst>
      <p:ext uri="{BB962C8B-B14F-4D97-AF65-F5344CB8AC3E}">
        <p14:creationId xmlns:p14="http://schemas.microsoft.com/office/powerpoint/2010/main" val="26232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6EF34-05AE-4BB7-9AE4-D6DF401A8F4F}"/>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D500A54E-29BA-46C6-BC86-26F1C3BFD864}"/>
              </a:ext>
            </a:extLst>
          </p:cNvPr>
          <p:cNvPicPr>
            <a:picLocks noGrp="1" noChangeAspect="1"/>
          </p:cNvPicPr>
          <p:nvPr>
            <p:ph idx="1"/>
          </p:nvPr>
        </p:nvPicPr>
        <p:blipFill>
          <a:blip r:embed="rId2"/>
          <a:stretch>
            <a:fillRect/>
          </a:stretch>
        </p:blipFill>
        <p:spPr>
          <a:xfrm>
            <a:off x="967409" y="2010569"/>
            <a:ext cx="8695703" cy="3981450"/>
          </a:xfrm>
          <a:prstGeom prst="rect">
            <a:avLst/>
          </a:prstGeom>
        </p:spPr>
      </p:pic>
    </p:spTree>
    <p:extLst>
      <p:ext uri="{BB962C8B-B14F-4D97-AF65-F5344CB8AC3E}">
        <p14:creationId xmlns:p14="http://schemas.microsoft.com/office/powerpoint/2010/main" val="39628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6EF34-05AE-4BB7-9AE4-D6DF401A8F4F}"/>
              </a:ext>
            </a:extLst>
          </p:cNvPr>
          <p:cNvSpPr>
            <a:spLocks noGrp="1"/>
          </p:cNvSpPr>
          <p:nvPr>
            <p:ph type="title"/>
          </p:nvPr>
        </p:nvSpPr>
        <p:spPr/>
        <p:txBody>
          <a:bodyPr>
            <a:normAutofit fontScale="90000"/>
          </a:bodyPr>
          <a:lstStyle/>
          <a:p>
            <a:r>
              <a:rPr lang="id-ID" b="1" dirty="0"/>
              <a:t/>
            </a:r>
            <a:br>
              <a:rPr lang="id-ID" b="1" dirty="0"/>
            </a:br>
            <a:r>
              <a:rPr lang="id-ID" b="1" dirty="0"/>
              <a:t/>
            </a:r>
            <a:br>
              <a:rPr lang="id-ID" b="1" dirty="0"/>
            </a:br>
            <a:r>
              <a:rPr lang="fr-FR" b="1" dirty="0"/>
              <a:t>6. </a:t>
            </a:r>
            <a:r>
              <a:rPr lang="fr-FR" b="1" dirty="0" err="1"/>
              <a:t>Hutan</a:t>
            </a:r>
            <a:r>
              <a:rPr lang="fr-FR" b="1" dirty="0"/>
              <a:t> </a:t>
            </a:r>
            <a:r>
              <a:rPr lang="fr-FR" b="1" dirty="0" err="1"/>
              <a:t>Hujan</a:t>
            </a:r>
            <a:r>
              <a:rPr lang="fr-FR" b="1" dirty="0"/>
              <a:t> </a:t>
            </a:r>
            <a:r>
              <a:rPr lang="fr-FR" b="1" dirty="0" err="1"/>
              <a:t>Tropis</a:t>
            </a:r>
            <a:r>
              <a:rPr lang="fr-FR" b="1" dirty="0"/>
              <a:t> (</a:t>
            </a:r>
            <a:r>
              <a:rPr lang="fr-FR" b="1" i="1" dirty="0"/>
              <a:t>Tropical </a:t>
            </a:r>
            <a:r>
              <a:rPr lang="fr-FR" b="1" i="1" dirty="0" err="1"/>
              <a:t>Rainforest</a:t>
            </a:r>
            <a:r>
              <a:rPr lang="fr-FR" b="1" dirty="0"/>
              <a:t>)</a:t>
            </a:r>
            <a:r>
              <a:rPr lang="fr-FR" dirty="0"/>
              <a:t/>
            </a:r>
            <a:br>
              <a:rPr lang="fr-FR" dirty="0"/>
            </a:br>
            <a:r>
              <a:rPr lang="fr-FR" dirty="0"/>
              <a:t/>
            </a:r>
            <a:br>
              <a:rPr lang="fr-FR" dirty="0"/>
            </a:br>
            <a:endParaRPr lang="id-ID" dirty="0"/>
          </a:p>
        </p:txBody>
      </p:sp>
      <p:pic>
        <p:nvPicPr>
          <p:cNvPr id="4" name="Content Placeholder 3">
            <a:extLst>
              <a:ext uri="{FF2B5EF4-FFF2-40B4-BE49-F238E27FC236}">
                <a16:creationId xmlns:a16="http://schemas.microsoft.com/office/drawing/2014/main" xmlns="" id="{1C76DE75-3AFF-461C-B1CD-B1027B75699E}"/>
              </a:ext>
            </a:extLst>
          </p:cNvPr>
          <p:cNvPicPr>
            <a:picLocks noGrp="1" noChangeAspect="1"/>
          </p:cNvPicPr>
          <p:nvPr>
            <p:ph idx="1"/>
          </p:nvPr>
        </p:nvPicPr>
        <p:blipFill>
          <a:blip r:embed="rId2"/>
          <a:stretch>
            <a:fillRect/>
          </a:stretch>
        </p:blipFill>
        <p:spPr>
          <a:xfrm>
            <a:off x="1099930" y="1417983"/>
            <a:ext cx="9925879" cy="5194852"/>
          </a:xfrm>
          <a:prstGeom prst="rect">
            <a:avLst/>
          </a:prstGeom>
        </p:spPr>
      </p:pic>
    </p:spTree>
    <p:extLst>
      <p:ext uri="{BB962C8B-B14F-4D97-AF65-F5344CB8AC3E}">
        <p14:creationId xmlns:p14="http://schemas.microsoft.com/office/powerpoint/2010/main" val="2708674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38DD9-65EB-4A90-8301-A0495A0CA47F}"/>
              </a:ext>
            </a:extLst>
          </p:cNvPr>
          <p:cNvSpPr>
            <a:spLocks noGrp="1"/>
          </p:cNvSpPr>
          <p:nvPr>
            <p:ph type="title"/>
          </p:nvPr>
        </p:nvSpPr>
        <p:spPr/>
        <p:txBody>
          <a:bodyPr/>
          <a:lstStyle/>
          <a:p>
            <a:r>
              <a:rPr lang="id-ID" dirty="0"/>
              <a:t>Karakteristik:</a:t>
            </a:r>
          </a:p>
        </p:txBody>
      </p:sp>
      <p:sp>
        <p:nvSpPr>
          <p:cNvPr id="3" name="Content Placeholder 2">
            <a:extLst>
              <a:ext uri="{FF2B5EF4-FFF2-40B4-BE49-F238E27FC236}">
                <a16:creationId xmlns:a16="http://schemas.microsoft.com/office/drawing/2014/main" xmlns="" id="{F2942E87-E9FE-42CE-B0F1-69ECC80B4446}"/>
              </a:ext>
            </a:extLst>
          </p:cNvPr>
          <p:cNvSpPr>
            <a:spLocks noGrp="1"/>
          </p:cNvSpPr>
          <p:nvPr>
            <p:ph idx="1"/>
          </p:nvPr>
        </p:nvSpPr>
        <p:spPr/>
        <p:txBody>
          <a:bodyPr/>
          <a:lstStyle/>
          <a:p>
            <a:r>
              <a:rPr lang="id-ID" dirty="0"/>
              <a:t>Curah hujan yang cukup dan merata 2000-2.250 mm/th</a:t>
            </a:r>
          </a:p>
          <a:p>
            <a:r>
              <a:rPr lang="id-ID" dirty="0"/>
              <a:t>Suhu udara 23-31°C</a:t>
            </a:r>
          </a:p>
          <a:p>
            <a:r>
              <a:rPr lang="id-ID" dirty="0"/>
              <a:t>Sinar matahari yang cukup sepanjang tahun</a:t>
            </a:r>
          </a:p>
          <a:p>
            <a:r>
              <a:rPr lang="id-ID" dirty="0"/>
              <a:t>Pohon-pohon lebat dan hijau, ketinggian dapat mencapai 50 m.</a:t>
            </a:r>
          </a:p>
          <a:p>
            <a:r>
              <a:rPr lang="id-ID" dirty="0"/>
              <a:t>Di bawah tudung pohon selalu gelap ssehingga tidak ada perubahan suhu antara siang dan malam</a:t>
            </a:r>
          </a:p>
          <a:p>
            <a:endParaRPr lang="id-ID" dirty="0"/>
          </a:p>
        </p:txBody>
      </p:sp>
    </p:spTree>
    <p:extLst>
      <p:ext uri="{BB962C8B-B14F-4D97-AF65-F5344CB8AC3E}">
        <p14:creationId xmlns:p14="http://schemas.microsoft.com/office/powerpoint/2010/main" val="68589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E583C-933B-44B9-BDB0-C95A561D129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A719AA1-2E8C-4440-8469-1CD4224794B3}"/>
              </a:ext>
            </a:extLst>
          </p:cNvPr>
          <p:cNvSpPr>
            <a:spLocks noGrp="1"/>
          </p:cNvSpPr>
          <p:nvPr>
            <p:ph idx="1"/>
          </p:nvPr>
        </p:nvSpPr>
        <p:spPr/>
        <p:txBody>
          <a:bodyPr/>
          <a:lstStyle/>
          <a:p>
            <a:r>
              <a:rPr lang="id-ID" dirty="0"/>
              <a:t>Memiliki 4 level vegetasi, yaitu emergent layer, canopy layer, understory layer, dan forest floor</a:t>
            </a:r>
          </a:p>
          <a:p>
            <a:r>
              <a:rPr lang="id-ID" dirty="0"/>
              <a:t>Flora: lumut, mangrove, rotan, anggrek, raflesia, bunga bangkai</a:t>
            </a:r>
          </a:p>
          <a:p>
            <a:r>
              <a:rPr lang="id-ID" dirty="0"/>
              <a:t>Fauna: katak pohon, kukang, ular pohon, tapir, babi hutan, harimau, kera, trenggiling, orang utan</a:t>
            </a:r>
          </a:p>
          <a:p>
            <a:r>
              <a:rPr lang="id-ID" dirty="0"/>
              <a:t>Area:Amazone-Orinaco, Amerika Tengah, Asia Tenggara, Papua, Lembah Kongo (Afrika)</a:t>
            </a:r>
          </a:p>
          <a:p>
            <a:endParaRPr lang="id-ID" dirty="0"/>
          </a:p>
        </p:txBody>
      </p:sp>
    </p:spTree>
    <p:extLst>
      <p:ext uri="{BB962C8B-B14F-4D97-AF65-F5344CB8AC3E}">
        <p14:creationId xmlns:p14="http://schemas.microsoft.com/office/powerpoint/2010/main" val="123552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27C8D-DC92-4F36-954F-D150CB2B571F}"/>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FBAD2214-41ED-4458-9E43-4FE49B7DBB1F}"/>
              </a:ext>
            </a:extLst>
          </p:cNvPr>
          <p:cNvPicPr>
            <a:picLocks noGrp="1" noChangeAspect="1"/>
          </p:cNvPicPr>
          <p:nvPr>
            <p:ph idx="1"/>
          </p:nvPr>
        </p:nvPicPr>
        <p:blipFill>
          <a:blip r:embed="rId2"/>
          <a:stretch>
            <a:fillRect/>
          </a:stretch>
        </p:blipFill>
        <p:spPr>
          <a:xfrm>
            <a:off x="2528887" y="2305844"/>
            <a:ext cx="7134225" cy="3390900"/>
          </a:xfrm>
          <a:prstGeom prst="rect">
            <a:avLst/>
          </a:prstGeom>
        </p:spPr>
      </p:pic>
    </p:spTree>
    <p:extLst>
      <p:ext uri="{BB962C8B-B14F-4D97-AF65-F5344CB8AC3E}">
        <p14:creationId xmlns:p14="http://schemas.microsoft.com/office/powerpoint/2010/main" val="11962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F29E1-F053-4B9D-8E3C-A72CEBB5ED1B}"/>
              </a:ext>
            </a:extLst>
          </p:cNvPr>
          <p:cNvSpPr>
            <a:spLocks noGrp="1"/>
          </p:cNvSpPr>
          <p:nvPr>
            <p:ph type="title"/>
          </p:nvPr>
        </p:nvSpPr>
        <p:spPr/>
        <p:txBody>
          <a:bodyPr>
            <a:normAutofit fontScale="90000"/>
          </a:bodyPr>
          <a:lstStyle/>
          <a:p>
            <a:r>
              <a:rPr lang="id-ID" b="1" dirty="0"/>
              <a:t/>
            </a:r>
            <a:br>
              <a:rPr lang="id-ID" b="1" dirty="0"/>
            </a:br>
            <a:r>
              <a:rPr lang="id-ID" b="1" dirty="0"/>
              <a:t/>
            </a:r>
            <a:br>
              <a:rPr lang="id-ID" b="1" dirty="0"/>
            </a:br>
            <a:r>
              <a:rPr lang="id-ID" b="1" dirty="0"/>
              <a:t>              7. Hutan Musim Tropika (Hutan Gugur 			Tropika/ </a:t>
            </a:r>
            <a:r>
              <a:rPr lang="id-ID" b="1" i="1" dirty="0"/>
              <a:t>Tropical Deciduous Forest</a:t>
            </a:r>
            <a:r>
              <a:rPr lang="id-ID" b="1" dirty="0"/>
              <a:t>)</a:t>
            </a:r>
            <a:r>
              <a:rPr lang="id-ID" dirty="0"/>
              <a:t/>
            </a:r>
            <a:br>
              <a:rPr lang="id-ID" dirty="0"/>
            </a:br>
            <a:r>
              <a:rPr lang="id-ID" dirty="0"/>
              <a:t/>
            </a:r>
            <a:br>
              <a:rPr lang="id-ID" dirty="0"/>
            </a:br>
            <a:endParaRPr lang="id-ID" dirty="0"/>
          </a:p>
        </p:txBody>
      </p:sp>
      <p:sp>
        <p:nvSpPr>
          <p:cNvPr id="3" name="Content Placeholder 2">
            <a:extLst>
              <a:ext uri="{FF2B5EF4-FFF2-40B4-BE49-F238E27FC236}">
                <a16:creationId xmlns:a16="http://schemas.microsoft.com/office/drawing/2014/main" xmlns="" id="{B04D4487-78EB-4020-84A5-D256403D84AF}"/>
              </a:ext>
            </a:extLst>
          </p:cNvPr>
          <p:cNvSpPr>
            <a:spLocks noGrp="1"/>
          </p:cNvSpPr>
          <p:nvPr>
            <p:ph idx="1"/>
          </p:nvPr>
        </p:nvSpPr>
        <p:spPr/>
        <p:txBody>
          <a:bodyPr/>
          <a:lstStyle/>
          <a:p>
            <a:r>
              <a:rPr lang="id-ID" dirty="0"/>
              <a:t>Karakteristik:</a:t>
            </a:r>
          </a:p>
          <a:p>
            <a:r>
              <a:rPr lang="id-ID" dirty="0"/>
              <a:t>Terdapat di daerah tropis beriklim basah dengan kemarau panjang.</a:t>
            </a:r>
          </a:p>
          <a:p>
            <a:r>
              <a:rPr lang="id-ID" dirty="0"/>
              <a:t>Selama musim kemarau pohon merontokkan daunnya untuk mengurangi penguapan.</a:t>
            </a:r>
          </a:p>
          <a:p>
            <a:r>
              <a:rPr lang="id-ID" dirty="0"/>
              <a:t>Flora: pohon Jati, Baobab, Bontaka, Flamboyan, Shala, Kino, Jambul</a:t>
            </a:r>
          </a:p>
          <a:p>
            <a:r>
              <a:rPr lang="id-ID" dirty="0"/>
              <a:t>Fauna: Fossa, Ulat Jati, Ringtail, Sloth bear, Dhole</a:t>
            </a:r>
          </a:p>
          <a:p>
            <a:r>
              <a:rPr lang="id-ID" dirty="0"/>
              <a:t>Area: India, Asia Tenggara, dan daerah tropik lainnya</a:t>
            </a:r>
          </a:p>
          <a:p>
            <a:pPr marL="0" indent="0">
              <a:buNone/>
            </a:pPr>
            <a:r>
              <a:rPr lang="id-ID" dirty="0"/>
              <a:t/>
            </a:r>
            <a:br>
              <a:rPr lang="id-ID" dirty="0"/>
            </a:br>
            <a:endParaRPr lang="id-ID" dirty="0"/>
          </a:p>
        </p:txBody>
      </p:sp>
    </p:spTree>
    <p:extLst>
      <p:ext uri="{BB962C8B-B14F-4D97-AF65-F5344CB8AC3E}">
        <p14:creationId xmlns:p14="http://schemas.microsoft.com/office/powerpoint/2010/main" val="190472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5DB08-FDEA-4929-AADD-545B2B59B33A}"/>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3149F9F-BDC8-40E6-8D4C-AB07EE14244E}"/>
              </a:ext>
            </a:extLst>
          </p:cNvPr>
          <p:cNvSpPr>
            <a:spLocks noGrp="1"/>
          </p:cNvSpPr>
          <p:nvPr>
            <p:ph idx="1"/>
          </p:nvPr>
        </p:nvSpPr>
        <p:spPr/>
        <p:txBody>
          <a:bodyPr>
            <a:normAutofit fontScale="92500" lnSpcReduction="20000"/>
          </a:bodyPr>
          <a:lstStyle/>
          <a:p>
            <a:pPr marL="0" indent="0">
              <a:buNone/>
            </a:pPr>
            <a:r>
              <a:rPr lang="id-ID" sz="6000" dirty="0"/>
              <a:t>Bioma adalah sekelompok hewan dan tumbuhan yang tinggal di suatu lokasi geografis tertentu atau daerah habitat darat yang memiliki vegetasi khas terhadap iklim utama sehingga tidak ditemukan di daerah lain. </a:t>
            </a:r>
          </a:p>
        </p:txBody>
      </p:sp>
    </p:spTree>
    <p:extLst>
      <p:ext uri="{BB962C8B-B14F-4D97-AF65-F5344CB8AC3E}">
        <p14:creationId xmlns:p14="http://schemas.microsoft.com/office/powerpoint/2010/main" val="2281771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5B8E8-EEFC-4F46-BC6A-9EA2D0B70602}"/>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FC3C043C-CFDF-4919-A8B5-4106356DA5F2}"/>
              </a:ext>
            </a:extLst>
          </p:cNvPr>
          <p:cNvPicPr>
            <a:picLocks noGrp="1" noChangeAspect="1"/>
          </p:cNvPicPr>
          <p:nvPr>
            <p:ph idx="1"/>
          </p:nvPr>
        </p:nvPicPr>
        <p:blipFill>
          <a:blip r:embed="rId2"/>
          <a:stretch>
            <a:fillRect/>
          </a:stretch>
        </p:blipFill>
        <p:spPr>
          <a:xfrm>
            <a:off x="2524125" y="2320131"/>
            <a:ext cx="7143750" cy="3362325"/>
          </a:xfrm>
          <a:prstGeom prst="rect">
            <a:avLst/>
          </a:prstGeom>
        </p:spPr>
      </p:pic>
    </p:spTree>
    <p:extLst>
      <p:ext uri="{BB962C8B-B14F-4D97-AF65-F5344CB8AC3E}">
        <p14:creationId xmlns:p14="http://schemas.microsoft.com/office/powerpoint/2010/main" val="1226774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4F6C8-D593-4C86-89A5-6692E8D033C9}"/>
              </a:ext>
            </a:extLst>
          </p:cNvPr>
          <p:cNvSpPr>
            <a:spLocks noGrp="1"/>
          </p:cNvSpPr>
          <p:nvPr>
            <p:ph type="title"/>
          </p:nvPr>
        </p:nvSpPr>
        <p:spPr/>
        <p:txBody>
          <a:bodyPr/>
          <a:lstStyle/>
          <a:p>
            <a:r>
              <a:rPr lang="id-ID" b="1" dirty="0"/>
              <a:t>8. Sabana (Savanna)</a:t>
            </a:r>
            <a:endParaRPr lang="id-ID" dirty="0"/>
          </a:p>
        </p:txBody>
      </p:sp>
      <p:pic>
        <p:nvPicPr>
          <p:cNvPr id="4" name="Content Placeholder 3">
            <a:extLst>
              <a:ext uri="{FF2B5EF4-FFF2-40B4-BE49-F238E27FC236}">
                <a16:creationId xmlns:a16="http://schemas.microsoft.com/office/drawing/2014/main" xmlns="" id="{B132FAE7-7A31-4D7B-9E6E-30AC9122F221}"/>
              </a:ext>
            </a:extLst>
          </p:cNvPr>
          <p:cNvPicPr>
            <a:picLocks noGrp="1" noChangeAspect="1"/>
          </p:cNvPicPr>
          <p:nvPr>
            <p:ph idx="1"/>
          </p:nvPr>
        </p:nvPicPr>
        <p:blipFill>
          <a:blip r:embed="rId2"/>
          <a:stretch>
            <a:fillRect/>
          </a:stretch>
        </p:blipFill>
        <p:spPr>
          <a:xfrm>
            <a:off x="1073426" y="1550504"/>
            <a:ext cx="10164417" cy="4942371"/>
          </a:xfrm>
          <a:prstGeom prst="rect">
            <a:avLst/>
          </a:prstGeom>
        </p:spPr>
      </p:pic>
    </p:spTree>
    <p:extLst>
      <p:ext uri="{BB962C8B-B14F-4D97-AF65-F5344CB8AC3E}">
        <p14:creationId xmlns:p14="http://schemas.microsoft.com/office/powerpoint/2010/main" val="274256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251DB-3D94-4541-818F-8534CC317F4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C2F1CA7-AE82-409A-B6AE-C40AEC9BC9CF}"/>
              </a:ext>
            </a:extLst>
          </p:cNvPr>
          <p:cNvSpPr>
            <a:spLocks noGrp="1"/>
          </p:cNvSpPr>
          <p:nvPr>
            <p:ph idx="1"/>
          </p:nvPr>
        </p:nvSpPr>
        <p:spPr/>
        <p:txBody>
          <a:bodyPr/>
          <a:lstStyle/>
          <a:p>
            <a:r>
              <a:rPr lang="id-ID" dirty="0"/>
              <a:t>Karakteristik:</a:t>
            </a:r>
          </a:p>
          <a:p>
            <a:r>
              <a:rPr lang="id-ID" dirty="0"/>
              <a:t>Padang rumput yang diselingi oleh pohon-pohon yang tumbuh tersebar dan sangat jarang</a:t>
            </a:r>
          </a:p>
          <a:p>
            <a:r>
              <a:rPr lang="id-ID" dirty="0"/>
              <a:t>Terbentuk di kawasan tropika atau subtropika</a:t>
            </a:r>
          </a:p>
          <a:p>
            <a:r>
              <a:rPr lang="id-ID" dirty="0"/>
              <a:t>Memiliki temperatur udara panas sepanjang tahun dan hujan turun secara musiman</a:t>
            </a:r>
          </a:p>
          <a:p>
            <a:endParaRPr lang="id-ID" dirty="0"/>
          </a:p>
        </p:txBody>
      </p:sp>
    </p:spTree>
    <p:extLst>
      <p:ext uri="{BB962C8B-B14F-4D97-AF65-F5344CB8AC3E}">
        <p14:creationId xmlns:p14="http://schemas.microsoft.com/office/powerpoint/2010/main" val="3489947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172A04-CC51-4E46-A5D9-7062E3D25B3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C407CF5-B7EC-42DE-92E9-A964ED9B1A58}"/>
              </a:ext>
            </a:extLst>
          </p:cNvPr>
          <p:cNvSpPr>
            <a:spLocks noGrp="1"/>
          </p:cNvSpPr>
          <p:nvPr>
            <p:ph idx="1"/>
          </p:nvPr>
        </p:nvSpPr>
        <p:spPr/>
        <p:txBody>
          <a:bodyPr/>
          <a:lstStyle/>
          <a:p>
            <a:r>
              <a:rPr lang="id-ID" dirty="0"/>
              <a:t>Flora: pohon palem, akasia, dan eucalyptus</a:t>
            </a:r>
          </a:p>
          <a:p>
            <a:r>
              <a:rPr lang="id-ID" dirty="0"/>
              <a:t>Fauna: kuda, zebra, anjing hutan, macan tutul, singa, gajah, koala, jerapah, antelop, hyena, cheetah</a:t>
            </a:r>
          </a:p>
          <a:p>
            <a:r>
              <a:rPr lang="id-ID" dirty="0"/>
              <a:t>Area: Benua Afrika, Amerika Selatan, dan Australia</a:t>
            </a:r>
          </a:p>
          <a:p>
            <a:pPr marL="0" indent="0">
              <a:buNone/>
            </a:pPr>
            <a:r>
              <a:rPr lang="id-ID" dirty="0"/>
              <a:t/>
            </a:r>
            <a:br>
              <a:rPr lang="id-ID" dirty="0"/>
            </a:br>
            <a:endParaRPr lang="id-ID" dirty="0"/>
          </a:p>
        </p:txBody>
      </p:sp>
    </p:spTree>
    <p:extLst>
      <p:ext uri="{BB962C8B-B14F-4D97-AF65-F5344CB8AC3E}">
        <p14:creationId xmlns:p14="http://schemas.microsoft.com/office/powerpoint/2010/main" val="244732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82A12E-2A9B-4FF0-BED0-B6A3500D71DE}"/>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41338D8E-D8C1-48EF-8D0D-AE3AFDEFA094}"/>
              </a:ext>
            </a:extLst>
          </p:cNvPr>
          <p:cNvPicPr>
            <a:picLocks noGrp="1" noChangeAspect="1"/>
          </p:cNvPicPr>
          <p:nvPr>
            <p:ph idx="1"/>
          </p:nvPr>
        </p:nvPicPr>
        <p:blipFill>
          <a:blip r:embed="rId2"/>
          <a:stretch>
            <a:fillRect/>
          </a:stretch>
        </p:blipFill>
        <p:spPr>
          <a:xfrm>
            <a:off x="2524125" y="2286794"/>
            <a:ext cx="7143750" cy="3429000"/>
          </a:xfrm>
          <a:prstGeom prst="rect">
            <a:avLst/>
          </a:prstGeom>
        </p:spPr>
      </p:pic>
    </p:spTree>
    <p:extLst>
      <p:ext uri="{BB962C8B-B14F-4D97-AF65-F5344CB8AC3E}">
        <p14:creationId xmlns:p14="http://schemas.microsoft.com/office/powerpoint/2010/main" val="3221264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E2A4A-B095-4467-90ED-1EA65B2363AD}"/>
              </a:ext>
            </a:extLst>
          </p:cNvPr>
          <p:cNvSpPr>
            <a:spLocks noGrp="1"/>
          </p:cNvSpPr>
          <p:nvPr>
            <p:ph type="title"/>
          </p:nvPr>
        </p:nvSpPr>
        <p:spPr/>
        <p:txBody>
          <a:bodyPr>
            <a:normAutofit fontScale="90000"/>
          </a:bodyPr>
          <a:lstStyle/>
          <a:p>
            <a:r>
              <a:rPr lang="id-ID" b="1" dirty="0"/>
              <a:t/>
            </a:r>
            <a:br>
              <a:rPr lang="id-ID" b="1" dirty="0"/>
            </a:br>
            <a:r>
              <a:rPr lang="id-ID" b="1" dirty="0"/>
              <a:t/>
            </a:r>
            <a:br>
              <a:rPr lang="id-ID" b="1" dirty="0"/>
            </a:br>
            <a:r>
              <a:rPr lang="id-ID" b="1" dirty="0"/>
              <a:t>9. Hutan Hujan Iklim Sedang (</a:t>
            </a:r>
            <a:r>
              <a:rPr lang="id-ID" b="1" i="1" dirty="0"/>
              <a:t>Temperate Rainforest</a:t>
            </a:r>
            <a:r>
              <a:rPr lang="id-ID" b="1" dirty="0"/>
              <a:t>)</a:t>
            </a:r>
            <a:r>
              <a:rPr lang="id-ID" dirty="0"/>
              <a:t/>
            </a:r>
            <a:br>
              <a:rPr lang="id-ID" dirty="0"/>
            </a:br>
            <a:r>
              <a:rPr lang="id-ID" dirty="0"/>
              <a:t/>
            </a:r>
            <a:br>
              <a:rPr lang="id-ID" dirty="0"/>
            </a:br>
            <a:endParaRPr lang="id-ID" dirty="0"/>
          </a:p>
        </p:txBody>
      </p:sp>
      <p:sp>
        <p:nvSpPr>
          <p:cNvPr id="3" name="Content Placeholder 2">
            <a:extLst>
              <a:ext uri="{FF2B5EF4-FFF2-40B4-BE49-F238E27FC236}">
                <a16:creationId xmlns:a16="http://schemas.microsoft.com/office/drawing/2014/main" xmlns="" id="{4DD30EBA-CE0B-4A75-9138-EE366A1571F8}"/>
              </a:ext>
            </a:extLst>
          </p:cNvPr>
          <p:cNvSpPr>
            <a:spLocks noGrp="1"/>
          </p:cNvSpPr>
          <p:nvPr>
            <p:ph idx="1"/>
          </p:nvPr>
        </p:nvSpPr>
        <p:spPr/>
        <p:txBody>
          <a:bodyPr/>
          <a:lstStyle/>
          <a:p>
            <a:r>
              <a:rPr lang="id-ID" dirty="0"/>
              <a:t>Karakteristik:</a:t>
            </a:r>
          </a:p>
          <a:p>
            <a:r>
              <a:rPr lang="id-ID" dirty="0"/>
              <a:t>Pohon tertinggi tapi jenisnya lebih sedikit dari hutan daerah tropis</a:t>
            </a:r>
          </a:p>
          <a:p>
            <a:r>
              <a:rPr lang="id-ID" dirty="0"/>
              <a:t>Memiliki curah hujan antara 140 hingga 167 inchi per tahun</a:t>
            </a:r>
          </a:p>
          <a:p>
            <a:r>
              <a:rPr lang="id-ID" dirty="0"/>
              <a:t>Memiliki temperatur menengah</a:t>
            </a:r>
          </a:p>
          <a:p>
            <a:r>
              <a:rPr lang="id-ID" dirty="0"/>
              <a:t>Hampir sama dengan hutan hujan tropis, hutan ini juga memiliki level atau tingkatan-tingkatan vegetasi</a:t>
            </a:r>
          </a:p>
          <a:p>
            <a:endParaRPr lang="id-ID" dirty="0"/>
          </a:p>
        </p:txBody>
      </p:sp>
    </p:spTree>
    <p:extLst>
      <p:ext uri="{BB962C8B-B14F-4D97-AF65-F5344CB8AC3E}">
        <p14:creationId xmlns:p14="http://schemas.microsoft.com/office/powerpoint/2010/main" val="493903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F7C0F-6FF4-499A-8FFE-D63EB52011B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A9DFA5C-1204-40B1-B6E7-FD0995D25FFC}"/>
              </a:ext>
            </a:extLst>
          </p:cNvPr>
          <p:cNvSpPr>
            <a:spLocks noGrp="1"/>
          </p:cNvSpPr>
          <p:nvPr>
            <p:ph idx="1"/>
          </p:nvPr>
        </p:nvSpPr>
        <p:spPr/>
        <p:txBody>
          <a:bodyPr/>
          <a:lstStyle/>
          <a:p>
            <a:r>
              <a:rPr lang="id-ID" dirty="0"/>
              <a:t>Contoh flora: Oregon selaginella, Lady fern, Stair-step moss, Salmonberry, Huckleberry, Lungwort</a:t>
            </a:r>
          </a:p>
          <a:p>
            <a:r>
              <a:rPr lang="id-ID" dirty="0"/>
              <a:t>Contoh fauna: Racoon, Beaver, Cougar, American Black Bear, Salamander</a:t>
            </a:r>
          </a:p>
          <a:p>
            <a:r>
              <a:rPr lang="id-ID" dirty="0"/>
              <a:t>Area: sepanjang pantai Pasifik di Amerika Utara dari California-Washington, Australia</a:t>
            </a:r>
          </a:p>
          <a:p>
            <a:endParaRPr lang="id-ID" dirty="0"/>
          </a:p>
        </p:txBody>
      </p:sp>
    </p:spTree>
    <p:extLst>
      <p:ext uri="{BB962C8B-B14F-4D97-AF65-F5344CB8AC3E}">
        <p14:creationId xmlns:p14="http://schemas.microsoft.com/office/powerpoint/2010/main" val="3157483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B59C3-BBBE-401B-B4D4-404C34482A33}"/>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A7CBCE42-B3FB-43EF-B44B-1960B91270DC}"/>
              </a:ext>
            </a:extLst>
          </p:cNvPr>
          <p:cNvPicPr>
            <a:picLocks noGrp="1" noChangeAspect="1"/>
          </p:cNvPicPr>
          <p:nvPr>
            <p:ph idx="1"/>
          </p:nvPr>
        </p:nvPicPr>
        <p:blipFill>
          <a:blip r:embed="rId2"/>
          <a:stretch>
            <a:fillRect/>
          </a:stretch>
        </p:blipFill>
        <p:spPr>
          <a:xfrm>
            <a:off x="2528887" y="2253456"/>
            <a:ext cx="7134225" cy="3495675"/>
          </a:xfrm>
          <a:prstGeom prst="rect">
            <a:avLst/>
          </a:prstGeom>
        </p:spPr>
      </p:pic>
    </p:spTree>
    <p:extLst>
      <p:ext uri="{BB962C8B-B14F-4D97-AF65-F5344CB8AC3E}">
        <p14:creationId xmlns:p14="http://schemas.microsoft.com/office/powerpoint/2010/main" val="191535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C1C4B-67EE-4C03-9C90-6DF7F30B91DA}"/>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110605C-37F7-4ED3-8D3C-32EF065BB965}"/>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352483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EE1C-6B8B-499E-857D-EBCB5388DA4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68A7AEBE-7CC6-486B-9DBF-ECCB70B9263C}"/>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154625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164C0-6F76-4937-9361-8527F4EC94C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42516B9-E8B5-4118-9A73-D530C34585CD}"/>
              </a:ext>
            </a:extLst>
          </p:cNvPr>
          <p:cNvSpPr>
            <a:spLocks noGrp="1"/>
          </p:cNvSpPr>
          <p:nvPr>
            <p:ph idx="1"/>
          </p:nvPr>
        </p:nvSpPr>
        <p:spPr/>
        <p:txBody>
          <a:bodyPr>
            <a:normAutofit/>
          </a:bodyPr>
          <a:lstStyle/>
          <a:p>
            <a:pPr marL="0" indent="0">
              <a:buNone/>
            </a:pPr>
            <a:r>
              <a:rPr lang="id-ID" sz="4800" dirty="0"/>
              <a:t>Sebuah bioma pada dasarnya terdiri atas produsen, konsumen, dan pengurai (dekomposer) yang di dalamnya terjadi aliran materi dan energi yang selalu dimulai dari tumbuhan.</a:t>
            </a:r>
          </a:p>
        </p:txBody>
      </p:sp>
    </p:spTree>
    <p:extLst>
      <p:ext uri="{BB962C8B-B14F-4D97-AF65-F5344CB8AC3E}">
        <p14:creationId xmlns:p14="http://schemas.microsoft.com/office/powerpoint/2010/main" val="413388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C6195-2BAF-4B01-A726-986DD3B49A3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C2EC35CD-EBEE-4519-9739-CACF289EFB38}"/>
              </a:ext>
            </a:extLst>
          </p:cNvPr>
          <p:cNvSpPr>
            <a:spLocks noGrp="1"/>
          </p:cNvSpPr>
          <p:nvPr>
            <p:ph idx="1"/>
          </p:nvPr>
        </p:nvSpPr>
        <p:spPr/>
        <p:txBody>
          <a:bodyPr>
            <a:normAutofit/>
          </a:bodyPr>
          <a:lstStyle/>
          <a:p>
            <a:pPr marL="0" indent="0">
              <a:buNone/>
            </a:pPr>
            <a:r>
              <a:rPr lang="id-ID" sz="4000" dirty="0"/>
              <a:t>Bioma terbagi menjadi beberapa jenis, </a:t>
            </a:r>
          </a:p>
          <a:p>
            <a:pPr marL="0" indent="0">
              <a:buNone/>
            </a:pPr>
            <a:r>
              <a:rPr lang="id-ID" sz="4000" dirty="0"/>
              <a:t>ditentukan oleh iklim, </a:t>
            </a:r>
          </a:p>
          <a:p>
            <a:pPr marL="0" indent="0">
              <a:buNone/>
            </a:pPr>
            <a:r>
              <a:rPr lang="id-ID" sz="4000" dirty="0"/>
              <a:t>letak geografis,</a:t>
            </a:r>
          </a:p>
          <a:p>
            <a:pPr marL="0" indent="0">
              <a:buNone/>
            </a:pPr>
            <a:r>
              <a:rPr lang="id-ID" sz="4000" dirty="0"/>
              <a:t> curah hujan </a:t>
            </a:r>
          </a:p>
          <a:p>
            <a:pPr marL="0" indent="0">
              <a:buNone/>
            </a:pPr>
            <a:r>
              <a:rPr lang="id-ID" sz="4000" dirty="0"/>
              <a:t>intensitas cahaya mataharinya</a:t>
            </a:r>
          </a:p>
        </p:txBody>
      </p:sp>
    </p:spTree>
    <p:extLst>
      <p:ext uri="{BB962C8B-B14F-4D97-AF65-F5344CB8AC3E}">
        <p14:creationId xmlns:p14="http://schemas.microsoft.com/office/powerpoint/2010/main" val="154312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DF001-28C2-4746-9918-B7DD51BA2A86}"/>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FECBA01-3388-4BFC-BDDD-AB2280650CB1}"/>
              </a:ext>
            </a:extLst>
          </p:cNvPr>
          <p:cNvSpPr>
            <a:spLocks noGrp="1"/>
          </p:cNvSpPr>
          <p:nvPr>
            <p:ph idx="1"/>
          </p:nvPr>
        </p:nvSpPr>
        <p:spPr/>
        <p:txBody>
          <a:bodyPr>
            <a:normAutofit lnSpcReduction="10000"/>
          </a:bodyPr>
          <a:lstStyle/>
          <a:p>
            <a:pPr marL="0" indent="0">
              <a:buNone/>
            </a:pPr>
            <a:r>
              <a:rPr lang="id-ID" sz="4000" dirty="0"/>
              <a:t>Istilah bioma berhubungan dengan kumpulan spesies (terutama tumbuhan) yang dapat hidup di tempat tertentu di muka bumi, tergantung pada iklim regionalnya. Jadi bioma adalah kumpulan spesies (terutama tumbuhan) yang mendiami tempat tertentu di bumi dan dicirikan oleh vegetasi tertentu yang dominan serta langsung terlihat jelas di tempat tersebut.</a:t>
            </a:r>
          </a:p>
        </p:txBody>
      </p:sp>
    </p:spTree>
    <p:extLst>
      <p:ext uri="{BB962C8B-B14F-4D97-AF65-F5344CB8AC3E}">
        <p14:creationId xmlns:p14="http://schemas.microsoft.com/office/powerpoint/2010/main" val="417541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717C2-FD48-4C60-A718-96FBB0EEADAE}"/>
              </a:ext>
            </a:extLst>
          </p:cNvPr>
          <p:cNvSpPr>
            <a:spLocks noGrp="1"/>
          </p:cNvSpPr>
          <p:nvPr>
            <p:ph type="title"/>
          </p:nvPr>
        </p:nvSpPr>
        <p:spPr/>
        <p:txBody>
          <a:bodyPr/>
          <a:lstStyle/>
          <a:p>
            <a:r>
              <a:rPr lang="it-IT" dirty="0"/>
              <a:t>Ada beberapa ciri-ciri dari Bioma</a:t>
            </a:r>
            <a:endParaRPr lang="id-ID" dirty="0"/>
          </a:p>
        </p:txBody>
      </p:sp>
      <p:sp>
        <p:nvSpPr>
          <p:cNvPr id="3" name="Content Placeholder 2">
            <a:extLst>
              <a:ext uri="{FF2B5EF4-FFF2-40B4-BE49-F238E27FC236}">
                <a16:creationId xmlns:a16="http://schemas.microsoft.com/office/drawing/2014/main" xmlns="" id="{A991E608-9FE8-4A76-B7A2-E14E25373728}"/>
              </a:ext>
            </a:extLst>
          </p:cNvPr>
          <p:cNvSpPr>
            <a:spLocks noGrp="1"/>
          </p:cNvSpPr>
          <p:nvPr>
            <p:ph idx="1"/>
          </p:nvPr>
        </p:nvSpPr>
        <p:spPr/>
        <p:txBody>
          <a:bodyPr>
            <a:normAutofit lnSpcReduction="10000"/>
          </a:bodyPr>
          <a:lstStyle/>
          <a:p>
            <a:pPr marL="0" indent="0">
              <a:buNone/>
            </a:pPr>
            <a:r>
              <a:rPr lang="id-ID" dirty="0"/>
              <a:t>a. Terbentuknya interaksi unsur-unsur lingkungan yaitu air, iklim, tanah 	dan organism yang hidup disuatu daerah.</a:t>
            </a:r>
          </a:p>
          <a:p>
            <a:pPr marL="0" indent="0">
              <a:buNone/>
            </a:pPr>
            <a:r>
              <a:rPr lang="id-ID" dirty="0"/>
              <a:t>b. Merupakan komunitas klimak ( kumpulan macam-macam populasi ) 	sebagai penanda daerag tersebut terdapat bentuk vegetasi 	utama yung mendominasi.</a:t>
            </a:r>
          </a:p>
          <a:p>
            <a:pPr marL="0" indent="0">
              <a:buNone/>
            </a:pPr>
            <a:r>
              <a:rPr lang="id-ID" dirty="0"/>
              <a:t>c. Komunitas yang cukup stabil, kecuali disuatu kejadian yang   	mengganggu dalam kestabilan komunitas.</a:t>
            </a:r>
          </a:p>
          <a:p>
            <a:pPr marL="0" indent="0">
              <a:buNone/>
            </a:pPr>
            <a:r>
              <a:rPr lang="id-ID" dirty="0"/>
              <a:t>d. Dapat dikenali dengan melihat dominasi vegetasinya.</a:t>
            </a:r>
          </a:p>
          <a:p>
            <a:pPr marL="0" indent="0">
              <a:buNone/>
            </a:pPr>
            <a:r>
              <a:rPr lang="id-ID" dirty="0"/>
              <a:t>e. Penamaan bioma yang umumnya didasarkan pada dominasi 	vegetasinya.</a:t>
            </a:r>
          </a:p>
          <a:p>
            <a:endParaRPr lang="id-ID" dirty="0"/>
          </a:p>
        </p:txBody>
      </p:sp>
    </p:spTree>
    <p:extLst>
      <p:ext uri="{BB962C8B-B14F-4D97-AF65-F5344CB8AC3E}">
        <p14:creationId xmlns:p14="http://schemas.microsoft.com/office/powerpoint/2010/main" val="406442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B084-C481-4672-9E3E-8982B2DBFBBF}"/>
              </a:ext>
            </a:extLst>
          </p:cNvPr>
          <p:cNvSpPr>
            <a:spLocks noGrp="1"/>
          </p:cNvSpPr>
          <p:nvPr>
            <p:ph type="title"/>
          </p:nvPr>
        </p:nvSpPr>
        <p:spPr/>
        <p:txBody>
          <a:bodyPr>
            <a:normAutofit fontScale="90000"/>
          </a:bodyPr>
          <a:lstStyle/>
          <a:p>
            <a:r>
              <a:rPr lang="id-ID" dirty="0"/>
              <a:t/>
            </a:r>
            <a:br>
              <a:rPr lang="id-ID" dirty="0"/>
            </a:br>
            <a:r>
              <a:rPr lang="fi-FI" dirty="0"/>
              <a:t>Fungsi Bioma antara lain:</a:t>
            </a:r>
            <a:br>
              <a:rPr lang="fi-FI" dirty="0"/>
            </a:br>
            <a:r>
              <a:rPr lang="fi-FI" dirty="0"/>
              <a:t/>
            </a:r>
            <a:br>
              <a:rPr lang="fi-FI" dirty="0"/>
            </a:br>
            <a:endParaRPr lang="id-ID" dirty="0"/>
          </a:p>
        </p:txBody>
      </p:sp>
      <p:sp>
        <p:nvSpPr>
          <p:cNvPr id="3" name="Content Placeholder 2">
            <a:extLst>
              <a:ext uri="{FF2B5EF4-FFF2-40B4-BE49-F238E27FC236}">
                <a16:creationId xmlns:a16="http://schemas.microsoft.com/office/drawing/2014/main" xmlns="" id="{DCDAF20E-DEB9-4108-8D33-FAADFFE35F2F}"/>
              </a:ext>
            </a:extLst>
          </p:cNvPr>
          <p:cNvSpPr>
            <a:spLocks noGrp="1"/>
          </p:cNvSpPr>
          <p:nvPr>
            <p:ph idx="1"/>
          </p:nvPr>
        </p:nvSpPr>
        <p:spPr/>
        <p:txBody>
          <a:bodyPr/>
          <a:lstStyle/>
          <a:p>
            <a:r>
              <a:rPr lang="id-ID" dirty="0"/>
              <a:t>Memudahkan melaksanakan penataan suatu populasi</a:t>
            </a:r>
          </a:p>
          <a:p>
            <a:r>
              <a:rPr lang="id-ID" dirty="0"/>
              <a:t>Bisa mengetahui jenis tumbuhan dan hewan berdasarkan cara hidupnya untuk menyesuaikan diri dengan lingkungan.</a:t>
            </a:r>
          </a:p>
          <a:p>
            <a:r>
              <a:rPr lang="id-ID" dirty="0"/>
              <a:t>Membuat mudah melaksanakan pendataan jenis-jenis tumbuhan dan hewan</a:t>
            </a:r>
          </a:p>
          <a:p>
            <a:r>
              <a:rPr lang="id-ID" dirty="0"/>
              <a:t>Mempermudah mengelompokkan hewan serta tumbuhan yang baru ditemukan</a:t>
            </a:r>
          </a:p>
          <a:p>
            <a:pPr marL="0" indent="0">
              <a:buNone/>
            </a:pPr>
            <a:r>
              <a:rPr lang="id-ID" dirty="0"/>
              <a:t/>
            </a:r>
            <a:br>
              <a:rPr lang="id-ID" dirty="0"/>
            </a:br>
            <a:endParaRPr lang="id-ID" dirty="0"/>
          </a:p>
        </p:txBody>
      </p:sp>
    </p:spTree>
    <p:extLst>
      <p:ext uri="{BB962C8B-B14F-4D97-AF65-F5344CB8AC3E}">
        <p14:creationId xmlns:p14="http://schemas.microsoft.com/office/powerpoint/2010/main" val="137048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387B7-CDF2-48F2-8932-5B8F58D8ED03}"/>
              </a:ext>
            </a:extLst>
          </p:cNvPr>
          <p:cNvSpPr>
            <a:spLocks noGrp="1"/>
          </p:cNvSpPr>
          <p:nvPr>
            <p:ph type="title"/>
          </p:nvPr>
        </p:nvSpPr>
        <p:spPr/>
        <p:txBody>
          <a:bodyPr>
            <a:normAutofit fontScale="90000"/>
          </a:bodyPr>
          <a:lstStyle/>
          <a:p>
            <a:r>
              <a:rPr lang="id-ID" b="1" dirty="0"/>
              <a:t/>
            </a:r>
            <a:br>
              <a:rPr lang="id-ID" b="1" dirty="0"/>
            </a:br>
            <a:r>
              <a:rPr lang="id-ID" b="1" dirty="0"/>
              <a:t>Karakteristik Bioma di Dunia dan Persebarannya</a:t>
            </a:r>
            <a:r>
              <a:rPr lang="id-ID" dirty="0"/>
              <a:t/>
            </a:r>
            <a:br>
              <a:rPr lang="id-ID" dirty="0"/>
            </a:br>
            <a:endParaRPr lang="id-ID" dirty="0"/>
          </a:p>
        </p:txBody>
      </p:sp>
      <p:pic>
        <p:nvPicPr>
          <p:cNvPr id="4" name="Content Placeholder 3">
            <a:extLst>
              <a:ext uri="{FF2B5EF4-FFF2-40B4-BE49-F238E27FC236}">
                <a16:creationId xmlns:a16="http://schemas.microsoft.com/office/drawing/2014/main" xmlns="" id="{554F1868-3A43-4759-AB3E-7BC3B4F583B5}"/>
              </a:ext>
            </a:extLst>
          </p:cNvPr>
          <p:cNvPicPr>
            <a:picLocks noGrp="1" noChangeAspect="1"/>
          </p:cNvPicPr>
          <p:nvPr>
            <p:ph idx="1"/>
          </p:nvPr>
        </p:nvPicPr>
        <p:blipFill>
          <a:blip r:embed="rId2"/>
          <a:stretch>
            <a:fillRect/>
          </a:stretch>
        </p:blipFill>
        <p:spPr>
          <a:xfrm>
            <a:off x="1192697" y="1219200"/>
            <a:ext cx="8155950" cy="4957763"/>
          </a:xfrm>
          <a:prstGeom prst="rect">
            <a:avLst/>
          </a:prstGeom>
        </p:spPr>
      </p:pic>
    </p:spTree>
    <p:extLst>
      <p:ext uri="{BB962C8B-B14F-4D97-AF65-F5344CB8AC3E}">
        <p14:creationId xmlns:p14="http://schemas.microsoft.com/office/powerpoint/2010/main" val="2487190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910</Words>
  <Application>Microsoft Office PowerPoint</Application>
  <PresentationFormat>Custom</PresentationFormat>
  <Paragraphs>102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Karakteristik Bioma Dunia</vt:lpstr>
      <vt:lpstr>PowerPoint Presentation</vt:lpstr>
      <vt:lpstr>PowerPoint Presentation</vt:lpstr>
      <vt:lpstr>PowerPoint Presentation</vt:lpstr>
      <vt:lpstr>PowerPoint Presentation</vt:lpstr>
      <vt:lpstr>PowerPoint Presentation</vt:lpstr>
      <vt:lpstr>Ada beberapa ciri-ciri dari Bioma</vt:lpstr>
      <vt:lpstr> Fungsi Bioma antara lain:  </vt:lpstr>
      <vt:lpstr> Karakteristik Bioma di Dunia dan Persebarannya </vt:lpstr>
      <vt:lpstr>                  1. Gurun (Desert)</vt:lpstr>
      <vt:lpstr>PowerPoint Presentation</vt:lpstr>
      <vt:lpstr>PowerPoint Presentation</vt:lpstr>
      <vt:lpstr>2. Padang Rumput (Stepa/ Prairie</vt:lpstr>
      <vt:lpstr>                             Karakteristik:</vt:lpstr>
      <vt:lpstr>Daerah persebarannya</vt:lpstr>
      <vt:lpstr>                3. Hutan Berdaun Jarum (Taiga)</vt:lpstr>
      <vt:lpstr>Karakteristik:</vt:lpstr>
      <vt:lpstr>PowerPoint Presentation</vt:lpstr>
      <vt:lpstr>               4. Hutan Lumut (Tundra)</vt:lpstr>
      <vt:lpstr>                       Karakteristik:</vt:lpstr>
      <vt:lpstr>PowerPoint Presentation</vt:lpstr>
      <vt:lpstr>5. Hutan Gugur (Deciduous)</vt:lpstr>
      <vt:lpstr>Karakteristik:</vt:lpstr>
      <vt:lpstr>PowerPoint Presentation</vt:lpstr>
      <vt:lpstr>  6. Hutan Hujan Tropis (Tropical Rainforest)  </vt:lpstr>
      <vt:lpstr>Karakteristik:</vt:lpstr>
      <vt:lpstr>PowerPoint Presentation</vt:lpstr>
      <vt:lpstr>PowerPoint Presentation</vt:lpstr>
      <vt:lpstr>                7. Hutan Musim Tropika (Hutan Gugur    Tropika/ Tropical Deciduous Forest)  </vt:lpstr>
      <vt:lpstr>PowerPoint Presentation</vt:lpstr>
      <vt:lpstr>8. Sabana (Savanna)</vt:lpstr>
      <vt:lpstr>PowerPoint Presentation</vt:lpstr>
      <vt:lpstr>PowerPoint Presentation</vt:lpstr>
      <vt:lpstr>PowerPoint Presentation</vt:lpstr>
      <vt:lpstr>  9. Hutan Hujan Iklim Sedang (Temperate Rainforest)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 Bioma Dunia</dc:title>
  <dc:creator>ACER</dc:creator>
  <cp:lastModifiedBy>acer</cp:lastModifiedBy>
  <cp:revision>7</cp:revision>
  <dcterms:created xsi:type="dcterms:W3CDTF">2021-08-07T05:58:32Z</dcterms:created>
  <dcterms:modified xsi:type="dcterms:W3CDTF">2022-05-17T06:06:37Z</dcterms:modified>
</cp:coreProperties>
</file>