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93" r:id="rId3"/>
  </p:sldMasterIdLst>
  <p:notesMasterIdLst>
    <p:notesMasterId r:id="rId11"/>
  </p:notesMasterIdLst>
  <p:sldIdLst>
    <p:sldId id="334" r:id="rId4"/>
    <p:sldId id="335" r:id="rId5"/>
    <p:sldId id="319" r:id="rId6"/>
    <p:sldId id="338" r:id="rId7"/>
    <p:sldId id="340" r:id="rId8"/>
    <p:sldId id="339" r:id="rId9"/>
    <p:sldId id="333" r:id="rId10"/>
  </p:sldIdLst>
  <p:sldSz cx="9144000" cy="5143500" type="screen16x9"/>
  <p:notesSz cx="6858000" cy="9144000"/>
  <p:embeddedFontLst>
    <p:embeddedFont>
      <p:font typeface="Bahiana" panose="020B0604020202020204" charset="0"/>
      <p:regular r:id="rId12"/>
    </p:embeddedFont>
    <p:embeddedFont>
      <p:font typeface="Bebas Neue" panose="020B0604020202020204" charset="0"/>
      <p:regular r:id="rId13"/>
    </p:embeddedFont>
    <p:embeddedFont>
      <p:font typeface="Bodoni MT Poster Compressed" panose="02070706080601050204" pitchFamily="18" charset="0"/>
      <p:regular r:id="rId14"/>
    </p:embeddedFont>
    <p:embeddedFont>
      <p:font typeface="Cambria Math" panose="02040503050406030204" pitchFamily="18" charset="0"/>
      <p:regular r:id="rId15"/>
    </p:embeddedFont>
    <p:embeddedFont>
      <p:font typeface="Didact Gothic"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B7538-A79E-4B42-95A7-A9729E8EF66C}">
  <a:tblStyle styleId="{A1FB7538-A79E-4B42-95A7-A9729E8EF6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6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0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14561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103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47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149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209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8246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868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37058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30996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458"/>
        <p:cNvGrpSpPr/>
        <p:nvPr/>
      </p:nvGrpSpPr>
      <p:grpSpPr>
        <a:xfrm>
          <a:off x="0" y="0"/>
          <a:ext cx="0" cy="0"/>
          <a:chOff x="0" y="0"/>
          <a:chExt cx="0" cy="0"/>
        </a:xfrm>
      </p:grpSpPr>
      <p:grpSp>
        <p:nvGrpSpPr>
          <p:cNvPr id="459" name="Google Shape;459;p17"/>
          <p:cNvGrpSpPr/>
          <p:nvPr/>
        </p:nvGrpSpPr>
        <p:grpSpPr>
          <a:xfrm>
            <a:off x="-97264" y="-2508600"/>
            <a:ext cx="9517944" cy="7737118"/>
            <a:chOff x="-97264" y="-2508600"/>
            <a:chExt cx="9517944" cy="7737118"/>
          </a:xfrm>
        </p:grpSpPr>
        <p:sp>
          <p:nvSpPr>
            <p:cNvPr id="460" name="Google Shape;460;p17"/>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7"/>
            <p:cNvGrpSpPr/>
            <p:nvPr/>
          </p:nvGrpSpPr>
          <p:grpSpPr>
            <a:xfrm>
              <a:off x="-97224" y="-2508600"/>
              <a:ext cx="9377821" cy="2147740"/>
              <a:chOff x="-97224" y="-2508600"/>
              <a:chExt cx="9377821" cy="2147740"/>
            </a:xfrm>
          </p:grpSpPr>
          <p:sp>
            <p:nvSpPr>
              <p:cNvPr id="475" name="Google Shape;475;p17"/>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7"/>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a:off x="408250" y="769287"/>
            <a:ext cx="53148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01550" y="668612"/>
            <a:ext cx="53148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subTitle" idx="1"/>
          </p:nvPr>
        </p:nvSpPr>
        <p:spPr>
          <a:xfrm>
            <a:off x="778850" y="1264900"/>
            <a:ext cx="4360200" cy="19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0" name="Google Shape;490;p17"/>
          <p:cNvSpPr txBox="1">
            <a:spLocks noGrp="1"/>
          </p:cNvSpPr>
          <p:nvPr>
            <p:ph type="title"/>
          </p:nvPr>
        </p:nvSpPr>
        <p:spPr>
          <a:xfrm>
            <a:off x="778850" y="3236825"/>
            <a:ext cx="43602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61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51326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28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778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3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00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03409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0323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10922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7" r:id="rId3"/>
    <p:sldLayoutId id="2147483678" r:id="rId4"/>
    <p:sldLayoutId id="2147483679"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62459198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61986663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3" r:id="rId9"/>
    <p:sldLayoutId id="21474837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332699" y="918179"/>
            <a:ext cx="4567500" cy="29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t>UKURAN</a:t>
            </a:r>
            <a:br>
              <a:rPr lang="en" sz="7200" b="1"/>
            </a:br>
            <a:r>
              <a:rPr lang="en-US" sz="7200" b="1">
                <a:solidFill>
                  <a:schemeClr val="accent4"/>
                </a:solidFill>
              </a:rPr>
              <a:t>PEMUSATAN</a:t>
            </a:r>
            <a:br>
              <a:rPr lang="en-US" sz="7200" b="1">
                <a:solidFill>
                  <a:schemeClr val="accent4"/>
                </a:solidFill>
              </a:rPr>
            </a:br>
            <a:r>
              <a:rPr lang="en" sz="7200" b="1"/>
              <a:t>DATA</a:t>
            </a:r>
            <a:endParaRPr sz="7200">
              <a:solidFill>
                <a:schemeClr val="accent4"/>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194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01912-82D5-406D-AA0D-83851882DE8D}"/>
              </a:ext>
            </a:extLst>
          </p:cNvPr>
          <p:cNvSpPr/>
          <p:nvPr/>
        </p:nvSpPr>
        <p:spPr>
          <a:xfrm>
            <a:off x="1796241" y="336388"/>
            <a:ext cx="5551520" cy="523220"/>
          </a:xfrm>
          <a:prstGeom prst="rect">
            <a:avLst/>
          </a:prstGeom>
          <a:noFill/>
        </p:spPr>
        <p:txBody>
          <a:bodyPr wrap="none" lIns="91440" tIns="45720" rIns="91440" bIns="45720">
            <a:spAutoFit/>
          </a:bodyPr>
          <a:lstStyle/>
          <a:p>
            <a:pPr algn="ctr"/>
            <a:r>
              <a:rPr lang="en-US" sz="28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MODUS</a:t>
            </a:r>
            <a:r>
              <a:rPr lang="en-US" sz="2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DATA BERKELOMPOK</a:t>
            </a:r>
          </a:p>
        </p:txBody>
      </p:sp>
      <p:pic>
        <p:nvPicPr>
          <p:cNvPr id="1026" name="Picture 2" descr="tanda-tanya - BLUD.co.id">
            <a:extLst>
              <a:ext uri="{FF2B5EF4-FFF2-40B4-BE49-F238E27FC236}">
                <a16:creationId xmlns:a16="http://schemas.microsoft.com/office/drawing/2014/main" id="{528C1EED-2C3E-4071-B0A6-5F6BFCA33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285" y="3663846"/>
            <a:ext cx="1373864" cy="13738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59CFBA-02AE-473F-B938-440FB7BB24CF}"/>
              </a:ext>
            </a:extLst>
          </p:cNvPr>
          <p:cNvSpPr txBox="1"/>
          <p:nvPr/>
        </p:nvSpPr>
        <p:spPr>
          <a:xfrm>
            <a:off x="744468" y="872076"/>
            <a:ext cx="7857365" cy="738664"/>
          </a:xfrm>
          <a:prstGeom prst="rect">
            <a:avLst/>
          </a:prstGeom>
          <a:noFill/>
        </p:spPr>
        <p:txBody>
          <a:bodyPr wrap="square">
            <a:spAutoFit/>
          </a:bodyPr>
          <a:lstStyle/>
          <a:p>
            <a:pPr algn="just"/>
            <a:r>
              <a:rPr lang="en-US" b="0" i="0">
                <a:solidFill>
                  <a:srgbClr val="555555"/>
                </a:solidFill>
                <a:effectLst/>
                <a:latin typeface="-apple-system"/>
              </a:rPr>
              <a:t>Pada data tunggal, penghitungan modus cukup mudah. Data diurutkan berdasarkan nilai datanya mulai dari yang terkecil sampai yang terbesar. Kemudian modus bisa diketahui langsung dari nilai yang paling sering/banyak muncul.</a:t>
            </a:r>
            <a:endParaRPr lang="en-US"/>
          </a:p>
        </p:txBody>
      </p:sp>
      <p:sp>
        <p:nvSpPr>
          <p:cNvPr id="9" name="TextBox 8">
            <a:extLst>
              <a:ext uri="{FF2B5EF4-FFF2-40B4-BE49-F238E27FC236}">
                <a16:creationId xmlns:a16="http://schemas.microsoft.com/office/drawing/2014/main" id="{3EE7AB22-F66C-420F-B865-8B879CE90C05}"/>
              </a:ext>
            </a:extLst>
          </p:cNvPr>
          <p:cNvSpPr txBox="1"/>
          <p:nvPr/>
        </p:nvSpPr>
        <p:spPr>
          <a:xfrm>
            <a:off x="744468" y="1592407"/>
            <a:ext cx="7768353" cy="738664"/>
          </a:xfrm>
          <a:prstGeom prst="rect">
            <a:avLst/>
          </a:prstGeom>
          <a:noFill/>
        </p:spPr>
        <p:txBody>
          <a:bodyPr wrap="square">
            <a:spAutoFit/>
          </a:bodyPr>
          <a:lstStyle/>
          <a:p>
            <a:pPr algn="just"/>
            <a:r>
              <a:rPr lang="en-US" b="0" i="0">
                <a:solidFill>
                  <a:srgbClr val="555555"/>
                </a:solidFill>
                <a:effectLst/>
                <a:latin typeface="-apple-system"/>
              </a:rPr>
              <a:t>Namun pada data berkelompok, cara tersebut tidak bisa digunakan. Data berkelompok merupakan data yang berbentuk kelas interval, sehingga kita tidak bisa langsung mengetahui nilai modus jika kelas modusnya sudah diketahui.</a:t>
            </a:r>
            <a:endParaRPr lang="en-US"/>
          </a:p>
        </p:txBody>
      </p:sp>
      <p:sp>
        <p:nvSpPr>
          <p:cNvPr id="11" name="TextBox 10">
            <a:extLst>
              <a:ext uri="{FF2B5EF4-FFF2-40B4-BE49-F238E27FC236}">
                <a16:creationId xmlns:a16="http://schemas.microsoft.com/office/drawing/2014/main" id="{ADA80CE7-E149-4D1E-9481-9CE294B28D7A}"/>
              </a:ext>
            </a:extLst>
          </p:cNvPr>
          <p:cNvSpPr txBox="1"/>
          <p:nvPr/>
        </p:nvSpPr>
        <p:spPr>
          <a:xfrm>
            <a:off x="687824" y="2331071"/>
            <a:ext cx="4551770" cy="307777"/>
          </a:xfrm>
          <a:prstGeom prst="rect">
            <a:avLst/>
          </a:prstGeom>
          <a:noFill/>
        </p:spPr>
        <p:txBody>
          <a:bodyPr wrap="square">
            <a:spAutoFit/>
          </a:bodyPr>
          <a:lstStyle/>
          <a:p>
            <a:pPr algn="ctr"/>
            <a:r>
              <a:rPr lang="fi-FI" b="0" i="0">
                <a:solidFill>
                  <a:srgbClr val="555555"/>
                </a:solidFill>
                <a:effectLst/>
                <a:latin typeface="-apple-system"/>
              </a:rPr>
              <a:t>Oleh karena itu, kita harus menggunakan rumus berikut ini.</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15D9FA-F68C-47BB-B658-B1F834102005}"/>
                  </a:ext>
                </a:extLst>
              </p:cNvPr>
              <p:cNvSpPr txBox="1"/>
              <p:nvPr/>
            </p:nvSpPr>
            <p:spPr>
              <a:xfrm>
                <a:off x="1660690" y="2768847"/>
                <a:ext cx="2567433" cy="622350"/>
              </a:xfrm>
              <a:prstGeom prst="rect">
                <a:avLst/>
              </a:prstGeom>
              <a:noFill/>
              <a:ln w="28575">
                <a:solidFill>
                  <a:schemeClr val="accent3">
                    <a:lumMod val="40000"/>
                    <a:lumOff val="60000"/>
                  </a:schemeClr>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m:t>
                      </m:r>
                      <m:r>
                        <a:rPr lang="en-US" sz="1800" b="0" i="1" smtClean="0">
                          <a:latin typeface="Cambria Math" panose="02040503050406030204" pitchFamily="18" charset="0"/>
                        </a:rPr>
                        <m:t>𝑇𝑏</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m:oMathPara>
                </a14:m>
                <a:endParaRPr lang="en-US" sz="1800"/>
              </a:p>
            </p:txBody>
          </p:sp>
        </mc:Choice>
        <mc:Fallback xmlns="">
          <p:sp>
            <p:nvSpPr>
              <p:cNvPr id="10" name="TextBox 9">
                <a:extLst>
                  <a:ext uri="{FF2B5EF4-FFF2-40B4-BE49-F238E27FC236}">
                    <a16:creationId xmlns:a16="http://schemas.microsoft.com/office/drawing/2014/main" id="{7115D9FA-F68C-47BB-B658-B1F834102005}"/>
                  </a:ext>
                </a:extLst>
              </p:cNvPr>
              <p:cNvSpPr txBox="1">
                <a:spLocks noRot="1" noChangeAspect="1" noMove="1" noResize="1" noEditPoints="1" noAdjustHandles="1" noChangeArrowheads="1" noChangeShapeType="1" noTextEdit="1"/>
              </p:cNvSpPr>
              <p:nvPr/>
            </p:nvSpPr>
            <p:spPr>
              <a:xfrm>
                <a:off x="1660690" y="2768847"/>
                <a:ext cx="2567433" cy="622350"/>
              </a:xfrm>
              <a:prstGeom prst="rect">
                <a:avLst/>
              </a:prstGeom>
              <a:blipFill>
                <a:blip r:embed="rId3"/>
                <a:stretch>
                  <a:fillRect/>
                </a:stretch>
              </a:blipFill>
              <a:ln w="28575">
                <a:solidFill>
                  <a:schemeClr val="accent3">
                    <a:lumMod val="40000"/>
                    <a:lumOff val="60000"/>
                  </a:schemeClr>
                </a:solidFill>
                <a:prstDash val="sysDash"/>
              </a:ln>
            </p:spPr>
            <p:txBody>
              <a:bodyPr/>
              <a:lstStyle/>
              <a:p>
                <a:r>
                  <a:rPr lang="en-US">
                    <a:noFill/>
                  </a:rPr>
                  <a:t> </a:t>
                </a:r>
              </a:p>
            </p:txBody>
          </p:sp>
        </mc:Fallback>
      </mc:AlternateContent>
      <p:sp>
        <p:nvSpPr>
          <p:cNvPr id="13" name="TextBox 12">
            <a:extLst>
              <a:ext uri="{FF2B5EF4-FFF2-40B4-BE49-F238E27FC236}">
                <a16:creationId xmlns:a16="http://schemas.microsoft.com/office/drawing/2014/main" id="{02CD170E-D8C3-4112-A8D6-47D0FC0C7947}"/>
              </a:ext>
            </a:extLst>
          </p:cNvPr>
          <p:cNvSpPr txBox="1"/>
          <p:nvPr/>
        </p:nvSpPr>
        <p:spPr>
          <a:xfrm>
            <a:off x="736374" y="3663846"/>
            <a:ext cx="5899095" cy="1169551"/>
          </a:xfrm>
          <a:prstGeom prst="rect">
            <a:avLst/>
          </a:prstGeom>
          <a:noFill/>
        </p:spPr>
        <p:txBody>
          <a:bodyPr wrap="square">
            <a:spAutoFit/>
          </a:bodyPr>
          <a:lstStyle/>
          <a:p>
            <a:pPr algn="just"/>
            <a:r>
              <a:rPr lang="fi-FI" b="0" i="0">
                <a:solidFill>
                  <a:srgbClr val="555555"/>
                </a:solidFill>
                <a:effectLst/>
                <a:latin typeface="-apple-system"/>
              </a:rPr>
              <a:t>Keterangan:</a:t>
            </a:r>
          </a:p>
          <a:p>
            <a:pPr algn="just"/>
            <a:r>
              <a:rPr lang="fi-FI">
                <a:solidFill>
                  <a:srgbClr val="555555"/>
                </a:solidFill>
                <a:latin typeface="-apple-system"/>
              </a:rPr>
              <a:t>T</a:t>
            </a:r>
            <a:r>
              <a:rPr lang="fi-FI" baseline="-25000">
                <a:solidFill>
                  <a:srgbClr val="555555"/>
                </a:solidFill>
                <a:latin typeface="-apple-system"/>
              </a:rPr>
              <a:t>b</a:t>
            </a:r>
            <a:r>
              <a:rPr lang="fi-FI">
                <a:solidFill>
                  <a:srgbClr val="555555"/>
                </a:solidFill>
                <a:latin typeface="-apple-system"/>
              </a:rPr>
              <a:t> : tepi bawah kelas modus (kelas frekuensi terbesar)</a:t>
            </a:r>
          </a:p>
          <a:p>
            <a:pPr algn="just"/>
            <a:r>
              <a:rPr lang="fi-FI">
                <a:solidFill>
                  <a:srgbClr val="555555"/>
                </a:solidFill>
                <a:latin typeface="-apple-system"/>
              </a:rPr>
              <a:t>d</a:t>
            </a:r>
            <a:r>
              <a:rPr lang="fi-FI" baseline="-25000">
                <a:solidFill>
                  <a:srgbClr val="555555"/>
                </a:solidFill>
                <a:latin typeface="-apple-system"/>
              </a:rPr>
              <a:t>1</a:t>
            </a:r>
            <a:r>
              <a:rPr lang="fi-FI">
                <a:solidFill>
                  <a:srgbClr val="555555"/>
                </a:solidFill>
                <a:latin typeface="-apple-system"/>
              </a:rPr>
              <a:t> : selisih frekuensi kelas modus dengan frekuensi kelas sebelum kelas modus</a:t>
            </a:r>
          </a:p>
          <a:p>
            <a:pPr algn="just"/>
            <a:r>
              <a:rPr lang="fi-FI" b="0" i="0">
                <a:solidFill>
                  <a:srgbClr val="555555"/>
                </a:solidFill>
                <a:effectLst/>
                <a:latin typeface="-apple-system"/>
              </a:rPr>
              <a:t>d</a:t>
            </a:r>
            <a:r>
              <a:rPr lang="fi-FI" baseline="-25000">
                <a:solidFill>
                  <a:srgbClr val="555555"/>
                </a:solidFill>
                <a:latin typeface="-apple-system"/>
              </a:rPr>
              <a:t>2</a:t>
            </a:r>
            <a:r>
              <a:rPr lang="fi-FI" b="0" i="0" baseline="-25000">
                <a:solidFill>
                  <a:srgbClr val="555555"/>
                </a:solidFill>
                <a:effectLst/>
                <a:latin typeface="-apple-system"/>
              </a:rPr>
              <a:t> </a:t>
            </a:r>
            <a:r>
              <a:rPr lang="fi-FI" b="0" i="0">
                <a:solidFill>
                  <a:srgbClr val="555555"/>
                </a:solidFill>
                <a:effectLst/>
                <a:latin typeface="-apple-system"/>
              </a:rPr>
              <a:t> : </a:t>
            </a:r>
            <a:r>
              <a:rPr lang="fi-FI">
                <a:solidFill>
                  <a:srgbClr val="555555"/>
                </a:solidFill>
                <a:latin typeface="-apple-system"/>
              </a:rPr>
              <a:t>selisih frekuensi kelas modus dengan frekuensi kelas setelah kelas modus</a:t>
            </a:r>
            <a:endParaRPr lang="fi-FI" b="0" i="0">
              <a:solidFill>
                <a:srgbClr val="555555"/>
              </a:solidFill>
              <a:effectLst/>
              <a:latin typeface="-apple-system"/>
            </a:endParaRPr>
          </a:p>
          <a:p>
            <a:pPr algn="just"/>
            <a:r>
              <a:rPr lang="fi-FI">
                <a:solidFill>
                  <a:srgbClr val="555555"/>
                </a:solidFill>
                <a:latin typeface="-apple-system"/>
              </a:rPr>
              <a:t>P : panjang kelas</a:t>
            </a:r>
            <a:endParaRPr lang="fi-FI" b="0" i="0">
              <a:solidFill>
                <a:srgbClr val="555555"/>
              </a:solidFill>
              <a:effectLst/>
              <a:latin typeface="-apple-system"/>
            </a:endParaRPr>
          </a:p>
        </p:txBody>
      </p:sp>
    </p:spTree>
    <p:extLst>
      <p:ext uri="{BB962C8B-B14F-4D97-AF65-F5344CB8AC3E}">
        <p14:creationId xmlns:p14="http://schemas.microsoft.com/office/powerpoint/2010/main" val="227280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4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CONTOH</a:t>
            </a:r>
            <a:r>
              <a:rPr lang="en"/>
              <a:t> sOAL</a:t>
            </a:r>
            <a:endParaRPr/>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737" name="Google Shape;1737;p43"/>
          <p:cNvCxnSpPr>
            <a:stCxn id="1733" idx="4"/>
            <a:endCxn id="1734" idx="0"/>
          </p:cNvCxnSpPr>
          <p:nvPr/>
        </p:nvCxnSpPr>
        <p:spPr>
          <a:xfrm>
            <a:off x="4572027" y="1836124"/>
            <a:ext cx="0" cy="392400"/>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8" name="Google Shape;1918;p43"/>
          <p:cNvGrpSpPr/>
          <p:nvPr/>
        </p:nvGrpSpPr>
        <p:grpSpPr>
          <a:xfrm>
            <a:off x="6285950" y="1793725"/>
            <a:ext cx="2325075" cy="225150"/>
            <a:chOff x="6285950" y="1793725"/>
            <a:chExt cx="2325075" cy="225150"/>
          </a:xfrm>
        </p:grpSpPr>
        <p:sp>
          <p:nvSpPr>
            <p:cNvPr id="1919" name="Google Shape;1919;p43"/>
            <p:cNvSpPr/>
            <p:nvPr/>
          </p:nvSpPr>
          <p:spPr>
            <a:xfrm>
              <a:off x="6285950" y="1819125"/>
              <a:ext cx="83250" cy="199750"/>
            </a:xfrm>
            <a:custGeom>
              <a:avLst/>
              <a:gdLst/>
              <a:ahLst/>
              <a:cxnLst/>
              <a:rect l="l" t="t" r="r" b="b"/>
              <a:pathLst>
                <a:path w="3330" h="7990" extrusionOk="0">
                  <a:moveTo>
                    <a:pt x="3054" y="1"/>
                  </a:moveTo>
                  <a:cubicBezTo>
                    <a:pt x="3022" y="1"/>
                    <a:pt x="2987" y="10"/>
                    <a:pt x="2952" y="33"/>
                  </a:cubicBezTo>
                  <a:cubicBezTo>
                    <a:pt x="50" y="1905"/>
                    <a:pt x="0" y="6002"/>
                    <a:pt x="2848" y="7955"/>
                  </a:cubicBezTo>
                  <a:cubicBezTo>
                    <a:pt x="2883" y="7979"/>
                    <a:pt x="2917" y="7989"/>
                    <a:pt x="2950" y="7989"/>
                  </a:cubicBezTo>
                  <a:cubicBezTo>
                    <a:pt x="3111" y="7989"/>
                    <a:pt x="3218" y="7733"/>
                    <a:pt x="3045" y="7614"/>
                  </a:cubicBezTo>
                  <a:cubicBezTo>
                    <a:pt x="450" y="5833"/>
                    <a:pt x="507" y="2080"/>
                    <a:pt x="3151" y="372"/>
                  </a:cubicBezTo>
                  <a:cubicBezTo>
                    <a:pt x="3330" y="257"/>
                    <a:pt x="3220" y="1"/>
                    <a:pt x="30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3"/>
            <p:cNvSpPr/>
            <p:nvPr/>
          </p:nvSpPr>
          <p:spPr>
            <a:xfrm>
              <a:off x="6406150" y="1907750"/>
              <a:ext cx="66675" cy="18850"/>
            </a:xfrm>
            <a:custGeom>
              <a:avLst/>
              <a:gdLst/>
              <a:ahLst/>
              <a:cxnLst/>
              <a:rect l="l" t="t" r="r" b="b"/>
              <a:pathLst>
                <a:path w="2667" h="754" extrusionOk="0">
                  <a:moveTo>
                    <a:pt x="300" y="0"/>
                  </a:moveTo>
                  <a:cubicBezTo>
                    <a:pt x="81" y="0"/>
                    <a:pt x="0" y="341"/>
                    <a:pt x="234" y="383"/>
                  </a:cubicBezTo>
                  <a:cubicBezTo>
                    <a:pt x="933" y="505"/>
                    <a:pt x="1630" y="629"/>
                    <a:pt x="2327" y="749"/>
                  </a:cubicBezTo>
                  <a:cubicBezTo>
                    <a:pt x="2341" y="752"/>
                    <a:pt x="2354" y="753"/>
                    <a:pt x="2367" y="753"/>
                  </a:cubicBezTo>
                  <a:cubicBezTo>
                    <a:pt x="2585" y="753"/>
                    <a:pt x="2667" y="412"/>
                    <a:pt x="2432" y="370"/>
                  </a:cubicBezTo>
                  <a:cubicBezTo>
                    <a:pt x="1734" y="248"/>
                    <a:pt x="1036" y="125"/>
                    <a:pt x="340" y="4"/>
                  </a:cubicBezTo>
                  <a:cubicBezTo>
                    <a:pt x="326" y="1"/>
                    <a:pt x="313" y="0"/>
                    <a:pt x="3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3"/>
            <p:cNvSpPr/>
            <p:nvPr/>
          </p:nvSpPr>
          <p:spPr>
            <a:xfrm>
              <a:off x="6518250" y="1840300"/>
              <a:ext cx="69125" cy="120000"/>
            </a:xfrm>
            <a:custGeom>
              <a:avLst/>
              <a:gdLst/>
              <a:ahLst/>
              <a:cxnLst/>
              <a:rect l="l" t="t" r="r" b="b"/>
              <a:pathLst>
                <a:path w="2765" h="4800" extrusionOk="0">
                  <a:moveTo>
                    <a:pt x="1306" y="0"/>
                  </a:moveTo>
                  <a:cubicBezTo>
                    <a:pt x="913" y="0"/>
                    <a:pt x="477" y="227"/>
                    <a:pt x="175" y="425"/>
                  </a:cubicBezTo>
                  <a:cubicBezTo>
                    <a:pt x="1" y="542"/>
                    <a:pt x="109" y="800"/>
                    <a:pt x="272" y="800"/>
                  </a:cubicBezTo>
                  <a:cubicBezTo>
                    <a:pt x="304" y="800"/>
                    <a:pt x="339" y="790"/>
                    <a:pt x="374" y="766"/>
                  </a:cubicBezTo>
                  <a:cubicBezTo>
                    <a:pt x="563" y="629"/>
                    <a:pt x="765" y="516"/>
                    <a:pt x="981" y="428"/>
                  </a:cubicBezTo>
                  <a:cubicBezTo>
                    <a:pt x="1585" y="705"/>
                    <a:pt x="1733" y="1030"/>
                    <a:pt x="1419" y="1403"/>
                  </a:cubicBezTo>
                  <a:cubicBezTo>
                    <a:pt x="1323" y="1771"/>
                    <a:pt x="1001" y="2182"/>
                    <a:pt x="819" y="2520"/>
                  </a:cubicBezTo>
                  <a:cubicBezTo>
                    <a:pt x="771" y="2613"/>
                    <a:pt x="795" y="2735"/>
                    <a:pt x="889" y="2790"/>
                  </a:cubicBezTo>
                  <a:cubicBezTo>
                    <a:pt x="998" y="2852"/>
                    <a:pt x="1315" y="2905"/>
                    <a:pt x="1388" y="2959"/>
                  </a:cubicBezTo>
                  <a:cubicBezTo>
                    <a:pt x="2765" y="3996"/>
                    <a:pt x="1197" y="4316"/>
                    <a:pt x="551" y="4404"/>
                  </a:cubicBezTo>
                  <a:cubicBezTo>
                    <a:pt x="314" y="4437"/>
                    <a:pt x="302" y="4800"/>
                    <a:pt x="521" y="4800"/>
                  </a:cubicBezTo>
                  <a:cubicBezTo>
                    <a:pt x="531" y="4800"/>
                    <a:pt x="541" y="4799"/>
                    <a:pt x="551" y="4797"/>
                  </a:cubicBezTo>
                  <a:cubicBezTo>
                    <a:pt x="1282" y="4699"/>
                    <a:pt x="2242" y="4517"/>
                    <a:pt x="2384" y="3642"/>
                  </a:cubicBezTo>
                  <a:cubicBezTo>
                    <a:pt x="2423" y="3396"/>
                    <a:pt x="2390" y="3121"/>
                    <a:pt x="2241" y="2915"/>
                  </a:cubicBezTo>
                  <a:cubicBezTo>
                    <a:pt x="1991" y="2569"/>
                    <a:pt x="1622" y="2641"/>
                    <a:pt x="1272" y="2529"/>
                  </a:cubicBezTo>
                  <a:lnTo>
                    <a:pt x="1272" y="2529"/>
                  </a:lnTo>
                  <a:cubicBezTo>
                    <a:pt x="1641" y="1937"/>
                    <a:pt x="2355" y="989"/>
                    <a:pt x="1984" y="383"/>
                  </a:cubicBezTo>
                  <a:cubicBezTo>
                    <a:pt x="1814" y="102"/>
                    <a:pt x="1570" y="0"/>
                    <a:pt x="1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3"/>
            <p:cNvSpPr/>
            <p:nvPr/>
          </p:nvSpPr>
          <p:spPr>
            <a:xfrm>
              <a:off x="6663150" y="1811050"/>
              <a:ext cx="303475" cy="158950"/>
            </a:xfrm>
            <a:custGeom>
              <a:avLst/>
              <a:gdLst/>
              <a:ahLst/>
              <a:cxnLst/>
              <a:rect l="l" t="t" r="r" b="b"/>
              <a:pathLst>
                <a:path w="12139" h="6358" extrusionOk="0">
                  <a:moveTo>
                    <a:pt x="4400" y="0"/>
                  </a:moveTo>
                  <a:cubicBezTo>
                    <a:pt x="4200" y="0"/>
                    <a:pt x="4015" y="18"/>
                    <a:pt x="3873" y="74"/>
                  </a:cubicBezTo>
                  <a:cubicBezTo>
                    <a:pt x="3197" y="336"/>
                    <a:pt x="3263" y="1474"/>
                    <a:pt x="3146" y="2065"/>
                  </a:cubicBezTo>
                  <a:cubicBezTo>
                    <a:pt x="2912" y="3253"/>
                    <a:pt x="2681" y="4442"/>
                    <a:pt x="2449" y="5631"/>
                  </a:cubicBezTo>
                  <a:lnTo>
                    <a:pt x="2449" y="5631"/>
                  </a:lnTo>
                  <a:cubicBezTo>
                    <a:pt x="1577" y="4155"/>
                    <a:pt x="901" y="2597"/>
                    <a:pt x="419" y="944"/>
                  </a:cubicBezTo>
                  <a:cubicBezTo>
                    <a:pt x="392" y="846"/>
                    <a:pt x="316" y="804"/>
                    <a:pt x="238" y="804"/>
                  </a:cubicBezTo>
                  <a:cubicBezTo>
                    <a:pt x="121" y="804"/>
                    <a:pt x="1" y="899"/>
                    <a:pt x="44" y="1047"/>
                  </a:cubicBezTo>
                  <a:cubicBezTo>
                    <a:pt x="582" y="2894"/>
                    <a:pt x="1358" y="4630"/>
                    <a:pt x="2377" y="6264"/>
                  </a:cubicBezTo>
                  <a:cubicBezTo>
                    <a:pt x="2416" y="6325"/>
                    <a:pt x="2487" y="6357"/>
                    <a:pt x="2556" y="6357"/>
                  </a:cubicBezTo>
                  <a:cubicBezTo>
                    <a:pt x="2638" y="6357"/>
                    <a:pt x="2718" y="6312"/>
                    <a:pt x="2736" y="6218"/>
                  </a:cubicBezTo>
                  <a:cubicBezTo>
                    <a:pt x="2952" y="5114"/>
                    <a:pt x="3170" y="4009"/>
                    <a:pt x="3385" y="2905"/>
                  </a:cubicBezTo>
                  <a:cubicBezTo>
                    <a:pt x="3492" y="2353"/>
                    <a:pt x="3601" y="1802"/>
                    <a:pt x="3708" y="1249"/>
                  </a:cubicBezTo>
                  <a:cubicBezTo>
                    <a:pt x="3855" y="505"/>
                    <a:pt x="4073" y="453"/>
                    <a:pt x="4743" y="453"/>
                  </a:cubicBezTo>
                  <a:cubicBezTo>
                    <a:pt x="4786" y="453"/>
                    <a:pt x="4830" y="453"/>
                    <a:pt x="4876" y="453"/>
                  </a:cubicBezTo>
                  <a:cubicBezTo>
                    <a:pt x="7211" y="463"/>
                    <a:pt x="9549" y="472"/>
                    <a:pt x="11884" y="483"/>
                  </a:cubicBezTo>
                  <a:cubicBezTo>
                    <a:pt x="11884" y="483"/>
                    <a:pt x="11885" y="483"/>
                    <a:pt x="11885" y="483"/>
                  </a:cubicBezTo>
                  <a:cubicBezTo>
                    <a:pt x="12139" y="483"/>
                    <a:pt x="12138" y="91"/>
                    <a:pt x="11884" y="90"/>
                  </a:cubicBezTo>
                  <a:cubicBezTo>
                    <a:pt x="10457" y="84"/>
                    <a:pt x="9029" y="77"/>
                    <a:pt x="7602" y="71"/>
                  </a:cubicBezTo>
                  <a:cubicBezTo>
                    <a:pt x="6888" y="68"/>
                    <a:pt x="6173" y="67"/>
                    <a:pt x="5461" y="62"/>
                  </a:cubicBezTo>
                  <a:cubicBezTo>
                    <a:pt x="5183" y="61"/>
                    <a:pt x="4767" y="0"/>
                    <a:pt x="4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3"/>
            <p:cNvSpPr/>
            <p:nvPr/>
          </p:nvSpPr>
          <p:spPr>
            <a:xfrm>
              <a:off x="6826450" y="1866425"/>
              <a:ext cx="81875" cy="86525"/>
            </a:xfrm>
            <a:custGeom>
              <a:avLst/>
              <a:gdLst/>
              <a:ahLst/>
              <a:cxnLst/>
              <a:rect l="l" t="t" r="r" b="b"/>
              <a:pathLst>
                <a:path w="3275" h="3461" extrusionOk="0">
                  <a:moveTo>
                    <a:pt x="1361" y="0"/>
                  </a:moveTo>
                  <a:cubicBezTo>
                    <a:pt x="945" y="0"/>
                    <a:pt x="464" y="224"/>
                    <a:pt x="173" y="418"/>
                  </a:cubicBezTo>
                  <a:cubicBezTo>
                    <a:pt x="1" y="538"/>
                    <a:pt x="108" y="794"/>
                    <a:pt x="272" y="794"/>
                  </a:cubicBezTo>
                  <a:cubicBezTo>
                    <a:pt x="304" y="794"/>
                    <a:pt x="339" y="784"/>
                    <a:pt x="374" y="760"/>
                  </a:cubicBezTo>
                  <a:cubicBezTo>
                    <a:pt x="583" y="622"/>
                    <a:pt x="807" y="494"/>
                    <a:pt x="1054" y="434"/>
                  </a:cubicBezTo>
                  <a:cubicBezTo>
                    <a:pt x="1138" y="414"/>
                    <a:pt x="1221" y="396"/>
                    <a:pt x="1303" y="396"/>
                  </a:cubicBezTo>
                  <a:cubicBezTo>
                    <a:pt x="1371" y="396"/>
                    <a:pt x="1438" y="408"/>
                    <a:pt x="1505" y="443"/>
                  </a:cubicBezTo>
                  <a:cubicBezTo>
                    <a:pt x="1696" y="466"/>
                    <a:pt x="1734" y="589"/>
                    <a:pt x="1615" y="816"/>
                  </a:cubicBezTo>
                  <a:cubicBezTo>
                    <a:pt x="1658" y="1005"/>
                    <a:pt x="1620" y="1168"/>
                    <a:pt x="1498" y="1304"/>
                  </a:cubicBezTo>
                  <a:cubicBezTo>
                    <a:pt x="1195" y="1863"/>
                    <a:pt x="675" y="2368"/>
                    <a:pt x="218" y="2802"/>
                  </a:cubicBezTo>
                  <a:cubicBezTo>
                    <a:pt x="82" y="2931"/>
                    <a:pt x="200" y="3120"/>
                    <a:pt x="357" y="3138"/>
                  </a:cubicBezTo>
                  <a:cubicBezTo>
                    <a:pt x="1248" y="3244"/>
                    <a:pt x="2135" y="3352"/>
                    <a:pt x="3024" y="3459"/>
                  </a:cubicBezTo>
                  <a:cubicBezTo>
                    <a:pt x="3033" y="3460"/>
                    <a:pt x="3042" y="3461"/>
                    <a:pt x="3051" y="3461"/>
                  </a:cubicBezTo>
                  <a:cubicBezTo>
                    <a:pt x="3274" y="3461"/>
                    <a:pt x="3264" y="3094"/>
                    <a:pt x="3024" y="3065"/>
                  </a:cubicBezTo>
                  <a:cubicBezTo>
                    <a:pt x="2277" y="2975"/>
                    <a:pt x="1532" y="2886"/>
                    <a:pt x="785" y="2796"/>
                  </a:cubicBezTo>
                  <a:lnTo>
                    <a:pt x="785" y="2796"/>
                  </a:lnTo>
                  <a:cubicBezTo>
                    <a:pt x="1108" y="2463"/>
                    <a:pt x="1408" y="2109"/>
                    <a:pt x="1680" y="1731"/>
                  </a:cubicBezTo>
                  <a:cubicBezTo>
                    <a:pt x="1938" y="1370"/>
                    <a:pt x="2264" y="902"/>
                    <a:pt x="2065" y="440"/>
                  </a:cubicBezTo>
                  <a:cubicBezTo>
                    <a:pt x="1926" y="116"/>
                    <a:pt x="1660" y="0"/>
                    <a:pt x="13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3"/>
            <p:cNvSpPr/>
            <p:nvPr/>
          </p:nvSpPr>
          <p:spPr>
            <a:xfrm>
              <a:off x="6996525" y="1794125"/>
              <a:ext cx="116650" cy="222375"/>
            </a:xfrm>
            <a:custGeom>
              <a:avLst/>
              <a:gdLst/>
              <a:ahLst/>
              <a:cxnLst/>
              <a:rect l="l" t="t" r="r" b="b"/>
              <a:pathLst>
                <a:path w="4666" h="8895" extrusionOk="0">
                  <a:moveTo>
                    <a:pt x="985" y="1"/>
                  </a:moveTo>
                  <a:cubicBezTo>
                    <a:pt x="803" y="1"/>
                    <a:pt x="682" y="267"/>
                    <a:pt x="879" y="361"/>
                  </a:cubicBezTo>
                  <a:cubicBezTo>
                    <a:pt x="4211" y="1978"/>
                    <a:pt x="1940" y="6664"/>
                    <a:pt x="136" y="8555"/>
                  </a:cubicBezTo>
                  <a:cubicBezTo>
                    <a:pt x="1" y="8698"/>
                    <a:pt x="135" y="8895"/>
                    <a:pt x="284" y="8895"/>
                  </a:cubicBezTo>
                  <a:cubicBezTo>
                    <a:pt x="329" y="8895"/>
                    <a:pt x="375" y="8877"/>
                    <a:pt x="416" y="8835"/>
                  </a:cubicBezTo>
                  <a:cubicBezTo>
                    <a:pt x="2385" y="6767"/>
                    <a:pt x="4666" y="1763"/>
                    <a:pt x="1077" y="24"/>
                  </a:cubicBezTo>
                  <a:cubicBezTo>
                    <a:pt x="1045" y="8"/>
                    <a:pt x="1014" y="1"/>
                    <a:pt x="9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3"/>
            <p:cNvSpPr/>
            <p:nvPr/>
          </p:nvSpPr>
          <p:spPr>
            <a:xfrm>
              <a:off x="7162375" y="1894725"/>
              <a:ext cx="107825" cy="13075"/>
            </a:xfrm>
            <a:custGeom>
              <a:avLst/>
              <a:gdLst/>
              <a:ahLst/>
              <a:cxnLst/>
              <a:rect l="l" t="t" r="r" b="b"/>
              <a:pathLst>
                <a:path w="4313" h="523" extrusionOk="0">
                  <a:moveTo>
                    <a:pt x="4087" y="1"/>
                  </a:moveTo>
                  <a:cubicBezTo>
                    <a:pt x="4079" y="1"/>
                    <a:pt x="4070" y="1"/>
                    <a:pt x="4061" y="2"/>
                  </a:cubicBezTo>
                  <a:cubicBezTo>
                    <a:pt x="3309" y="86"/>
                    <a:pt x="2556" y="128"/>
                    <a:pt x="1803" y="128"/>
                  </a:cubicBezTo>
                  <a:cubicBezTo>
                    <a:pt x="1287" y="128"/>
                    <a:pt x="770" y="108"/>
                    <a:pt x="252" y="69"/>
                  </a:cubicBezTo>
                  <a:cubicBezTo>
                    <a:pt x="246" y="69"/>
                    <a:pt x="240" y="69"/>
                    <a:pt x="234" y="69"/>
                  </a:cubicBezTo>
                  <a:cubicBezTo>
                    <a:pt x="0" y="69"/>
                    <a:pt x="8" y="444"/>
                    <a:pt x="252" y="463"/>
                  </a:cubicBezTo>
                  <a:cubicBezTo>
                    <a:pt x="771" y="503"/>
                    <a:pt x="1289" y="523"/>
                    <a:pt x="1807" y="523"/>
                  </a:cubicBezTo>
                  <a:cubicBezTo>
                    <a:pt x="2559" y="523"/>
                    <a:pt x="3309" y="481"/>
                    <a:pt x="4061" y="396"/>
                  </a:cubicBezTo>
                  <a:cubicBezTo>
                    <a:pt x="4302" y="368"/>
                    <a:pt x="4313" y="1"/>
                    <a:pt x="40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3"/>
            <p:cNvSpPr/>
            <p:nvPr/>
          </p:nvSpPr>
          <p:spPr>
            <a:xfrm>
              <a:off x="7379725" y="1830100"/>
              <a:ext cx="84800" cy="89025"/>
            </a:xfrm>
            <a:custGeom>
              <a:avLst/>
              <a:gdLst/>
              <a:ahLst/>
              <a:cxnLst/>
              <a:rect l="l" t="t" r="r" b="b"/>
              <a:pathLst>
                <a:path w="3392" h="3561" extrusionOk="0">
                  <a:moveTo>
                    <a:pt x="2502" y="0"/>
                  </a:moveTo>
                  <a:cubicBezTo>
                    <a:pt x="2457" y="0"/>
                    <a:pt x="2411" y="19"/>
                    <a:pt x="2372" y="65"/>
                  </a:cubicBezTo>
                  <a:cubicBezTo>
                    <a:pt x="1500" y="1055"/>
                    <a:pt x="734" y="2120"/>
                    <a:pt x="74" y="3264"/>
                  </a:cubicBezTo>
                  <a:cubicBezTo>
                    <a:pt x="1" y="3387"/>
                    <a:pt x="89" y="3561"/>
                    <a:pt x="238" y="3561"/>
                  </a:cubicBezTo>
                  <a:cubicBezTo>
                    <a:pt x="240" y="3561"/>
                    <a:pt x="241" y="3561"/>
                    <a:pt x="243" y="3561"/>
                  </a:cubicBezTo>
                  <a:cubicBezTo>
                    <a:pt x="1208" y="3529"/>
                    <a:pt x="2173" y="3496"/>
                    <a:pt x="3138" y="3466"/>
                  </a:cubicBezTo>
                  <a:cubicBezTo>
                    <a:pt x="3387" y="3458"/>
                    <a:pt x="3391" y="3072"/>
                    <a:pt x="3146" y="3072"/>
                  </a:cubicBezTo>
                  <a:cubicBezTo>
                    <a:pt x="3143" y="3072"/>
                    <a:pt x="3140" y="3072"/>
                    <a:pt x="3138" y="3072"/>
                  </a:cubicBezTo>
                  <a:cubicBezTo>
                    <a:pt x="2290" y="3100"/>
                    <a:pt x="1443" y="3129"/>
                    <a:pt x="596" y="3156"/>
                  </a:cubicBezTo>
                  <a:lnTo>
                    <a:pt x="596" y="3156"/>
                  </a:lnTo>
                  <a:cubicBezTo>
                    <a:pt x="1197" y="2158"/>
                    <a:pt x="1880" y="1222"/>
                    <a:pt x="2651" y="345"/>
                  </a:cubicBezTo>
                  <a:cubicBezTo>
                    <a:pt x="2778" y="199"/>
                    <a:pt x="2646" y="0"/>
                    <a:pt x="25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3"/>
            <p:cNvSpPr/>
            <p:nvPr/>
          </p:nvSpPr>
          <p:spPr>
            <a:xfrm>
              <a:off x="7456125" y="1866150"/>
              <a:ext cx="15975" cy="109525"/>
            </a:xfrm>
            <a:custGeom>
              <a:avLst/>
              <a:gdLst/>
              <a:ahLst/>
              <a:cxnLst/>
              <a:rect l="l" t="t" r="r" b="b"/>
              <a:pathLst>
                <a:path w="639" h="4381" extrusionOk="0">
                  <a:moveTo>
                    <a:pt x="395" y="0"/>
                  </a:moveTo>
                  <a:cubicBezTo>
                    <a:pt x="320" y="0"/>
                    <a:pt x="252" y="43"/>
                    <a:pt x="239" y="143"/>
                  </a:cubicBezTo>
                  <a:cubicBezTo>
                    <a:pt x="56" y="1492"/>
                    <a:pt x="0" y="2833"/>
                    <a:pt x="79" y="4191"/>
                  </a:cubicBezTo>
                  <a:cubicBezTo>
                    <a:pt x="86" y="4318"/>
                    <a:pt x="188" y="4381"/>
                    <a:pt x="287" y="4381"/>
                  </a:cubicBezTo>
                  <a:cubicBezTo>
                    <a:pt x="385" y="4381"/>
                    <a:pt x="480" y="4318"/>
                    <a:pt x="473" y="4191"/>
                  </a:cubicBezTo>
                  <a:cubicBezTo>
                    <a:pt x="397" y="2870"/>
                    <a:pt x="441" y="1559"/>
                    <a:pt x="619" y="248"/>
                  </a:cubicBezTo>
                  <a:cubicBezTo>
                    <a:pt x="638" y="98"/>
                    <a:pt x="509" y="0"/>
                    <a:pt x="3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3"/>
            <p:cNvSpPr/>
            <p:nvPr/>
          </p:nvSpPr>
          <p:spPr>
            <a:xfrm>
              <a:off x="7550500" y="1806500"/>
              <a:ext cx="81225" cy="154000"/>
            </a:xfrm>
            <a:custGeom>
              <a:avLst/>
              <a:gdLst/>
              <a:ahLst/>
              <a:cxnLst/>
              <a:rect l="l" t="t" r="r" b="b"/>
              <a:pathLst>
                <a:path w="3249" h="6160" extrusionOk="0">
                  <a:moveTo>
                    <a:pt x="2633" y="1"/>
                  </a:moveTo>
                  <a:cubicBezTo>
                    <a:pt x="2602" y="1"/>
                    <a:pt x="2569" y="9"/>
                    <a:pt x="2535" y="28"/>
                  </a:cubicBezTo>
                  <a:cubicBezTo>
                    <a:pt x="0" y="1474"/>
                    <a:pt x="269" y="5031"/>
                    <a:pt x="2938" y="6144"/>
                  </a:cubicBezTo>
                  <a:cubicBezTo>
                    <a:pt x="2964" y="6155"/>
                    <a:pt x="2989" y="6159"/>
                    <a:pt x="3011" y="6159"/>
                  </a:cubicBezTo>
                  <a:cubicBezTo>
                    <a:pt x="3191" y="6159"/>
                    <a:pt x="3248" y="5851"/>
                    <a:pt x="3044" y="5764"/>
                  </a:cubicBezTo>
                  <a:cubicBezTo>
                    <a:pt x="673" y="4777"/>
                    <a:pt x="531" y="1626"/>
                    <a:pt x="2736" y="367"/>
                  </a:cubicBezTo>
                  <a:cubicBezTo>
                    <a:pt x="2923" y="262"/>
                    <a:pt x="2808" y="1"/>
                    <a:pt x="26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3"/>
            <p:cNvSpPr/>
            <p:nvPr/>
          </p:nvSpPr>
          <p:spPr>
            <a:xfrm>
              <a:off x="7660975" y="1825125"/>
              <a:ext cx="61225" cy="105050"/>
            </a:xfrm>
            <a:custGeom>
              <a:avLst/>
              <a:gdLst/>
              <a:ahLst/>
              <a:cxnLst/>
              <a:rect l="l" t="t" r="r" b="b"/>
              <a:pathLst>
                <a:path w="2449" h="4202" extrusionOk="0">
                  <a:moveTo>
                    <a:pt x="1376" y="1"/>
                  </a:moveTo>
                  <a:cubicBezTo>
                    <a:pt x="945" y="1"/>
                    <a:pt x="519" y="372"/>
                    <a:pt x="238" y="682"/>
                  </a:cubicBezTo>
                  <a:cubicBezTo>
                    <a:pt x="108" y="824"/>
                    <a:pt x="240" y="1022"/>
                    <a:pt x="387" y="1022"/>
                  </a:cubicBezTo>
                  <a:cubicBezTo>
                    <a:pt x="431" y="1022"/>
                    <a:pt x="477" y="1003"/>
                    <a:pt x="517" y="959"/>
                  </a:cubicBezTo>
                  <a:cubicBezTo>
                    <a:pt x="703" y="753"/>
                    <a:pt x="1055" y="401"/>
                    <a:pt x="1294" y="401"/>
                  </a:cubicBezTo>
                  <a:cubicBezTo>
                    <a:pt x="1478" y="401"/>
                    <a:pt x="1596" y="610"/>
                    <a:pt x="1519" y="1254"/>
                  </a:cubicBezTo>
                  <a:cubicBezTo>
                    <a:pt x="1483" y="1554"/>
                    <a:pt x="1204" y="1953"/>
                    <a:pt x="1080" y="2228"/>
                  </a:cubicBezTo>
                  <a:cubicBezTo>
                    <a:pt x="1026" y="2346"/>
                    <a:pt x="1099" y="2532"/>
                    <a:pt x="1235" y="2532"/>
                  </a:cubicBezTo>
                  <a:cubicBezTo>
                    <a:pt x="1256" y="2532"/>
                    <a:pt x="1278" y="2528"/>
                    <a:pt x="1302" y="2518"/>
                  </a:cubicBezTo>
                  <a:cubicBezTo>
                    <a:pt x="1446" y="2839"/>
                    <a:pt x="1592" y="3158"/>
                    <a:pt x="1738" y="3478"/>
                  </a:cubicBezTo>
                  <a:cubicBezTo>
                    <a:pt x="1521" y="3672"/>
                    <a:pt x="1274" y="3774"/>
                    <a:pt x="999" y="3785"/>
                  </a:cubicBezTo>
                  <a:cubicBezTo>
                    <a:pt x="867" y="3807"/>
                    <a:pt x="740" y="3814"/>
                    <a:pt x="612" y="3814"/>
                  </a:cubicBezTo>
                  <a:cubicBezTo>
                    <a:pt x="494" y="3814"/>
                    <a:pt x="376" y="3808"/>
                    <a:pt x="254" y="3801"/>
                  </a:cubicBezTo>
                  <a:cubicBezTo>
                    <a:pt x="249" y="3801"/>
                    <a:pt x="245" y="3801"/>
                    <a:pt x="240" y="3801"/>
                  </a:cubicBezTo>
                  <a:cubicBezTo>
                    <a:pt x="0" y="3801"/>
                    <a:pt x="6" y="4181"/>
                    <a:pt x="254" y="4195"/>
                  </a:cubicBezTo>
                  <a:cubicBezTo>
                    <a:pt x="336" y="4199"/>
                    <a:pt x="422" y="4202"/>
                    <a:pt x="511" y="4202"/>
                  </a:cubicBezTo>
                  <a:cubicBezTo>
                    <a:pt x="1286" y="4202"/>
                    <a:pt x="2249" y="3999"/>
                    <a:pt x="2375" y="3094"/>
                  </a:cubicBezTo>
                  <a:cubicBezTo>
                    <a:pt x="2448" y="2571"/>
                    <a:pt x="2071" y="2124"/>
                    <a:pt x="1601" y="2078"/>
                  </a:cubicBezTo>
                  <a:lnTo>
                    <a:pt x="1601" y="2078"/>
                  </a:lnTo>
                  <a:cubicBezTo>
                    <a:pt x="1921" y="1491"/>
                    <a:pt x="2387" y="637"/>
                    <a:pt x="1877" y="198"/>
                  </a:cubicBezTo>
                  <a:cubicBezTo>
                    <a:pt x="1715" y="58"/>
                    <a:pt x="1545" y="1"/>
                    <a:pt x="1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3"/>
            <p:cNvSpPr/>
            <p:nvPr/>
          </p:nvSpPr>
          <p:spPr>
            <a:xfrm>
              <a:off x="7741025" y="1799325"/>
              <a:ext cx="77050" cy="151925"/>
            </a:xfrm>
            <a:custGeom>
              <a:avLst/>
              <a:gdLst/>
              <a:ahLst/>
              <a:cxnLst/>
              <a:rect l="l" t="t" r="r" b="b"/>
              <a:pathLst>
                <a:path w="3082" h="6077" extrusionOk="0">
                  <a:moveTo>
                    <a:pt x="774" y="1"/>
                  </a:moveTo>
                  <a:cubicBezTo>
                    <a:pt x="616" y="1"/>
                    <a:pt x="511" y="256"/>
                    <a:pt x="679" y="378"/>
                  </a:cubicBezTo>
                  <a:cubicBezTo>
                    <a:pt x="2662" y="1797"/>
                    <a:pt x="2371" y="4670"/>
                    <a:pt x="198" y="5715"/>
                  </a:cubicBezTo>
                  <a:cubicBezTo>
                    <a:pt x="0" y="5810"/>
                    <a:pt x="123" y="6077"/>
                    <a:pt x="307" y="6077"/>
                  </a:cubicBezTo>
                  <a:cubicBezTo>
                    <a:pt x="336" y="6077"/>
                    <a:pt x="366" y="6070"/>
                    <a:pt x="397" y="6056"/>
                  </a:cubicBezTo>
                  <a:cubicBezTo>
                    <a:pt x="2865" y="4867"/>
                    <a:pt x="3081" y="1616"/>
                    <a:pt x="878" y="37"/>
                  </a:cubicBezTo>
                  <a:cubicBezTo>
                    <a:pt x="843" y="12"/>
                    <a:pt x="807" y="1"/>
                    <a:pt x="7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3"/>
            <p:cNvSpPr/>
            <p:nvPr/>
          </p:nvSpPr>
          <p:spPr>
            <a:xfrm>
              <a:off x="7846575" y="1799800"/>
              <a:ext cx="76475" cy="156850"/>
            </a:xfrm>
            <a:custGeom>
              <a:avLst/>
              <a:gdLst/>
              <a:ahLst/>
              <a:cxnLst/>
              <a:rect l="l" t="t" r="r" b="b"/>
              <a:pathLst>
                <a:path w="3059" h="6274" extrusionOk="0">
                  <a:moveTo>
                    <a:pt x="2759" y="1"/>
                  </a:moveTo>
                  <a:cubicBezTo>
                    <a:pt x="2729" y="1"/>
                    <a:pt x="2698" y="8"/>
                    <a:pt x="2666" y="24"/>
                  </a:cubicBezTo>
                  <a:cubicBezTo>
                    <a:pt x="125" y="1308"/>
                    <a:pt x="0" y="4744"/>
                    <a:pt x="2405" y="6243"/>
                  </a:cubicBezTo>
                  <a:cubicBezTo>
                    <a:pt x="2440" y="6264"/>
                    <a:pt x="2474" y="6273"/>
                    <a:pt x="2506" y="6273"/>
                  </a:cubicBezTo>
                  <a:cubicBezTo>
                    <a:pt x="2675" y="6273"/>
                    <a:pt x="2785" y="6015"/>
                    <a:pt x="2604" y="5902"/>
                  </a:cubicBezTo>
                  <a:cubicBezTo>
                    <a:pt x="440" y="4555"/>
                    <a:pt x="600" y="1509"/>
                    <a:pt x="2863" y="363"/>
                  </a:cubicBezTo>
                  <a:cubicBezTo>
                    <a:pt x="3059" y="265"/>
                    <a:pt x="2940" y="1"/>
                    <a:pt x="27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3"/>
            <p:cNvSpPr/>
            <p:nvPr/>
          </p:nvSpPr>
          <p:spPr>
            <a:xfrm>
              <a:off x="7931775" y="1876575"/>
              <a:ext cx="51725" cy="14625"/>
            </a:xfrm>
            <a:custGeom>
              <a:avLst/>
              <a:gdLst/>
              <a:ahLst/>
              <a:cxnLst/>
              <a:rect l="l" t="t" r="r" b="b"/>
              <a:pathLst>
                <a:path w="2069" h="585" extrusionOk="0">
                  <a:moveTo>
                    <a:pt x="1151" y="1"/>
                  </a:moveTo>
                  <a:cubicBezTo>
                    <a:pt x="826" y="1"/>
                    <a:pt x="503" y="77"/>
                    <a:pt x="197" y="224"/>
                  </a:cubicBezTo>
                  <a:cubicBezTo>
                    <a:pt x="0" y="319"/>
                    <a:pt x="122" y="585"/>
                    <a:pt x="306" y="585"/>
                  </a:cubicBezTo>
                  <a:cubicBezTo>
                    <a:pt x="335" y="585"/>
                    <a:pt x="365" y="578"/>
                    <a:pt x="396" y="563"/>
                  </a:cubicBezTo>
                  <a:cubicBezTo>
                    <a:pt x="634" y="449"/>
                    <a:pt x="883" y="393"/>
                    <a:pt x="1134" y="393"/>
                  </a:cubicBezTo>
                  <a:cubicBezTo>
                    <a:pt x="1340" y="393"/>
                    <a:pt x="1547" y="430"/>
                    <a:pt x="1750" y="503"/>
                  </a:cubicBezTo>
                  <a:cubicBezTo>
                    <a:pt x="1774" y="512"/>
                    <a:pt x="1796" y="516"/>
                    <a:pt x="1817" y="516"/>
                  </a:cubicBezTo>
                  <a:cubicBezTo>
                    <a:pt x="2006" y="516"/>
                    <a:pt x="2069" y="199"/>
                    <a:pt x="1856" y="124"/>
                  </a:cubicBezTo>
                  <a:cubicBezTo>
                    <a:pt x="1623" y="41"/>
                    <a:pt x="1386" y="1"/>
                    <a:pt x="11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3"/>
            <p:cNvSpPr/>
            <p:nvPr/>
          </p:nvSpPr>
          <p:spPr>
            <a:xfrm>
              <a:off x="8026150" y="1809650"/>
              <a:ext cx="64800" cy="120225"/>
            </a:xfrm>
            <a:custGeom>
              <a:avLst/>
              <a:gdLst/>
              <a:ahLst/>
              <a:cxnLst/>
              <a:rect l="l" t="t" r="r" b="b"/>
              <a:pathLst>
                <a:path w="2592" h="4809" extrusionOk="0">
                  <a:moveTo>
                    <a:pt x="1636" y="0"/>
                  </a:moveTo>
                  <a:cubicBezTo>
                    <a:pt x="1143" y="0"/>
                    <a:pt x="675" y="129"/>
                    <a:pt x="210" y="392"/>
                  </a:cubicBezTo>
                  <a:cubicBezTo>
                    <a:pt x="21" y="499"/>
                    <a:pt x="137" y="760"/>
                    <a:pt x="311" y="760"/>
                  </a:cubicBezTo>
                  <a:cubicBezTo>
                    <a:pt x="342" y="760"/>
                    <a:pt x="374" y="752"/>
                    <a:pt x="407" y="734"/>
                  </a:cubicBezTo>
                  <a:cubicBezTo>
                    <a:pt x="810" y="506"/>
                    <a:pt x="1210" y="394"/>
                    <a:pt x="1634" y="394"/>
                  </a:cubicBezTo>
                  <a:cubicBezTo>
                    <a:pt x="1756" y="394"/>
                    <a:pt x="1879" y="403"/>
                    <a:pt x="2005" y="421"/>
                  </a:cubicBezTo>
                  <a:lnTo>
                    <a:pt x="2005" y="421"/>
                  </a:lnTo>
                  <a:cubicBezTo>
                    <a:pt x="1761" y="1108"/>
                    <a:pt x="1396" y="1674"/>
                    <a:pt x="867" y="2195"/>
                  </a:cubicBezTo>
                  <a:cubicBezTo>
                    <a:pt x="738" y="2323"/>
                    <a:pt x="856" y="2538"/>
                    <a:pt x="1006" y="2538"/>
                  </a:cubicBezTo>
                  <a:cubicBezTo>
                    <a:pt x="1038" y="2538"/>
                    <a:pt x="1071" y="2528"/>
                    <a:pt x="1104" y="2506"/>
                  </a:cubicBezTo>
                  <a:cubicBezTo>
                    <a:pt x="1279" y="2452"/>
                    <a:pt x="1429" y="2424"/>
                    <a:pt x="1553" y="2424"/>
                  </a:cubicBezTo>
                  <a:cubicBezTo>
                    <a:pt x="2056" y="2424"/>
                    <a:pt x="2134" y="2876"/>
                    <a:pt x="1787" y="3780"/>
                  </a:cubicBezTo>
                  <a:cubicBezTo>
                    <a:pt x="1625" y="3956"/>
                    <a:pt x="1432" y="4082"/>
                    <a:pt x="1209" y="4160"/>
                  </a:cubicBezTo>
                  <a:cubicBezTo>
                    <a:pt x="897" y="4304"/>
                    <a:pt x="569" y="4364"/>
                    <a:pt x="235" y="4426"/>
                  </a:cubicBezTo>
                  <a:cubicBezTo>
                    <a:pt x="0" y="4468"/>
                    <a:pt x="81" y="4809"/>
                    <a:pt x="299" y="4809"/>
                  </a:cubicBezTo>
                  <a:cubicBezTo>
                    <a:pt x="312" y="4809"/>
                    <a:pt x="326" y="4808"/>
                    <a:pt x="340" y="4805"/>
                  </a:cubicBezTo>
                  <a:cubicBezTo>
                    <a:pt x="1280" y="4633"/>
                    <a:pt x="2592" y="4152"/>
                    <a:pt x="2493" y="2954"/>
                  </a:cubicBezTo>
                  <a:cubicBezTo>
                    <a:pt x="2449" y="2430"/>
                    <a:pt x="2038" y="2050"/>
                    <a:pt x="1576" y="1996"/>
                  </a:cubicBezTo>
                  <a:lnTo>
                    <a:pt x="1576" y="1996"/>
                  </a:lnTo>
                  <a:cubicBezTo>
                    <a:pt x="1971" y="1500"/>
                    <a:pt x="2259" y="947"/>
                    <a:pt x="2456" y="319"/>
                  </a:cubicBezTo>
                  <a:cubicBezTo>
                    <a:pt x="2486" y="220"/>
                    <a:pt x="2420" y="98"/>
                    <a:pt x="2317" y="77"/>
                  </a:cubicBezTo>
                  <a:cubicBezTo>
                    <a:pt x="2083" y="26"/>
                    <a:pt x="1857" y="0"/>
                    <a:pt x="1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3"/>
            <p:cNvSpPr/>
            <p:nvPr/>
          </p:nvSpPr>
          <p:spPr>
            <a:xfrm>
              <a:off x="8156475" y="1830050"/>
              <a:ext cx="10725" cy="99800"/>
            </a:xfrm>
            <a:custGeom>
              <a:avLst/>
              <a:gdLst/>
              <a:ahLst/>
              <a:cxnLst/>
              <a:rect l="l" t="t" r="r" b="b"/>
              <a:pathLst>
                <a:path w="429" h="3992" extrusionOk="0">
                  <a:moveTo>
                    <a:pt x="232" y="1"/>
                  </a:moveTo>
                  <a:cubicBezTo>
                    <a:pt x="134" y="1"/>
                    <a:pt x="35" y="64"/>
                    <a:pt x="34" y="190"/>
                  </a:cubicBezTo>
                  <a:cubicBezTo>
                    <a:pt x="23" y="1394"/>
                    <a:pt x="13" y="2596"/>
                    <a:pt x="1" y="3802"/>
                  </a:cubicBezTo>
                  <a:cubicBezTo>
                    <a:pt x="1" y="3928"/>
                    <a:pt x="99" y="3992"/>
                    <a:pt x="197" y="3992"/>
                  </a:cubicBezTo>
                  <a:cubicBezTo>
                    <a:pt x="295" y="3992"/>
                    <a:pt x="394" y="3928"/>
                    <a:pt x="395" y="3802"/>
                  </a:cubicBezTo>
                  <a:cubicBezTo>
                    <a:pt x="406" y="2596"/>
                    <a:pt x="416" y="1394"/>
                    <a:pt x="428" y="190"/>
                  </a:cubicBezTo>
                  <a:cubicBezTo>
                    <a:pt x="429" y="64"/>
                    <a:pt x="331" y="1"/>
                    <a:pt x="2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3"/>
            <p:cNvSpPr/>
            <p:nvPr/>
          </p:nvSpPr>
          <p:spPr>
            <a:xfrm>
              <a:off x="8164050" y="1823450"/>
              <a:ext cx="94500" cy="88325"/>
            </a:xfrm>
            <a:custGeom>
              <a:avLst/>
              <a:gdLst/>
              <a:ahLst/>
              <a:cxnLst/>
              <a:rect l="l" t="t" r="r" b="b"/>
              <a:pathLst>
                <a:path w="3780" h="3533" extrusionOk="0">
                  <a:moveTo>
                    <a:pt x="3482" y="1"/>
                  </a:moveTo>
                  <a:cubicBezTo>
                    <a:pt x="3418" y="1"/>
                    <a:pt x="3351" y="30"/>
                    <a:pt x="3306" y="90"/>
                  </a:cubicBezTo>
                  <a:cubicBezTo>
                    <a:pt x="2823" y="737"/>
                    <a:pt x="2344" y="1386"/>
                    <a:pt x="1857" y="2030"/>
                  </a:cubicBezTo>
                  <a:cubicBezTo>
                    <a:pt x="1686" y="2256"/>
                    <a:pt x="1658" y="2389"/>
                    <a:pt x="1459" y="2389"/>
                  </a:cubicBezTo>
                  <a:cubicBezTo>
                    <a:pt x="1415" y="2389"/>
                    <a:pt x="1363" y="2383"/>
                    <a:pt x="1299" y="2369"/>
                  </a:cubicBezTo>
                  <a:cubicBezTo>
                    <a:pt x="1001" y="2306"/>
                    <a:pt x="949" y="2142"/>
                    <a:pt x="826" y="1894"/>
                  </a:cubicBezTo>
                  <a:cubicBezTo>
                    <a:pt x="599" y="1436"/>
                    <a:pt x="470" y="948"/>
                    <a:pt x="410" y="441"/>
                  </a:cubicBezTo>
                  <a:cubicBezTo>
                    <a:pt x="395" y="318"/>
                    <a:pt x="289" y="256"/>
                    <a:pt x="191" y="256"/>
                  </a:cubicBezTo>
                  <a:cubicBezTo>
                    <a:pt x="92" y="256"/>
                    <a:pt x="0" y="318"/>
                    <a:pt x="16" y="444"/>
                  </a:cubicBezTo>
                  <a:cubicBezTo>
                    <a:pt x="95" y="1095"/>
                    <a:pt x="425" y="2943"/>
                    <a:pt x="1352" y="2946"/>
                  </a:cubicBezTo>
                  <a:cubicBezTo>
                    <a:pt x="1353" y="2946"/>
                    <a:pt x="1354" y="2946"/>
                    <a:pt x="1356" y="2946"/>
                  </a:cubicBezTo>
                  <a:cubicBezTo>
                    <a:pt x="1753" y="2946"/>
                    <a:pt x="1989" y="2506"/>
                    <a:pt x="2196" y="2230"/>
                  </a:cubicBezTo>
                  <a:cubicBezTo>
                    <a:pt x="2564" y="1740"/>
                    <a:pt x="2931" y="1249"/>
                    <a:pt x="3298" y="757"/>
                  </a:cubicBezTo>
                  <a:lnTo>
                    <a:pt x="3298" y="757"/>
                  </a:lnTo>
                  <a:lnTo>
                    <a:pt x="3382" y="3343"/>
                  </a:lnTo>
                  <a:cubicBezTo>
                    <a:pt x="3386" y="3469"/>
                    <a:pt x="3487" y="3532"/>
                    <a:pt x="3585" y="3532"/>
                  </a:cubicBezTo>
                  <a:cubicBezTo>
                    <a:pt x="3684" y="3532"/>
                    <a:pt x="3780" y="3469"/>
                    <a:pt x="3775" y="3343"/>
                  </a:cubicBezTo>
                  <a:lnTo>
                    <a:pt x="3674" y="190"/>
                  </a:lnTo>
                  <a:cubicBezTo>
                    <a:pt x="3669" y="66"/>
                    <a:pt x="3579" y="1"/>
                    <a:pt x="34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3"/>
            <p:cNvSpPr/>
            <p:nvPr/>
          </p:nvSpPr>
          <p:spPr>
            <a:xfrm>
              <a:off x="8337025" y="1831700"/>
              <a:ext cx="10700" cy="95075"/>
            </a:xfrm>
            <a:custGeom>
              <a:avLst/>
              <a:gdLst/>
              <a:ahLst/>
              <a:cxnLst/>
              <a:rect l="l" t="t" r="r" b="b"/>
              <a:pathLst>
                <a:path w="428" h="3803" extrusionOk="0">
                  <a:moveTo>
                    <a:pt x="230" y="0"/>
                  </a:moveTo>
                  <a:cubicBezTo>
                    <a:pt x="132" y="0"/>
                    <a:pt x="34" y="63"/>
                    <a:pt x="33" y="190"/>
                  </a:cubicBezTo>
                  <a:cubicBezTo>
                    <a:pt x="21" y="1331"/>
                    <a:pt x="11" y="2470"/>
                    <a:pt x="1" y="3611"/>
                  </a:cubicBezTo>
                  <a:cubicBezTo>
                    <a:pt x="1" y="3738"/>
                    <a:pt x="99" y="3802"/>
                    <a:pt x="197" y="3802"/>
                  </a:cubicBezTo>
                  <a:cubicBezTo>
                    <a:pt x="296" y="3802"/>
                    <a:pt x="394" y="3738"/>
                    <a:pt x="395" y="3611"/>
                  </a:cubicBezTo>
                  <a:cubicBezTo>
                    <a:pt x="406" y="2472"/>
                    <a:pt x="417" y="1332"/>
                    <a:pt x="427" y="190"/>
                  </a:cubicBezTo>
                  <a:cubicBezTo>
                    <a:pt x="427" y="64"/>
                    <a:pt x="329" y="0"/>
                    <a:pt x="2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3"/>
            <p:cNvSpPr/>
            <p:nvPr/>
          </p:nvSpPr>
          <p:spPr>
            <a:xfrm>
              <a:off x="8302550" y="1865975"/>
              <a:ext cx="75400" cy="14150"/>
            </a:xfrm>
            <a:custGeom>
              <a:avLst/>
              <a:gdLst/>
              <a:ahLst/>
              <a:cxnLst/>
              <a:rect l="l" t="t" r="r" b="b"/>
              <a:pathLst>
                <a:path w="3016" h="566" extrusionOk="0">
                  <a:moveTo>
                    <a:pt x="1555" y="0"/>
                  </a:moveTo>
                  <a:cubicBezTo>
                    <a:pt x="1111" y="0"/>
                    <a:pt x="667" y="60"/>
                    <a:pt x="225" y="179"/>
                  </a:cubicBezTo>
                  <a:cubicBezTo>
                    <a:pt x="0" y="241"/>
                    <a:pt x="69" y="566"/>
                    <a:pt x="272" y="566"/>
                  </a:cubicBezTo>
                  <a:cubicBezTo>
                    <a:pt x="290" y="566"/>
                    <a:pt x="308" y="563"/>
                    <a:pt x="328" y="558"/>
                  </a:cubicBezTo>
                  <a:cubicBezTo>
                    <a:pt x="738" y="447"/>
                    <a:pt x="1146" y="391"/>
                    <a:pt x="1554" y="391"/>
                  </a:cubicBezTo>
                  <a:cubicBezTo>
                    <a:pt x="1929" y="391"/>
                    <a:pt x="2305" y="438"/>
                    <a:pt x="2683" y="532"/>
                  </a:cubicBezTo>
                  <a:cubicBezTo>
                    <a:pt x="2701" y="537"/>
                    <a:pt x="2718" y="539"/>
                    <a:pt x="2735" y="539"/>
                  </a:cubicBezTo>
                  <a:cubicBezTo>
                    <a:pt x="2944" y="539"/>
                    <a:pt x="3016" y="209"/>
                    <a:pt x="2789" y="153"/>
                  </a:cubicBezTo>
                  <a:cubicBezTo>
                    <a:pt x="2378" y="51"/>
                    <a:pt x="1967" y="0"/>
                    <a:pt x="15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3"/>
            <p:cNvSpPr/>
            <p:nvPr/>
          </p:nvSpPr>
          <p:spPr>
            <a:xfrm>
              <a:off x="8436825" y="1830000"/>
              <a:ext cx="68325" cy="94125"/>
            </a:xfrm>
            <a:custGeom>
              <a:avLst/>
              <a:gdLst/>
              <a:ahLst/>
              <a:cxnLst/>
              <a:rect l="l" t="t" r="r" b="b"/>
              <a:pathLst>
                <a:path w="2733" h="3765" extrusionOk="0">
                  <a:moveTo>
                    <a:pt x="1345" y="1"/>
                  </a:moveTo>
                  <a:cubicBezTo>
                    <a:pt x="939" y="1"/>
                    <a:pt x="468" y="196"/>
                    <a:pt x="181" y="369"/>
                  </a:cubicBezTo>
                  <a:cubicBezTo>
                    <a:pt x="0" y="480"/>
                    <a:pt x="111" y="739"/>
                    <a:pt x="280" y="739"/>
                  </a:cubicBezTo>
                  <a:cubicBezTo>
                    <a:pt x="312" y="739"/>
                    <a:pt x="346" y="730"/>
                    <a:pt x="380" y="709"/>
                  </a:cubicBezTo>
                  <a:cubicBezTo>
                    <a:pt x="560" y="599"/>
                    <a:pt x="982" y="360"/>
                    <a:pt x="1294" y="360"/>
                  </a:cubicBezTo>
                  <a:cubicBezTo>
                    <a:pt x="1539" y="360"/>
                    <a:pt x="1715" y="507"/>
                    <a:pt x="1654" y="976"/>
                  </a:cubicBezTo>
                  <a:cubicBezTo>
                    <a:pt x="1624" y="1208"/>
                    <a:pt x="1285" y="1565"/>
                    <a:pt x="1160" y="1764"/>
                  </a:cubicBezTo>
                  <a:cubicBezTo>
                    <a:pt x="801" y="2331"/>
                    <a:pt x="439" y="2899"/>
                    <a:pt x="79" y="3467"/>
                  </a:cubicBezTo>
                  <a:cubicBezTo>
                    <a:pt x="6" y="3580"/>
                    <a:pt x="94" y="3764"/>
                    <a:pt x="234" y="3764"/>
                  </a:cubicBezTo>
                  <a:cubicBezTo>
                    <a:pt x="239" y="3764"/>
                    <a:pt x="244" y="3764"/>
                    <a:pt x="250" y="3764"/>
                  </a:cubicBezTo>
                  <a:cubicBezTo>
                    <a:pt x="994" y="3692"/>
                    <a:pt x="1736" y="3620"/>
                    <a:pt x="2480" y="3547"/>
                  </a:cubicBezTo>
                  <a:cubicBezTo>
                    <a:pt x="2722" y="3522"/>
                    <a:pt x="2733" y="3152"/>
                    <a:pt x="2503" y="3152"/>
                  </a:cubicBezTo>
                  <a:cubicBezTo>
                    <a:pt x="2496" y="3152"/>
                    <a:pt x="2488" y="3153"/>
                    <a:pt x="2480" y="3154"/>
                  </a:cubicBezTo>
                  <a:cubicBezTo>
                    <a:pt x="1863" y="3213"/>
                    <a:pt x="1248" y="3272"/>
                    <a:pt x="631" y="3333"/>
                  </a:cubicBezTo>
                  <a:lnTo>
                    <a:pt x="631" y="3333"/>
                  </a:lnTo>
                  <a:cubicBezTo>
                    <a:pt x="944" y="2840"/>
                    <a:pt x="1255" y="2348"/>
                    <a:pt x="1568" y="1855"/>
                  </a:cubicBezTo>
                  <a:cubicBezTo>
                    <a:pt x="1791" y="1506"/>
                    <a:pt x="2185" y="1075"/>
                    <a:pt x="2103" y="621"/>
                  </a:cubicBezTo>
                  <a:cubicBezTo>
                    <a:pt x="2020" y="156"/>
                    <a:pt x="1709" y="1"/>
                    <a:pt x="13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3"/>
            <p:cNvSpPr/>
            <p:nvPr/>
          </p:nvSpPr>
          <p:spPr>
            <a:xfrm>
              <a:off x="8533975" y="1793725"/>
              <a:ext cx="77050" cy="155400"/>
            </a:xfrm>
            <a:custGeom>
              <a:avLst/>
              <a:gdLst/>
              <a:ahLst/>
              <a:cxnLst/>
              <a:rect l="l" t="t" r="r" b="b"/>
              <a:pathLst>
                <a:path w="3082" h="6216" extrusionOk="0">
                  <a:moveTo>
                    <a:pt x="300" y="1"/>
                  </a:moveTo>
                  <a:cubicBezTo>
                    <a:pt x="119" y="1"/>
                    <a:pt x="0" y="265"/>
                    <a:pt x="194" y="363"/>
                  </a:cubicBezTo>
                  <a:cubicBezTo>
                    <a:pt x="2408" y="1473"/>
                    <a:pt x="2657" y="4421"/>
                    <a:pt x="602" y="5842"/>
                  </a:cubicBezTo>
                  <a:cubicBezTo>
                    <a:pt x="430" y="5960"/>
                    <a:pt x="536" y="6216"/>
                    <a:pt x="698" y="6216"/>
                  </a:cubicBezTo>
                  <a:cubicBezTo>
                    <a:pt x="731" y="6216"/>
                    <a:pt x="766" y="6205"/>
                    <a:pt x="801" y="6181"/>
                  </a:cubicBezTo>
                  <a:cubicBezTo>
                    <a:pt x="3082" y="4605"/>
                    <a:pt x="2891" y="1275"/>
                    <a:pt x="393" y="24"/>
                  </a:cubicBezTo>
                  <a:cubicBezTo>
                    <a:pt x="361" y="8"/>
                    <a:pt x="330" y="1"/>
                    <a:pt x="3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768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CE38A-5219-49DD-A26F-677363FACD46}"/>
              </a:ext>
            </a:extLst>
          </p:cNvPr>
          <p:cNvSpPr txBox="1"/>
          <p:nvPr/>
        </p:nvSpPr>
        <p:spPr>
          <a:xfrm>
            <a:off x="226973" y="0"/>
            <a:ext cx="10021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1</a:t>
            </a:r>
          </a:p>
        </p:txBody>
      </p:sp>
      <p:sp>
        <p:nvSpPr>
          <p:cNvPr id="21" name="TextBox 20">
            <a:extLst>
              <a:ext uri="{FF2B5EF4-FFF2-40B4-BE49-F238E27FC236}">
                <a16:creationId xmlns:a16="http://schemas.microsoft.com/office/drawing/2014/main" id="{EDB55D93-1B97-4D12-B65C-37CE1376D10B}"/>
              </a:ext>
            </a:extLst>
          </p:cNvPr>
          <p:cNvSpPr txBox="1"/>
          <p:nvPr/>
        </p:nvSpPr>
        <p:spPr>
          <a:xfrm>
            <a:off x="3710485" y="56644"/>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pic>
        <p:nvPicPr>
          <p:cNvPr id="3" name="Picture 2">
            <a:extLst>
              <a:ext uri="{FF2B5EF4-FFF2-40B4-BE49-F238E27FC236}">
                <a16:creationId xmlns:a16="http://schemas.microsoft.com/office/drawing/2014/main" id="{DCA33AC0-FD9C-4BDF-82FD-3748F51F3178}"/>
              </a:ext>
            </a:extLst>
          </p:cNvPr>
          <p:cNvPicPr>
            <a:picLocks noChangeAspect="1"/>
          </p:cNvPicPr>
          <p:nvPr/>
        </p:nvPicPr>
        <p:blipFill>
          <a:blip r:embed="rId2"/>
          <a:stretch>
            <a:fillRect/>
          </a:stretch>
        </p:blipFill>
        <p:spPr>
          <a:xfrm>
            <a:off x="303115" y="584775"/>
            <a:ext cx="3189961" cy="3686512"/>
          </a:xfrm>
          <a:prstGeom prst="rect">
            <a:avLst/>
          </a:prstGeom>
        </p:spPr>
      </p:pic>
      <p:sp>
        <p:nvSpPr>
          <p:cNvPr id="11" name="TextBox 10">
            <a:extLst>
              <a:ext uri="{FF2B5EF4-FFF2-40B4-BE49-F238E27FC236}">
                <a16:creationId xmlns:a16="http://schemas.microsoft.com/office/drawing/2014/main" id="{E925943E-58BC-4AD2-A4C9-37B2051E578D}"/>
              </a:ext>
            </a:extLst>
          </p:cNvPr>
          <p:cNvSpPr txBox="1"/>
          <p:nvPr/>
        </p:nvSpPr>
        <p:spPr>
          <a:xfrm>
            <a:off x="3710485" y="641419"/>
            <a:ext cx="37440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Langkah pertama adalah menentukan kelas modus (kelas dengan frekuensi terbesar)</a:t>
            </a:r>
          </a:p>
        </p:txBody>
      </p:sp>
      <p:sp>
        <p:nvSpPr>
          <p:cNvPr id="13" name="TextBox 12">
            <a:extLst>
              <a:ext uri="{FF2B5EF4-FFF2-40B4-BE49-F238E27FC236}">
                <a16:creationId xmlns:a16="http://schemas.microsoft.com/office/drawing/2014/main" id="{6C835D45-0585-495A-A07A-282CFED5C66B}"/>
              </a:ext>
            </a:extLst>
          </p:cNvPr>
          <p:cNvSpPr txBox="1"/>
          <p:nvPr/>
        </p:nvSpPr>
        <p:spPr>
          <a:xfrm>
            <a:off x="3710484" y="1164639"/>
            <a:ext cx="37440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Jadi berdasarkan tabel pada soal maka kelas modus adalah kelas dengan interval 58 – 63.</a:t>
            </a:r>
          </a:p>
        </p:txBody>
      </p:sp>
      <p:sp>
        <p:nvSpPr>
          <p:cNvPr id="14" name="TextBox 13">
            <a:extLst>
              <a:ext uri="{FF2B5EF4-FFF2-40B4-BE49-F238E27FC236}">
                <a16:creationId xmlns:a16="http://schemas.microsoft.com/office/drawing/2014/main" id="{58783D63-3BA3-4C04-B530-9DFBF3AF1DCF}"/>
              </a:ext>
            </a:extLst>
          </p:cNvPr>
          <p:cNvSpPr txBox="1"/>
          <p:nvPr/>
        </p:nvSpPr>
        <p:spPr>
          <a:xfrm>
            <a:off x="3710483" y="1749414"/>
            <a:ext cx="374402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a:t>
            </a:r>
            <a:r>
              <a:rPr kumimoji="0" lang="en-US" sz="1400" b="0" i="0" u="none" strike="noStrike" kern="0" cap="none" spc="0" normalizeH="0" baseline="-25000" noProof="0">
                <a:ln>
                  <a:noFill/>
                </a:ln>
                <a:solidFill>
                  <a:srgbClr val="000000"/>
                </a:solidFill>
                <a:effectLst/>
                <a:uLnTx/>
                <a:uFillTx/>
                <a:latin typeface="Arial"/>
                <a:cs typeface="Arial"/>
                <a:sym typeface="Arial"/>
              </a:rPr>
              <a:t>b</a:t>
            </a:r>
            <a:r>
              <a:rPr kumimoji="0" lang="en-US" sz="1400" b="0" i="0" u="none" strike="noStrike" kern="0" cap="none" spc="0" normalizeH="0" noProof="0">
                <a:ln>
                  <a:noFill/>
                </a:ln>
                <a:solidFill>
                  <a:srgbClr val="000000"/>
                </a:solidFill>
                <a:effectLst/>
                <a:uLnTx/>
                <a:uFillTx/>
                <a:latin typeface="Arial"/>
                <a:cs typeface="Arial"/>
                <a:sym typeface="Arial"/>
              </a:rPr>
              <a:t> = 58 – 0,5 = 57,5</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baseline="0"/>
              <a:t>P = 46 – 40 = 6</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noProof="0">
                <a:ln>
                  <a:noFill/>
                </a:ln>
                <a:solidFill>
                  <a:srgbClr val="000000"/>
                </a:solidFill>
                <a:effectLst/>
                <a:uLnTx/>
                <a:uFillTx/>
                <a:latin typeface="Arial"/>
                <a:cs typeface="Arial"/>
                <a:sym typeface="Arial"/>
              </a:rPr>
              <a:t>d</a:t>
            </a:r>
            <a:r>
              <a:rPr kumimoji="0" lang="en-US" sz="1400" b="0" i="0" u="none" strike="noStrike" kern="0" cap="none" spc="0" normalizeH="0" baseline="-25000" noProof="0">
                <a:ln>
                  <a:noFill/>
                </a:ln>
                <a:solidFill>
                  <a:srgbClr val="000000"/>
                </a:solidFill>
                <a:effectLst/>
                <a:uLnTx/>
                <a:uFillTx/>
                <a:latin typeface="Arial"/>
                <a:cs typeface="Arial"/>
                <a:sym typeface="Arial"/>
              </a:rPr>
              <a:t>1</a:t>
            </a:r>
            <a:r>
              <a:rPr kumimoji="0" lang="en-US" sz="1400" b="0" i="0" u="none" strike="noStrike" kern="0" cap="none" spc="0" normalizeH="0" noProof="0">
                <a:ln>
                  <a:noFill/>
                </a:ln>
                <a:solidFill>
                  <a:srgbClr val="000000"/>
                </a:solidFill>
                <a:effectLst/>
                <a:uLnTx/>
                <a:uFillTx/>
                <a:latin typeface="Arial"/>
                <a:cs typeface="Arial"/>
                <a:sym typeface="Arial"/>
              </a:rPr>
              <a:t> = 12 – 9 = 3</a:t>
            </a:r>
          </a:p>
          <a:p>
            <a:pPr algn="just">
              <a:defRPr/>
            </a:pPr>
            <a:r>
              <a:rPr kumimoji="0" lang="en-US" sz="1400" b="0" i="0" u="none" strike="noStrike" kern="0" cap="none" spc="0" normalizeH="0" noProof="0">
                <a:ln>
                  <a:noFill/>
                </a:ln>
                <a:solidFill>
                  <a:srgbClr val="000000"/>
                </a:solidFill>
                <a:effectLst/>
                <a:uLnTx/>
                <a:uFillTx/>
                <a:latin typeface="Arial"/>
                <a:cs typeface="Arial"/>
                <a:sym typeface="Arial"/>
              </a:rPr>
              <a:t>d</a:t>
            </a:r>
            <a:r>
              <a:rPr lang="en-US" baseline="-25000"/>
              <a:t>2</a:t>
            </a:r>
            <a:r>
              <a:rPr kumimoji="0" lang="en-US" sz="1400" b="0" i="0" u="none" strike="noStrike" kern="0" cap="none" spc="0" normalizeH="0" noProof="0">
                <a:ln>
                  <a:noFill/>
                </a:ln>
                <a:solidFill>
                  <a:srgbClr val="000000"/>
                </a:solidFill>
                <a:effectLst/>
                <a:uLnTx/>
                <a:uFillTx/>
                <a:latin typeface="Arial"/>
                <a:cs typeface="Arial"/>
                <a:sym typeface="Arial"/>
              </a:rPr>
              <a:t> = 12 – 7 = 5</a:t>
            </a:r>
          </a:p>
        </p:txBody>
      </p:sp>
      <p:sp>
        <p:nvSpPr>
          <p:cNvPr id="15" name="TextBox 14">
            <a:extLst>
              <a:ext uri="{FF2B5EF4-FFF2-40B4-BE49-F238E27FC236}">
                <a16:creationId xmlns:a16="http://schemas.microsoft.com/office/drawing/2014/main" id="{AB36BC15-0C85-4356-B3B5-82F260EC3D01}"/>
              </a:ext>
            </a:extLst>
          </p:cNvPr>
          <p:cNvSpPr txBox="1"/>
          <p:nvPr/>
        </p:nvSpPr>
        <p:spPr>
          <a:xfrm>
            <a:off x="3710483" y="2703521"/>
            <a:ext cx="374402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Dengan demikian diperoleh:</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34D5978-DC51-4703-9C3A-9314B7EE40A0}"/>
                  </a:ext>
                </a:extLst>
              </p:cNvPr>
              <p:cNvSpPr txBox="1"/>
              <p:nvPr/>
            </p:nvSpPr>
            <p:spPr>
              <a:xfrm>
                <a:off x="3813171" y="3035278"/>
                <a:ext cx="2567433" cy="622350"/>
              </a:xfrm>
              <a:prstGeom prst="rect">
                <a:avLst/>
              </a:prstGeom>
              <a:noFill/>
              <a:ln w="28575">
                <a:solidFill>
                  <a:schemeClr val="accent3">
                    <a:lumMod val="40000"/>
                    <a:lumOff val="60000"/>
                  </a:schemeClr>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m:t>
                      </m:r>
                      <m:r>
                        <a:rPr lang="en-US" sz="1800" b="0" i="1" smtClean="0">
                          <a:latin typeface="Cambria Math" panose="02040503050406030204" pitchFamily="18" charset="0"/>
                        </a:rPr>
                        <m:t>𝑇𝑏</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m:oMathPara>
                </a14:m>
                <a:endParaRPr lang="en-US" sz="1800"/>
              </a:p>
            </p:txBody>
          </p:sp>
        </mc:Choice>
        <mc:Fallback xmlns="">
          <p:sp>
            <p:nvSpPr>
              <p:cNvPr id="16" name="TextBox 15">
                <a:extLst>
                  <a:ext uri="{FF2B5EF4-FFF2-40B4-BE49-F238E27FC236}">
                    <a16:creationId xmlns:a16="http://schemas.microsoft.com/office/drawing/2014/main" id="{234D5978-DC51-4703-9C3A-9314B7EE40A0}"/>
                  </a:ext>
                </a:extLst>
              </p:cNvPr>
              <p:cNvSpPr txBox="1">
                <a:spLocks noRot="1" noChangeAspect="1" noMove="1" noResize="1" noEditPoints="1" noAdjustHandles="1" noChangeArrowheads="1" noChangeShapeType="1" noTextEdit="1"/>
              </p:cNvSpPr>
              <p:nvPr/>
            </p:nvSpPr>
            <p:spPr>
              <a:xfrm>
                <a:off x="3813171" y="3035278"/>
                <a:ext cx="2567433" cy="622350"/>
              </a:xfrm>
              <a:prstGeom prst="rect">
                <a:avLst/>
              </a:prstGeom>
              <a:blipFill>
                <a:blip r:embed="rId3"/>
                <a:stretch>
                  <a:fillRect/>
                </a:stretch>
              </a:blipFill>
              <a:ln w="28575">
                <a:solidFill>
                  <a:schemeClr val="accent3">
                    <a:lumMod val="40000"/>
                    <a:lumOff val="60000"/>
                  </a:schemeClr>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88F854-468C-4CE3-810A-EDB3C1B50BD6}"/>
                  </a:ext>
                </a:extLst>
              </p:cNvPr>
              <p:cNvSpPr txBox="1"/>
              <p:nvPr/>
            </p:nvSpPr>
            <p:spPr>
              <a:xfrm>
                <a:off x="3813171" y="3784244"/>
                <a:ext cx="2493247" cy="622350"/>
              </a:xfrm>
              <a:prstGeom prst="rect">
                <a:avLst/>
              </a:prstGeom>
              <a:noFill/>
              <a:ln w="28575">
                <a:no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=57,5+</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3+5</m:t>
                              </m:r>
                            </m:den>
                          </m:f>
                        </m:e>
                      </m:d>
                      <m:r>
                        <a:rPr lang="en-US" sz="1800" b="0" i="1" smtClean="0">
                          <a:latin typeface="Cambria Math" panose="02040503050406030204" pitchFamily="18" charset="0"/>
                          <a:ea typeface="Cambria Math" panose="02040503050406030204" pitchFamily="18" charset="0"/>
                        </a:rPr>
                        <m:t>∙6</m:t>
                      </m:r>
                    </m:oMath>
                  </m:oMathPara>
                </a14:m>
                <a:endParaRPr lang="en-US" sz="1800"/>
              </a:p>
            </p:txBody>
          </p:sp>
        </mc:Choice>
        <mc:Fallback xmlns="">
          <p:sp>
            <p:nvSpPr>
              <p:cNvPr id="17" name="TextBox 16">
                <a:extLst>
                  <a:ext uri="{FF2B5EF4-FFF2-40B4-BE49-F238E27FC236}">
                    <a16:creationId xmlns:a16="http://schemas.microsoft.com/office/drawing/2014/main" id="{3788F854-468C-4CE3-810A-EDB3C1B50BD6}"/>
                  </a:ext>
                </a:extLst>
              </p:cNvPr>
              <p:cNvSpPr txBox="1">
                <a:spLocks noRot="1" noChangeAspect="1" noMove="1" noResize="1" noEditPoints="1" noAdjustHandles="1" noChangeArrowheads="1" noChangeShapeType="1" noTextEdit="1"/>
              </p:cNvSpPr>
              <p:nvPr/>
            </p:nvSpPr>
            <p:spPr>
              <a:xfrm>
                <a:off x="3813171" y="3784244"/>
                <a:ext cx="2493247" cy="622350"/>
              </a:xfrm>
              <a:prstGeom prst="rect">
                <a:avLst/>
              </a:prstGeom>
              <a:blipFill>
                <a:blip r:embed="rId4"/>
                <a:stretch>
                  <a:fillRect/>
                </a:stretch>
              </a:blipFill>
              <a:ln w="28575">
                <a:no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D8D1C97-F9B8-41C5-AAB7-7AC9555537A8}"/>
                  </a:ext>
                </a:extLst>
              </p:cNvPr>
              <p:cNvSpPr txBox="1"/>
              <p:nvPr/>
            </p:nvSpPr>
            <p:spPr>
              <a:xfrm>
                <a:off x="3813170" y="4464506"/>
                <a:ext cx="1656159" cy="518604"/>
              </a:xfrm>
              <a:prstGeom prst="rect">
                <a:avLst/>
              </a:prstGeom>
              <a:noFill/>
              <a:ln w="28575">
                <a:no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=57,5+</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18</m:t>
                          </m:r>
                        </m:num>
                        <m:den>
                          <m:r>
                            <a:rPr lang="en-US" sz="1800" b="0" i="1" smtClean="0">
                              <a:latin typeface="Cambria Math" panose="02040503050406030204" pitchFamily="18" charset="0"/>
                            </a:rPr>
                            <m:t>8</m:t>
                          </m:r>
                        </m:den>
                      </m:f>
                    </m:oMath>
                  </m:oMathPara>
                </a14:m>
                <a:endParaRPr lang="en-US" sz="1800"/>
              </a:p>
            </p:txBody>
          </p:sp>
        </mc:Choice>
        <mc:Fallback xmlns="">
          <p:sp>
            <p:nvSpPr>
              <p:cNvPr id="18" name="TextBox 17">
                <a:extLst>
                  <a:ext uri="{FF2B5EF4-FFF2-40B4-BE49-F238E27FC236}">
                    <a16:creationId xmlns:a16="http://schemas.microsoft.com/office/drawing/2014/main" id="{5D8D1C97-F9B8-41C5-AAB7-7AC9555537A8}"/>
                  </a:ext>
                </a:extLst>
              </p:cNvPr>
              <p:cNvSpPr txBox="1">
                <a:spLocks noRot="1" noChangeAspect="1" noMove="1" noResize="1" noEditPoints="1" noAdjustHandles="1" noChangeArrowheads="1" noChangeShapeType="1" noTextEdit="1"/>
              </p:cNvSpPr>
              <p:nvPr/>
            </p:nvSpPr>
            <p:spPr>
              <a:xfrm>
                <a:off x="3813170" y="4464506"/>
                <a:ext cx="1656159" cy="518604"/>
              </a:xfrm>
              <a:prstGeom prst="rect">
                <a:avLst/>
              </a:prstGeom>
              <a:blipFill>
                <a:blip r:embed="rId5"/>
                <a:stretch>
                  <a:fillRect/>
                </a:stretch>
              </a:blipFill>
              <a:ln w="28575">
                <a:noFill/>
                <a:prstDash val="sysDash"/>
              </a:ln>
            </p:spPr>
            <p:txBody>
              <a:bodyPr/>
              <a:lstStyle/>
              <a:p>
                <a:r>
                  <a:rPr lang="en-US">
                    <a:noFill/>
                  </a:rPr>
                  <a:t> </a:t>
                </a:r>
              </a:p>
            </p:txBody>
          </p:sp>
        </mc:Fallback>
      </mc:AlternateContent>
    </p:spTree>
    <p:extLst>
      <p:ext uri="{BB962C8B-B14F-4D97-AF65-F5344CB8AC3E}">
        <p14:creationId xmlns:p14="http://schemas.microsoft.com/office/powerpoint/2010/main" val="270690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9FCE38A-5219-49DD-A26F-677363FACD46}"/>
              </a:ext>
            </a:extLst>
          </p:cNvPr>
          <p:cNvSpPr txBox="1"/>
          <p:nvPr/>
        </p:nvSpPr>
        <p:spPr>
          <a:xfrm>
            <a:off x="226973" y="0"/>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2</a:t>
            </a:r>
          </a:p>
        </p:txBody>
      </p:sp>
      <p:sp>
        <p:nvSpPr>
          <p:cNvPr id="21" name="TextBox 20">
            <a:extLst>
              <a:ext uri="{FF2B5EF4-FFF2-40B4-BE49-F238E27FC236}">
                <a16:creationId xmlns:a16="http://schemas.microsoft.com/office/drawing/2014/main" id="{EDB55D93-1B97-4D12-B65C-37CE1376D10B}"/>
              </a:ext>
            </a:extLst>
          </p:cNvPr>
          <p:cNvSpPr txBox="1"/>
          <p:nvPr/>
        </p:nvSpPr>
        <p:spPr>
          <a:xfrm>
            <a:off x="4082719" y="89012"/>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pic>
        <p:nvPicPr>
          <p:cNvPr id="3" name="Picture 2">
            <a:extLst>
              <a:ext uri="{FF2B5EF4-FFF2-40B4-BE49-F238E27FC236}">
                <a16:creationId xmlns:a16="http://schemas.microsoft.com/office/drawing/2014/main" id="{C57B1469-B892-446A-AC88-04C0C6F663A9}"/>
              </a:ext>
            </a:extLst>
          </p:cNvPr>
          <p:cNvPicPr>
            <a:picLocks noChangeAspect="1"/>
          </p:cNvPicPr>
          <p:nvPr/>
        </p:nvPicPr>
        <p:blipFill rotWithShape="1">
          <a:blip r:embed="rId2"/>
          <a:srcRect t="6587" r="7323"/>
          <a:stretch/>
        </p:blipFill>
        <p:spPr>
          <a:xfrm>
            <a:off x="314226" y="1046020"/>
            <a:ext cx="3383835" cy="2149824"/>
          </a:xfrm>
          <a:prstGeom prst="rect">
            <a:avLst/>
          </a:prstGeom>
        </p:spPr>
      </p:pic>
      <p:sp>
        <p:nvSpPr>
          <p:cNvPr id="9" name="TextBox 8">
            <a:extLst>
              <a:ext uri="{FF2B5EF4-FFF2-40B4-BE49-F238E27FC236}">
                <a16:creationId xmlns:a16="http://schemas.microsoft.com/office/drawing/2014/main" id="{DBA8817C-7E39-47E2-AB02-7496D8B91911}"/>
              </a:ext>
            </a:extLst>
          </p:cNvPr>
          <p:cNvSpPr txBox="1"/>
          <p:nvPr/>
        </p:nvSpPr>
        <p:spPr>
          <a:xfrm>
            <a:off x="226973" y="584775"/>
            <a:ext cx="339016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Perhatikan histogram berikut ini!</a:t>
            </a:r>
          </a:p>
        </p:txBody>
      </p:sp>
      <p:sp>
        <p:nvSpPr>
          <p:cNvPr id="10" name="TextBox 9">
            <a:extLst>
              <a:ext uri="{FF2B5EF4-FFF2-40B4-BE49-F238E27FC236}">
                <a16:creationId xmlns:a16="http://schemas.microsoft.com/office/drawing/2014/main" id="{53A173F0-475D-43D2-9082-672FAAF4593A}"/>
              </a:ext>
            </a:extLst>
          </p:cNvPr>
          <p:cNvSpPr txBox="1"/>
          <p:nvPr/>
        </p:nvSpPr>
        <p:spPr>
          <a:xfrm>
            <a:off x="372629" y="3263239"/>
            <a:ext cx="3471088"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Tentukan nilai dari histogram tersebut!</a:t>
            </a:r>
          </a:p>
        </p:txBody>
      </p:sp>
      <p:sp>
        <p:nvSpPr>
          <p:cNvPr id="7" name="TextBox 6">
            <a:extLst>
              <a:ext uri="{FF2B5EF4-FFF2-40B4-BE49-F238E27FC236}">
                <a16:creationId xmlns:a16="http://schemas.microsoft.com/office/drawing/2014/main" id="{F82F53E3-7FCC-4B8B-B86E-28AC032BF1B9}"/>
              </a:ext>
            </a:extLst>
          </p:cNvPr>
          <p:cNvSpPr txBox="1"/>
          <p:nvPr/>
        </p:nvSpPr>
        <p:spPr>
          <a:xfrm>
            <a:off x="4082721" y="673787"/>
            <a:ext cx="37440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Langkah pertama adalah menentukan kelas modus (kelas dengan frekuensi terbesar)</a:t>
            </a:r>
          </a:p>
        </p:txBody>
      </p:sp>
      <p:sp>
        <p:nvSpPr>
          <p:cNvPr id="8" name="TextBox 7">
            <a:extLst>
              <a:ext uri="{FF2B5EF4-FFF2-40B4-BE49-F238E27FC236}">
                <a16:creationId xmlns:a16="http://schemas.microsoft.com/office/drawing/2014/main" id="{D4F17B4C-323E-4907-9D1F-93B75D1EDD88}"/>
              </a:ext>
            </a:extLst>
          </p:cNvPr>
          <p:cNvSpPr txBox="1"/>
          <p:nvPr/>
        </p:nvSpPr>
        <p:spPr>
          <a:xfrm>
            <a:off x="4082720" y="1197007"/>
            <a:ext cx="435727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Jadi berdasarkan histogram pada soal maka kelas modus adalah kelas dengan interval 45 – 50.</a:t>
            </a:r>
          </a:p>
        </p:txBody>
      </p:sp>
      <p:sp>
        <p:nvSpPr>
          <p:cNvPr id="11" name="TextBox 10">
            <a:extLst>
              <a:ext uri="{FF2B5EF4-FFF2-40B4-BE49-F238E27FC236}">
                <a16:creationId xmlns:a16="http://schemas.microsoft.com/office/drawing/2014/main" id="{D378299A-91A9-4D0E-8FCC-CB0434F1E543}"/>
              </a:ext>
            </a:extLst>
          </p:cNvPr>
          <p:cNvSpPr txBox="1"/>
          <p:nvPr/>
        </p:nvSpPr>
        <p:spPr>
          <a:xfrm>
            <a:off x="4082719" y="1700862"/>
            <a:ext cx="374402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a:t>
            </a:r>
            <a:r>
              <a:rPr kumimoji="0" lang="en-US" sz="1400" b="0" i="0" u="none" strike="noStrike" kern="0" cap="none" spc="0" normalizeH="0" baseline="-25000" noProof="0">
                <a:ln>
                  <a:noFill/>
                </a:ln>
                <a:solidFill>
                  <a:srgbClr val="000000"/>
                </a:solidFill>
                <a:effectLst/>
                <a:uLnTx/>
                <a:uFillTx/>
                <a:latin typeface="Arial"/>
                <a:cs typeface="Arial"/>
                <a:sym typeface="Arial"/>
              </a:rPr>
              <a:t>b</a:t>
            </a:r>
            <a:r>
              <a:rPr kumimoji="0" lang="en-US" sz="1400" b="0" i="0" u="none" strike="noStrike" kern="0" cap="none" spc="0" normalizeH="0" noProof="0">
                <a:ln>
                  <a:noFill/>
                </a:ln>
                <a:solidFill>
                  <a:srgbClr val="000000"/>
                </a:solidFill>
                <a:effectLst/>
                <a:uLnTx/>
                <a:uFillTx/>
                <a:latin typeface="Arial"/>
                <a:cs typeface="Arial"/>
                <a:sym typeface="Arial"/>
              </a:rPr>
              <a:t> = 44,5</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baseline="0"/>
              <a:t>P = </a:t>
            </a:r>
            <a:r>
              <a:rPr lang="en-US"/>
              <a:t>34,5</a:t>
            </a:r>
            <a:r>
              <a:rPr lang="en-US" baseline="0"/>
              <a:t> – 29,5 = </a:t>
            </a:r>
            <a:r>
              <a:rPr lang="en-US"/>
              <a:t>5</a:t>
            </a:r>
            <a:endParaRPr lang="en-US" baseline="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noProof="0">
                <a:ln>
                  <a:noFill/>
                </a:ln>
                <a:solidFill>
                  <a:srgbClr val="000000"/>
                </a:solidFill>
                <a:effectLst/>
                <a:uLnTx/>
                <a:uFillTx/>
                <a:latin typeface="Arial"/>
                <a:cs typeface="Arial"/>
                <a:sym typeface="Arial"/>
              </a:rPr>
              <a:t>d</a:t>
            </a:r>
            <a:r>
              <a:rPr kumimoji="0" lang="en-US" sz="1400" b="0" i="0" u="none" strike="noStrike" kern="0" cap="none" spc="0" normalizeH="0" baseline="-25000" noProof="0">
                <a:ln>
                  <a:noFill/>
                </a:ln>
                <a:solidFill>
                  <a:srgbClr val="000000"/>
                </a:solidFill>
                <a:effectLst/>
                <a:uLnTx/>
                <a:uFillTx/>
                <a:latin typeface="Arial"/>
                <a:cs typeface="Arial"/>
                <a:sym typeface="Arial"/>
              </a:rPr>
              <a:t>1</a:t>
            </a:r>
            <a:r>
              <a:rPr kumimoji="0" lang="en-US" sz="1400" b="0" i="0" u="none" strike="noStrike" kern="0" cap="none" spc="0" normalizeH="0" noProof="0">
                <a:ln>
                  <a:noFill/>
                </a:ln>
                <a:solidFill>
                  <a:srgbClr val="000000"/>
                </a:solidFill>
                <a:effectLst/>
                <a:uLnTx/>
                <a:uFillTx/>
                <a:latin typeface="Arial"/>
                <a:cs typeface="Arial"/>
                <a:sym typeface="Arial"/>
              </a:rPr>
              <a:t> = 12 – 8 = 4</a:t>
            </a:r>
          </a:p>
          <a:p>
            <a:pPr algn="just">
              <a:defRPr/>
            </a:pPr>
            <a:r>
              <a:rPr kumimoji="0" lang="en-US" sz="1400" b="0" i="0" u="none" strike="noStrike" kern="0" cap="none" spc="0" normalizeH="0" noProof="0">
                <a:ln>
                  <a:noFill/>
                </a:ln>
                <a:solidFill>
                  <a:srgbClr val="000000"/>
                </a:solidFill>
                <a:effectLst/>
                <a:uLnTx/>
                <a:uFillTx/>
                <a:latin typeface="Arial"/>
                <a:cs typeface="Arial"/>
                <a:sym typeface="Arial"/>
              </a:rPr>
              <a:t>d</a:t>
            </a:r>
            <a:r>
              <a:rPr lang="en-US" baseline="-25000"/>
              <a:t>2</a:t>
            </a:r>
            <a:r>
              <a:rPr kumimoji="0" lang="en-US" sz="1400" b="0" i="0" u="none" strike="noStrike" kern="0" cap="none" spc="0" normalizeH="0" noProof="0">
                <a:ln>
                  <a:noFill/>
                </a:ln>
                <a:solidFill>
                  <a:srgbClr val="000000"/>
                </a:solidFill>
                <a:effectLst/>
                <a:uLnTx/>
                <a:uFillTx/>
                <a:latin typeface="Arial"/>
                <a:cs typeface="Arial"/>
                <a:sym typeface="Arial"/>
              </a:rPr>
              <a:t> = 12 – 6 = 6</a:t>
            </a:r>
          </a:p>
        </p:txBody>
      </p:sp>
      <p:sp>
        <p:nvSpPr>
          <p:cNvPr id="13" name="TextBox 12">
            <a:extLst>
              <a:ext uri="{FF2B5EF4-FFF2-40B4-BE49-F238E27FC236}">
                <a16:creationId xmlns:a16="http://schemas.microsoft.com/office/drawing/2014/main" id="{70348430-FFCC-4FC0-B886-C28F927635A4}"/>
              </a:ext>
            </a:extLst>
          </p:cNvPr>
          <p:cNvSpPr txBox="1"/>
          <p:nvPr/>
        </p:nvSpPr>
        <p:spPr>
          <a:xfrm>
            <a:off x="4082719" y="2654969"/>
            <a:ext cx="374402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Dengan demikian diperoleh:</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A2E900A-B8FA-47DB-9729-4DAC0AFD41E3}"/>
                  </a:ext>
                </a:extLst>
              </p:cNvPr>
              <p:cNvSpPr txBox="1"/>
              <p:nvPr/>
            </p:nvSpPr>
            <p:spPr>
              <a:xfrm>
                <a:off x="4185407" y="2986726"/>
                <a:ext cx="2567433" cy="622350"/>
              </a:xfrm>
              <a:prstGeom prst="rect">
                <a:avLst/>
              </a:prstGeom>
              <a:noFill/>
              <a:ln w="28575">
                <a:solidFill>
                  <a:schemeClr val="accent3">
                    <a:lumMod val="40000"/>
                    <a:lumOff val="60000"/>
                  </a:schemeClr>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m:t>
                      </m:r>
                      <m:r>
                        <a:rPr lang="en-US" sz="1800" b="0" i="1" smtClean="0">
                          <a:latin typeface="Cambria Math" panose="02040503050406030204" pitchFamily="18" charset="0"/>
                        </a:rPr>
                        <m:t>𝑇𝑏</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𝑃</m:t>
                      </m:r>
                    </m:oMath>
                  </m:oMathPara>
                </a14:m>
                <a:endParaRPr lang="en-US" sz="1800"/>
              </a:p>
            </p:txBody>
          </p:sp>
        </mc:Choice>
        <mc:Fallback xmlns="">
          <p:sp>
            <p:nvSpPr>
              <p:cNvPr id="14" name="TextBox 13">
                <a:extLst>
                  <a:ext uri="{FF2B5EF4-FFF2-40B4-BE49-F238E27FC236}">
                    <a16:creationId xmlns:a16="http://schemas.microsoft.com/office/drawing/2014/main" id="{7A2E900A-B8FA-47DB-9729-4DAC0AFD41E3}"/>
                  </a:ext>
                </a:extLst>
              </p:cNvPr>
              <p:cNvSpPr txBox="1">
                <a:spLocks noRot="1" noChangeAspect="1" noMove="1" noResize="1" noEditPoints="1" noAdjustHandles="1" noChangeArrowheads="1" noChangeShapeType="1" noTextEdit="1"/>
              </p:cNvSpPr>
              <p:nvPr/>
            </p:nvSpPr>
            <p:spPr>
              <a:xfrm>
                <a:off x="4185407" y="2986726"/>
                <a:ext cx="2567433" cy="622350"/>
              </a:xfrm>
              <a:prstGeom prst="rect">
                <a:avLst/>
              </a:prstGeom>
              <a:blipFill>
                <a:blip r:embed="rId3"/>
                <a:stretch>
                  <a:fillRect/>
                </a:stretch>
              </a:blipFill>
              <a:ln w="28575">
                <a:solidFill>
                  <a:schemeClr val="accent3">
                    <a:lumMod val="40000"/>
                    <a:lumOff val="60000"/>
                  </a:schemeClr>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1FD502-EF5B-4ECC-8110-061D638A8E6D}"/>
                  </a:ext>
                </a:extLst>
              </p:cNvPr>
              <p:cNvSpPr txBox="1"/>
              <p:nvPr/>
            </p:nvSpPr>
            <p:spPr>
              <a:xfrm>
                <a:off x="4185407" y="3735692"/>
                <a:ext cx="2493247" cy="622350"/>
              </a:xfrm>
              <a:prstGeom prst="rect">
                <a:avLst/>
              </a:prstGeom>
              <a:noFill/>
              <a:ln w="28575">
                <a:no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=44,5+</m:t>
                      </m:r>
                      <m:d>
                        <m:dPr>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4+6</m:t>
                              </m:r>
                            </m:den>
                          </m:f>
                        </m:e>
                      </m:d>
                      <m:r>
                        <a:rPr lang="en-US" sz="1800" b="0" i="1" smtClean="0">
                          <a:latin typeface="Cambria Math" panose="02040503050406030204" pitchFamily="18" charset="0"/>
                          <a:ea typeface="Cambria Math" panose="02040503050406030204" pitchFamily="18" charset="0"/>
                        </a:rPr>
                        <m:t>∙5</m:t>
                      </m:r>
                    </m:oMath>
                  </m:oMathPara>
                </a14:m>
                <a:endParaRPr lang="en-US" sz="1800"/>
              </a:p>
            </p:txBody>
          </p:sp>
        </mc:Choice>
        <mc:Fallback xmlns="">
          <p:sp>
            <p:nvSpPr>
              <p:cNvPr id="15" name="TextBox 14">
                <a:extLst>
                  <a:ext uri="{FF2B5EF4-FFF2-40B4-BE49-F238E27FC236}">
                    <a16:creationId xmlns:a16="http://schemas.microsoft.com/office/drawing/2014/main" id="{511FD502-EF5B-4ECC-8110-061D638A8E6D}"/>
                  </a:ext>
                </a:extLst>
              </p:cNvPr>
              <p:cNvSpPr txBox="1">
                <a:spLocks noRot="1" noChangeAspect="1" noMove="1" noResize="1" noEditPoints="1" noAdjustHandles="1" noChangeArrowheads="1" noChangeShapeType="1" noTextEdit="1"/>
              </p:cNvSpPr>
              <p:nvPr/>
            </p:nvSpPr>
            <p:spPr>
              <a:xfrm>
                <a:off x="4185407" y="3735692"/>
                <a:ext cx="2493247" cy="622350"/>
              </a:xfrm>
              <a:prstGeom prst="rect">
                <a:avLst/>
              </a:prstGeom>
              <a:blipFill>
                <a:blip r:embed="rId4"/>
                <a:stretch>
                  <a:fillRect/>
                </a:stretch>
              </a:blipFill>
              <a:ln w="28575">
                <a:no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A1350C-AEC1-48C8-AC2A-3E479FA0E6AB}"/>
                  </a:ext>
                </a:extLst>
              </p:cNvPr>
              <p:cNvSpPr txBox="1"/>
              <p:nvPr/>
            </p:nvSpPr>
            <p:spPr>
              <a:xfrm>
                <a:off x="4185406" y="4415954"/>
                <a:ext cx="1527918" cy="276999"/>
              </a:xfrm>
              <a:prstGeom prst="rect">
                <a:avLst/>
              </a:prstGeom>
              <a:noFill/>
              <a:ln w="28575">
                <a:no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=57,5+2</m:t>
                      </m:r>
                    </m:oMath>
                  </m:oMathPara>
                </a14:m>
                <a:endParaRPr lang="en-US" sz="1800"/>
              </a:p>
            </p:txBody>
          </p:sp>
        </mc:Choice>
        <mc:Fallback xmlns="">
          <p:sp>
            <p:nvSpPr>
              <p:cNvPr id="16" name="TextBox 15">
                <a:extLst>
                  <a:ext uri="{FF2B5EF4-FFF2-40B4-BE49-F238E27FC236}">
                    <a16:creationId xmlns:a16="http://schemas.microsoft.com/office/drawing/2014/main" id="{E3A1350C-AEC1-48C8-AC2A-3E479FA0E6AB}"/>
                  </a:ext>
                </a:extLst>
              </p:cNvPr>
              <p:cNvSpPr txBox="1">
                <a:spLocks noRot="1" noChangeAspect="1" noMove="1" noResize="1" noEditPoints="1" noAdjustHandles="1" noChangeArrowheads="1" noChangeShapeType="1" noTextEdit="1"/>
              </p:cNvSpPr>
              <p:nvPr/>
            </p:nvSpPr>
            <p:spPr>
              <a:xfrm>
                <a:off x="4185406" y="4415954"/>
                <a:ext cx="1527918" cy="276999"/>
              </a:xfrm>
              <a:prstGeom prst="rect">
                <a:avLst/>
              </a:prstGeom>
              <a:blipFill>
                <a:blip r:embed="rId5"/>
                <a:stretch>
                  <a:fillRect l="-3200" r="-2800" b="-8696"/>
                </a:stretch>
              </a:blipFill>
              <a:ln w="28575">
                <a:no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7D7F48C-E027-4C06-80D8-3F93C7D6B0C5}"/>
                  </a:ext>
                </a:extLst>
              </p:cNvPr>
              <p:cNvSpPr txBox="1"/>
              <p:nvPr/>
            </p:nvSpPr>
            <p:spPr>
              <a:xfrm>
                <a:off x="4185406" y="4696569"/>
                <a:ext cx="1123962" cy="276999"/>
              </a:xfrm>
              <a:prstGeom prst="rect">
                <a:avLst/>
              </a:prstGeom>
              <a:noFill/>
              <a:ln w="28575">
                <a:no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𝑀𝑜</m:t>
                      </m:r>
                      <m:r>
                        <a:rPr lang="en-US" sz="1800" b="0" i="1" smtClean="0">
                          <a:latin typeface="Cambria Math" panose="02040503050406030204" pitchFamily="18" charset="0"/>
                        </a:rPr>
                        <m:t>=59,5</m:t>
                      </m:r>
                    </m:oMath>
                  </m:oMathPara>
                </a14:m>
                <a:endParaRPr lang="en-US" sz="1800"/>
              </a:p>
            </p:txBody>
          </p:sp>
        </mc:Choice>
        <mc:Fallback xmlns="">
          <p:sp>
            <p:nvSpPr>
              <p:cNvPr id="17" name="TextBox 16">
                <a:extLst>
                  <a:ext uri="{FF2B5EF4-FFF2-40B4-BE49-F238E27FC236}">
                    <a16:creationId xmlns:a16="http://schemas.microsoft.com/office/drawing/2014/main" id="{B7D7F48C-E027-4C06-80D8-3F93C7D6B0C5}"/>
                  </a:ext>
                </a:extLst>
              </p:cNvPr>
              <p:cNvSpPr txBox="1">
                <a:spLocks noRot="1" noChangeAspect="1" noMove="1" noResize="1" noEditPoints="1" noAdjustHandles="1" noChangeArrowheads="1" noChangeShapeType="1" noTextEdit="1"/>
              </p:cNvSpPr>
              <p:nvPr/>
            </p:nvSpPr>
            <p:spPr>
              <a:xfrm>
                <a:off x="4185406" y="4696569"/>
                <a:ext cx="1123962" cy="276999"/>
              </a:xfrm>
              <a:prstGeom prst="rect">
                <a:avLst/>
              </a:prstGeom>
              <a:blipFill>
                <a:blip r:embed="rId6"/>
                <a:stretch>
                  <a:fillRect l="-4348" r="-4891" b="-8696"/>
                </a:stretch>
              </a:blipFill>
              <a:ln w="28575">
                <a:noFill/>
                <a:prstDash val="sysDash"/>
              </a:ln>
            </p:spPr>
            <p:txBody>
              <a:bodyPr/>
              <a:lstStyle/>
              <a:p>
                <a:r>
                  <a:rPr lang="en-US">
                    <a:noFill/>
                  </a:rPr>
                  <a:t> </a:t>
                </a:r>
              </a:p>
            </p:txBody>
          </p:sp>
        </mc:Fallback>
      </mc:AlternateContent>
    </p:spTree>
    <p:extLst>
      <p:ext uri="{BB962C8B-B14F-4D97-AF65-F5344CB8AC3E}">
        <p14:creationId xmlns:p14="http://schemas.microsoft.com/office/powerpoint/2010/main" val="50610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226974" y="584775"/>
            <a:ext cx="853670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b="0" i="0">
                <a:solidFill>
                  <a:srgbClr val="555555"/>
                </a:solidFill>
                <a:effectLst/>
                <a:latin typeface="-apple-system"/>
              </a:rPr>
              <a:t>Sebanyak 26 orang mahasiswa terpilih sebagai sampel dalam penelitian kesehatan di sebuah universitas. Mahasiswa yang terpilih tersebut diukur berat badannya. Hasil pengukuran berat badan disajikan dalam bentuk data berkelompok seperti di bawah ini.</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59FCE38A-5219-49DD-A26F-677363FACD46}"/>
              </a:ext>
            </a:extLst>
          </p:cNvPr>
          <p:cNvSpPr txBox="1"/>
          <p:nvPr/>
        </p:nvSpPr>
        <p:spPr>
          <a:xfrm>
            <a:off x="226973" y="0"/>
            <a:ext cx="102944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Contoh 3</a:t>
            </a:r>
          </a:p>
        </p:txBody>
      </p:sp>
      <p:sp>
        <p:nvSpPr>
          <p:cNvPr id="20" name="TextBox 19">
            <a:extLst>
              <a:ext uri="{FF2B5EF4-FFF2-40B4-BE49-F238E27FC236}">
                <a16:creationId xmlns:a16="http://schemas.microsoft.com/office/drawing/2014/main" id="{B846ED09-9DAD-43DD-B4A0-815EAC1CC57B}"/>
              </a:ext>
            </a:extLst>
          </p:cNvPr>
          <p:cNvSpPr txBox="1"/>
          <p:nvPr/>
        </p:nvSpPr>
        <p:spPr>
          <a:xfrm>
            <a:off x="154145" y="4250948"/>
            <a:ext cx="3744025"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Tentukan modus dari data tersebut!</a:t>
            </a:r>
          </a:p>
        </p:txBody>
      </p:sp>
      <p:sp>
        <p:nvSpPr>
          <p:cNvPr id="21" name="TextBox 20">
            <a:extLst>
              <a:ext uri="{FF2B5EF4-FFF2-40B4-BE49-F238E27FC236}">
                <a16:creationId xmlns:a16="http://schemas.microsoft.com/office/drawing/2014/main" id="{EDB55D93-1B97-4D12-B65C-37CE1376D10B}"/>
              </a:ext>
            </a:extLst>
          </p:cNvPr>
          <p:cNvSpPr txBox="1"/>
          <p:nvPr/>
        </p:nvSpPr>
        <p:spPr>
          <a:xfrm>
            <a:off x="3404835" y="1187786"/>
            <a:ext cx="1449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Bodoni MT Poster Compressed" panose="02070706080601050204" pitchFamily="18" charset="0"/>
                <a:cs typeface="Arial"/>
                <a:sym typeface="Arial"/>
              </a:rPr>
              <a:t>Penyelesaian</a:t>
            </a:r>
          </a:p>
        </p:txBody>
      </p:sp>
      <p:pic>
        <p:nvPicPr>
          <p:cNvPr id="3" name="Picture 2">
            <a:extLst>
              <a:ext uri="{FF2B5EF4-FFF2-40B4-BE49-F238E27FC236}">
                <a16:creationId xmlns:a16="http://schemas.microsoft.com/office/drawing/2014/main" id="{4C3ED054-F201-4998-BFD0-AA1A910E2785}"/>
              </a:ext>
            </a:extLst>
          </p:cNvPr>
          <p:cNvPicPr>
            <a:picLocks noChangeAspect="1"/>
          </p:cNvPicPr>
          <p:nvPr/>
        </p:nvPicPr>
        <p:blipFill>
          <a:blip r:embed="rId2"/>
          <a:stretch>
            <a:fillRect/>
          </a:stretch>
        </p:blipFill>
        <p:spPr>
          <a:xfrm>
            <a:off x="234860" y="1323439"/>
            <a:ext cx="2914650" cy="2876550"/>
          </a:xfrm>
          <a:prstGeom prst="rect">
            <a:avLst/>
          </a:prstGeom>
        </p:spPr>
      </p:pic>
    </p:spTree>
    <p:extLst>
      <p:ext uri="{BB962C8B-B14F-4D97-AF65-F5344CB8AC3E}">
        <p14:creationId xmlns:p14="http://schemas.microsoft.com/office/powerpoint/2010/main" val="274807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479159" y="1749665"/>
            <a:ext cx="4567500" cy="14598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t>T</a:t>
            </a:r>
            <a:r>
              <a:rPr lang="en" b="1"/>
              <a:t>erima </a:t>
            </a:r>
            <a:r>
              <a:rPr lang="en" b="1">
                <a:solidFill>
                  <a:schemeClr val="accent4">
                    <a:lumMod val="75000"/>
                  </a:schemeClr>
                </a:solidFill>
              </a:rPr>
              <a:t>kasih</a:t>
            </a:r>
            <a:endParaRPr>
              <a:solidFill>
                <a:schemeClr val="accent4">
                  <a:lumMod val="75000"/>
                </a:schemeClr>
              </a:solidFill>
            </a:endParaRPr>
          </a:p>
        </p:txBody>
      </p:sp>
      <p:sp>
        <p:nvSpPr>
          <p:cNvPr id="1115" name="Google Shape;1115;p39"/>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3678587"/>
      </p:ext>
    </p:extLst>
  </p:cSld>
  <p:clrMapOvr>
    <a:masterClrMapping/>
  </p:clrMapOvr>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366</Words>
  <Application>Microsoft Office PowerPoint</Application>
  <PresentationFormat>On-screen Show (16:9)</PresentationFormat>
  <Paragraphs>46</Paragraphs>
  <Slides>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Didact Gothic</vt:lpstr>
      <vt:lpstr>Bebas Neue</vt:lpstr>
      <vt:lpstr>Arial</vt:lpstr>
      <vt:lpstr>-apple-system</vt:lpstr>
      <vt:lpstr>Bodoni MT Poster Compressed</vt:lpstr>
      <vt:lpstr>Cambria Math</vt:lpstr>
      <vt:lpstr>Bahiana</vt:lpstr>
      <vt:lpstr>Math Mystery Escape Room by Slidesgo</vt:lpstr>
      <vt:lpstr>1_Math Mystery Escape Room by Slidesgo</vt:lpstr>
      <vt:lpstr>2_Math Mystery Escape Room by Slidesgo</vt:lpstr>
      <vt:lpstr>UKURAN PEMUSATAN DATA</vt:lpstr>
      <vt:lpstr>PowerPoint Presentation</vt:lpstr>
      <vt:lpstr>CONTOH sOAL</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User</dc:creator>
  <cp:lastModifiedBy>User</cp:lastModifiedBy>
  <cp:revision>45</cp:revision>
  <dcterms:modified xsi:type="dcterms:W3CDTF">2021-09-06T13:35:44Z</dcterms:modified>
</cp:coreProperties>
</file>