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69" r:id="rId4"/>
    <p:sldId id="268" r:id="rId5"/>
    <p:sldId id="264" r:id="rId6"/>
    <p:sldId id="263" r:id="rId7"/>
    <p:sldId id="262" r:id="rId8"/>
    <p:sldId id="261" r:id="rId9"/>
    <p:sldId id="260" r:id="rId10"/>
    <p:sldId id="259" r:id="rId11"/>
    <p:sldId id="257" r:id="rId12"/>
    <p:sldId id="258" r:id="rId13"/>
    <p:sldId id="275" r:id="rId14"/>
    <p:sldId id="274" r:id="rId15"/>
    <p:sldId id="273" r:id="rId16"/>
    <p:sldId id="272" r:id="rId17"/>
    <p:sldId id="280" r:id="rId18"/>
    <p:sldId id="279" r:id="rId19"/>
    <p:sldId id="278" r:id="rId20"/>
    <p:sldId id="277" r:id="rId21"/>
    <p:sldId id="283" r:id="rId22"/>
    <p:sldId id="282" r:id="rId23"/>
    <p:sldId id="284" r:id="rId24"/>
    <p:sldId id="285" r:id="rId25"/>
    <p:sldId id="286" r:id="rId26"/>
    <p:sldId id="288" r:id="rId27"/>
    <p:sldId id="289" r:id="rId28"/>
    <p:sldId id="287" r:id="rId29"/>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4" d="100"/>
          <a:sy n="44" d="100"/>
        </p:scale>
        <p:origin x="-252"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D1E334-45ED-4EB8-843D-30EA45B239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d-ID"/>
          </a:p>
        </p:txBody>
      </p:sp>
      <p:sp>
        <p:nvSpPr>
          <p:cNvPr id="3" name="Subtitle 2">
            <a:extLst>
              <a:ext uri="{FF2B5EF4-FFF2-40B4-BE49-F238E27FC236}">
                <a16:creationId xmlns:a16="http://schemas.microsoft.com/office/drawing/2014/main" xmlns="" id="{625C0C4B-531C-418F-BCCE-6D13DD0A22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d-ID"/>
          </a:p>
        </p:txBody>
      </p:sp>
      <p:sp>
        <p:nvSpPr>
          <p:cNvPr id="4" name="Date Placeholder 3">
            <a:extLst>
              <a:ext uri="{FF2B5EF4-FFF2-40B4-BE49-F238E27FC236}">
                <a16:creationId xmlns:a16="http://schemas.microsoft.com/office/drawing/2014/main" xmlns="" id="{80A31B2F-3EE6-4D93-AE58-A0437DB9D9F5}"/>
              </a:ext>
            </a:extLst>
          </p:cNvPr>
          <p:cNvSpPr>
            <a:spLocks noGrp="1"/>
          </p:cNvSpPr>
          <p:nvPr>
            <p:ph type="dt" sz="half" idx="10"/>
          </p:nvPr>
        </p:nvSpPr>
        <p:spPr/>
        <p:txBody>
          <a:bodyPr/>
          <a:lstStyle/>
          <a:p>
            <a:fld id="{C8A802B7-6BDD-441B-9D49-513E951A31C1}" type="datetimeFigureOut">
              <a:rPr lang="id-ID" smtClean="0"/>
              <a:t>17/05/2022</a:t>
            </a:fld>
            <a:endParaRPr lang="id-ID"/>
          </a:p>
        </p:txBody>
      </p:sp>
      <p:sp>
        <p:nvSpPr>
          <p:cNvPr id="5" name="Footer Placeholder 4">
            <a:extLst>
              <a:ext uri="{FF2B5EF4-FFF2-40B4-BE49-F238E27FC236}">
                <a16:creationId xmlns:a16="http://schemas.microsoft.com/office/drawing/2014/main" xmlns="" id="{C4C366E0-97E7-41DF-B7F8-3CE2377DA33E}"/>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DF7FFC85-6A8A-4A0B-BF48-73E4BE1D188A}"/>
              </a:ext>
            </a:extLst>
          </p:cNvPr>
          <p:cNvSpPr>
            <a:spLocks noGrp="1"/>
          </p:cNvSpPr>
          <p:nvPr>
            <p:ph type="sldNum" sz="quarter" idx="12"/>
          </p:nvPr>
        </p:nvSpPr>
        <p:spPr/>
        <p:txBody>
          <a:bodyPr/>
          <a:lstStyle/>
          <a:p>
            <a:fld id="{000F9F14-C873-4FBC-B776-BE066809ED13}" type="slidenum">
              <a:rPr lang="id-ID" smtClean="0"/>
              <a:t>‹#›</a:t>
            </a:fld>
            <a:endParaRPr lang="id-ID"/>
          </a:p>
        </p:txBody>
      </p:sp>
    </p:spTree>
    <p:extLst>
      <p:ext uri="{BB962C8B-B14F-4D97-AF65-F5344CB8AC3E}">
        <p14:creationId xmlns:p14="http://schemas.microsoft.com/office/powerpoint/2010/main" val="1030356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B4663D-1CCD-4E67-9157-877DA6E90795}"/>
              </a:ext>
            </a:extLst>
          </p:cNvPr>
          <p:cNvSpPr>
            <a:spLocks noGrp="1"/>
          </p:cNvSpPr>
          <p:nvPr>
            <p:ph type="title"/>
          </p:nvPr>
        </p:nvSpPr>
        <p:spPr/>
        <p:txBody>
          <a:bodyPr/>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60B3B47B-A80B-4A96-8E02-C0D4809C035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3ABE155B-9DFE-4AAD-B1E3-BC3DB9AF8A2A}"/>
              </a:ext>
            </a:extLst>
          </p:cNvPr>
          <p:cNvSpPr>
            <a:spLocks noGrp="1"/>
          </p:cNvSpPr>
          <p:nvPr>
            <p:ph type="dt" sz="half" idx="10"/>
          </p:nvPr>
        </p:nvSpPr>
        <p:spPr/>
        <p:txBody>
          <a:bodyPr/>
          <a:lstStyle/>
          <a:p>
            <a:fld id="{C8A802B7-6BDD-441B-9D49-513E951A31C1}" type="datetimeFigureOut">
              <a:rPr lang="id-ID" smtClean="0"/>
              <a:t>17/05/2022</a:t>
            </a:fld>
            <a:endParaRPr lang="id-ID"/>
          </a:p>
        </p:txBody>
      </p:sp>
      <p:sp>
        <p:nvSpPr>
          <p:cNvPr id="5" name="Footer Placeholder 4">
            <a:extLst>
              <a:ext uri="{FF2B5EF4-FFF2-40B4-BE49-F238E27FC236}">
                <a16:creationId xmlns:a16="http://schemas.microsoft.com/office/drawing/2014/main" xmlns="" id="{8AC776A9-F2FE-4EC6-B6AC-35DB9C8F1736}"/>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11C35E3C-FA46-4CD6-8FBA-4AEDA9AAB9C3}"/>
              </a:ext>
            </a:extLst>
          </p:cNvPr>
          <p:cNvSpPr>
            <a:spLocks noGrp="1"/>
          </p:cNvSpPr>
          <p:nvPr>
            <p:ph type="sldNum" sz="quarter" idx="12"/>
          </p:nvPr>
        </p:nvSpPr>
        <p:spPr/>
        <p:txBody>
          <a:bodyPr/>
          <a:lstStyle/>
          <a:p>
            <a:fld id="{000F9F14-C873-4FBC-B776-BE066809ED13}" type="slidenum">
              <a:rPr lang="id-ID" smtClean="0"/>
              <a:t>‹#›</a:t>
            </a:fld>
            <a:endParaRPr lang="id-ID"/>
          </a:p>
        </p:txBody>
      </p:sp>
    </p:spTree>
    <p:extLst>
      <p:ext uri="{BB962C8B-B14F-4D97-AF65-F5344CB8AC3E}">
        <p14:creationId xmlns:p14="http://schemas.microsoft.com/office/powerpoint/2010/main" val="1566423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B503DAB2-A581-4C63-B7B0-8A63B65FE4F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A627E738-D178-4185-B71C-0B7FB670506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A4C68A5B-CA4D-4C58-A8E5-35824DCB238C}"/>
              </a:ext>
            </a:extLst>
          </p:cNvPr>
          <p:cNvSpPr>
            <a:spLocks noGrp="1"/>
          </p:cNvSpPr>
          <p:nvPr>
            <p:ph type="dt" sz="half" idx="10"/>
          </p:nvPr>
        </p:nvSpPr>
        <p:spPr/>
        <p:txBody>
          <a:bodyPr/>
          <a:lstStyle/>
          <a:p>
            <a:fld id="{C8A802B7-6BDD-441B-9D49-513E951A31C1}" type="datetimeFigureOut">
              <a:rPr lang="id-ID" smtClean="0"/>
              <a:t>17/05/2022</a:t>
            </a:fld>
            <a:endParaRPr lang="id-ID"/>
          </a:p>
        </p:txBody>
      </p:sp>
      <p:sp>
        <p:nvSpPr>
          <p:cNvPr id="5" name="Footer Placeholder 4">
            <a:extLst>
              <a:ext uri="{FF2B5EF4-FFF2-40B4-BE49-F238E27FC236}">
                <a16:creationId xmlns:a16="http://schemas.microsoft.com/office/drawing/2014/main" xmlns="" id="{49E6A496-8018-460C-ADB5-220F18624E5E}"/>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8A8C0194-586F-431E-AD8C-9AADE14B2AF0}"/>
              </a:ext>
            </a:extLst>
          </p:cNvPr>
          <p:cNvSpPr>
            <a:spLocks noGrp="1"/>
          </p:cNvSpPr>
          <p:nvPr>
            <p:ph type="sldNum" sz="quarter" idx="12"/>
          </p:nvPr>
        </p:nvSpPr>
        <p:spPr/>
        <p:txBody>
          <a:bodyPr/>
          <a:lstStyle/>
          <a:p>
            <a:fld id="{000F9F14-C873-4FBC-B776-BE066809ED13}" type="slidenum">
              <a:rPr lang="id-ID" smtClean="0"/>
              <a:t>‹#›</a:t>
            </a:fld>
            <a:endParaRPr lang="id-ID"/>
          </a:p>
        </p:txBody>
      </p:sp>
    </p:spTree>
    <p:extLst>
      <p:ext uri="{BB962C8B-B14F-4D97-AF65-F5344CB8AC3E}">
        <p14:creationId xmlns:p14="http://schemas.microsoft.com/office/powerpoint/2010/main" val="2999082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1CFF52-7DA9-44CA-97B0-25B4976BA827}"/>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130827B8-987D-4C43-80F6-9AC4B3D3937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85545A3D-498C-4B3C-B815-862C0E5C35F8}"/>
              </a:ext>
            </a:extLst>
          </p:cNvPr>
          <p:cNvSpPr>
            <a:spLocks noGrp="1"/>
          </p:cNvSpPr>
          <p:nvPr>
            <p:ph type="dt" sz="half" idx="10"/>
          </p:nvPr>
        </p:nvSpPr>
        <p:spPr/>
        <p:txBody>
          <a:bodyPr/>
          <a:lstStyle/>
          <a:p>
            <a:fld id="{C8A802B7-6BDD-441B-9D49-513E951A31C1}" type="datetimeFigureOut">
              <a:rPr lang="id-ID" smtClean="0"/>
              <a:t>17/05/2022</a:t>
            </a:fld>
            <a:endParaRPr lang="id-ID"/>
          </a:p>
        </p:txBody>
      </p:sp>
      <p:sp>
        <p:nvSpPr>
          <p:cNvPr id="5" name="Footer Placeholder 4">
            <a:extLst>
              <a:ext uri="{FF2B5EF4-FFF2-40B4-BE49-F238E27FC236}">
                <a16:creationId xmlns:a16="http://schemas.microsoft.com/office/drawing/2014/main" xmlns="" id="{FB698162-44A3-41AC-9123-543E135BCF58}"/>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1337EDD2-126F-4685-A3EC-9FE3D12435C7}"/>
              </a:ext>
            </a:extLst>
          </p:cNvPr>
          <p:cNvSpPr>
            <a:spLocks noGrp="1"/>
          </p:cNvSpPr>
          <p:nvPr>
            <p:ph type="sldNum" sz="quarter" idx="12"/>
          </p:nvPr>
        </p:nvSpPr>
        <p:spPr/>
        <p:txBody>
          <a:bodyPr/>
          <a:lstStyle/>
          <a:p>
            <a:fld id="{000F9F14-C873-4FBC-B776-BE066809ED13}" type="slidenum">
              <a:rPr lang="id-ID" smtClean="0"/>
              <a:t>‹#›</a:t>
            </a:fld>
            <a:endParaRPr lang="id-ID"/>
          </a:p>
        </p:txBody>
      </p:sp>
    </p:spTree>
    <p:extLst>
      <p:ext uri="{BB962C8B-B14F-4D97-AF65-F5344CB8AC3E}">
        <p14:creationId xmlns:p14="http://schemas.microsoft.com/office/powerpoint/2010/main" val="1135631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33F55F-208F-46A8-957A-0EE3D7A0CDF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d-ID"/>
          </a:p>
        </p:txBody>
      </p:sp>
      <p:sp>
        <p:nvSpPr>
          <p:cNvPr id="3" name="Text Placeholder 2">
            <a:extLst>
              <a:ext uri="{FF2B5EF4-FFF2-40B4-BE49-F238E27FC236}">
                <a16:creationId xmlns:a16="http://schemas.microsoft.com/office/drawing/2014/main" xmlns="" id="{0B380759-EFB8-4118-BD37-3CC7E819D0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9C50A230-B5D3-403F-8D67-938417ABB095}"/>
              </a:ext>
            </a:extLst>
          </p:cNvPr>
          <p:cNvSpPr>
            <a:spLocks noGrp="1"/>
          </p:cNvSpPr>
          <p:nvPr>
            <p:ph type="dt" sz="half" idx="10"/>
          </p:nvPr>
        </p:nvSpPr>
        <p:spPr/>
        <p:txBody>
          <a:bodyPr/>
          <a:lstStyle/>
          <a:p>
            <a:fld id="{C8A802B7-6BDD-441B-9D49-513E951A31C1}" type="datetimeFigureOut">
              <a:rPr lang="id-ID" smtClean="0"/>
              <a:t>17/05/2022</a:t>
            </a:fld>
            <a:endParaRPr lang="id-ID"/>
          </a:p>
        </p:txBody>
      </p:sp>
      <p:sp>
        <p:nvSpPr>
          <p:cNvPr id="5" name="Footer Placeholder 4">
            <a:extLst>
              <a:ext uri="{FF2B5EF4-FFF2-40B4-BE49-F238E27FC236}">
                <a16:creationId xmlns:a16="http://schemas.microsoft.com/office/drawing/2014/main" xmlns="" id="{8E3FDAE1-AB3F-4942-A3E5-1A560C3EB1F1}"/>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A6973B0F-DFFC-497F-A6ED-841011742BFC}"/>
              </a:ext>
            </a:extLst>
          </p:cNvPr>
          <p:cNvSpPr>
            <a:spLocks noGrp="1"/>
          </p:cNvSpPr>
          <p:nvPr>
            <p:ph type="sldNum" sz="quarter" idx="12"/>
          </p:nvPr>
        </p:nvSpPr>
        <p:spPr/>
        <p:txBody>
          <a:bodyPr/>
          <a:lstStyle/>
          <a:p>
            <a:fld id="{000F9F14-C873-4FBC-B776-BE066809ED13}" type="slidenum">
              <a:rPr lang="id-ID" smtClean="0"/>
              <a:t>‹#›</a:t>
            </a:fld>
            <a:endParaRPr lang="id-ID"/>
          </a:p>
        </p:txBody>
      </p:sp>
    </p:spTree>
    <p:extLst>
      <p:ext uri="{BB962C8B-B14F-4D97-AF65-F5344CB8AC3E}">
        <p14:creationId xmlns:p14="http://schemas.microsoft.com/office/powerpoint/2010/main" val="3162565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73A9BA-03D7-430A-8489-3DE6D4E42F03}"/>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D3B0DAA5-FDB9-4A3F-A94E-BB689D1F55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a:extLst>
              <a:ext uri="{FF2B5EF4-FFF2-40B4-BE49-F238E27FC236}">
                <a16:creationId xmlns:a16="http://schemas.microsoft.com/office/drawing/2014/main" xmlns="" id="{9495A5D3-7D08-4E73-A7F3-061962A8510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a:extLst>
              <a:ext uri="{FF2B5EF4-FFF2-40B4-BE49-F238E27FC236}">
                <a16:creationId xmlns:a16="http://schemas.microsoft.com/office/drawing/2014/main" xmlns="" id="{5A714432-D9BE-4ED3-BC2A-8A4F9567180F}"/>
              </a:ext>
            </a:extLst>
          </p:cNvPr>
          <p:cNvSpPr>
            <a:spLocks noGrp="1"/>
          </p:cNvSpPr>
          <p:nvPr>
            <p:ph type="dt" sz="half" idx="10"/>
          </p:nvPr>
        </p:nvSpPr>
        <p:spPr/>
        <p:txBody>
          <a:bodyPr/>
          <a:lstStyle/>
          <a:p>
            <a:fld id="{C8A802B7-6BDD-441B-9D49-513E951A31C1}" type="datetimeFigureOut">
              <a:rPr lang="id-ID" smtClean="0"/>
              <a:t>17/05/2022</a:t>
            </a:fld>
            <a:endParaRPr lang="id-ID"/>
          </a:p>
        </p:txBody>
      </p:sp>
      <p:sp>
        <p:nvSpPr>
          <p:cNvPr id="6" name="Footer Placeholder 5">
            <a:extLst>
              <a:ext uri="{FF2B5EF4-FFF2-40B4-BE49-F238E27FC236}">
                <a16:creationId xmlns:a16="http://schemas.microsoft.com/office/drawing/2014/main" xmlns="" id="{C2BC11A7-3D95-447D-99D1-DE49F9282972}"/>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1C9F372E-2760-49B3-AE65-227AD9DE319D}"/>
              </a:ext>
            </a:extLst>
          </p:cNvPr>
          <p:cNvSpPr>
            <a:spLocks noGrp="1"/>
          </p:cNvSpPr>
          <p:nvPr>
            <p:ph type="sldNum" sz="quarter" idx="12"/>
          </p:nvPr>
        </p:nvSpPr>
        <p:spPr/>
        <p:txBody>
          <a:bodyPr/>
          <a:lstStyle/>
          <a:p>
            <a:fld id="{000F9F14-C873-4FBC-B776-BE066809ED13}" type="slidenum">
              <a:rPr lang="id-ID" smtClean="0"/>
              <a:t>‹#›</a:t>
            </a:fld>
            <a:endParaRPr lang="id-ID"/>
          </a:p>
        </p:txBody>
      </p:sp>
    </p:spTree>
    <p:extLst>
      <p:ext uri="{BB962C8B-B14F-4D97-AF65-F5344CB8AC3E}">
        <p14:creationId xmlns:p14="http://schemas.microsoft.com/office/powerpoint/2010/main" val="3668193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02B430-7BB6-427C-AF0F-F53F178E85CD}"/>
              </a:ext>
            </a:extLst>
          </p:cNvPr>
          <p:cNvSpPr>
            <a:spLocks noGrp="1"/>
          </p:cNvSpPr>
          <p:nvPr>
            <p:ph type="title"/>
          </p:nvPr>
        </p:nvSpPr>
        <p:spPr>
          <a:xfrm>
            <a:off x="839788" y="365125"/>
            <a:ext cx="10515600" cy="1325563"/>
          </a:xfrm>
        </p:spPr>
        <p:txBody>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719EC6BF-37F7-4385-BE97-7AE14EDFAD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65CDE74-C936-4FB7-A8F9-DFC761AB935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a:extLst>
              <a:ext uri="{FF2B5EF4-FFF2-40B4-BE49-F238E27FC236}">
                <a16:creationId xmlns:a16="http://schemas.microsoft.com/office/drawing/2014/main" xmlns="" id="{4EDC0B80-15E2-4571-871F-45EBB7886B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A59C69E9-F404-48E9-B3AE-5B6039D9FD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a:extLst>
              <a:ext uri="{FF2B5EF4-FFF2-40B4-BE49-F238E27FC236}">
                <a16:creationId xmlns:a16="http://schemas.microsoft.com/office/drawing/2014/main" xmlns="" id="{8CD728BD-7884-47AF-9324-7089467B928E}"/>
              </a:ext>
            </a:extLst>
          </p:cNvPr>
          <p:cNvSpPr>
            <a:spLocks noGrp="1"/>
          </p:cNvSpPr>
          <p:nvPr>
            <p:ph type="dt" sz="half" idx="10"/>
          </p:nvPr>
        </p:nvSpPr>
        <p:spPr/>
        <p:txBody>
          <a:bodyPr/>
          <a:lstStyle/>
          <a:p>
            <a:fld id="{C8A802B7-6BDD-441B-9D49-513E951A31C1}" type="datetimeFigureOut">
              <a:rPr lang="id-ID" smtClean="0"/>
              <a:t>17/05/2022</a:t>
            </a:fld>
            <a:endParaRPr lang="id-ID"/>
          </a:p>
        </p:txBody>
      </p:sp>
      <p:sp>
        <p:nvSpPr>
          <p:cNvPr id="8" name="Footer Placeholder 7">
            <a:extLst>
              <a:ext uri="{FF2B5EF4-FFF2-40B4-BE49-F238E27FC236}">
                <a16:creationId xmlns:a16="http://schemas.microsoft.com/office/drawing/2014/main" xmlns="" id="{5937EF70-4C3B-43DC-9A57-F56D40E09E67}"/>
              </a:ext>
            </a:extLst>
          </p:cNvPr>
          <p:cNvSpPr>
            <a:spLocks noGrp="1"/>
          </p:cNvSpPr>
          <p:nvPr>
            <p:ph type="ftr" sz="quarter" idx="11"/>
          </p:nvPr>
        </p:nvSpPr>
        <p:spPr/>
        <p:txBody>
          <a:bodyPr/>
          <a:lstStyle/>
          <a:p>
            <a:endParaRPr lang="id-ID"/>
          </a:p>
        </p:txBody>
      </p:sp>
      <p:sp>
        <p:nvSpPr>
          <p:cNvPr id="9" name="Slide Number Placeholder 8">
            <a:extLst>
              <a:ext uri="{FF2B5EF4-FFF2-40B4-BE49-F238E27FC236}">
                <a16:creationId xmlns:a16="http://schemas.microsoft.com/office/drawing/2014/main" xmlns="" id="{C70CF8E9-60B0-4C71-AD46-2C33EEFB33AA}"/>
              </a:ext>
            </a:extLst>
          </p:cNvPr>
          <p:cNvSpPr>
            <a:spLocks noGrp="1"/>
          </p:cNvSpPr>
          <p:nvPr>
            <p:ph type="sldNum" sz="quarter" idx="12"/>
          </p:nvPr>
        </p:nvSpPr>
        <p:spPr/>
        <p:txBody>
          <a:bodyPr/>
          <a:lstStyle/>
          <a:p>
            <a:fld id="{000F9F14-C873-4FBC-B776-BE066809ED13}" type="slidenum">
              <a:rPr lang="id-ID" smtClean="0"/>
              <a:t>‹#›</a:t>
            </a:fld>
            <a:endParaRPr lang="id-ID"/>
          </a:p>
        </p:txBody>
      </p:sp>
    </p:spTree>
    <p:extLst>
      <p:ext uri="{BB962C8B-B14F-4D97-AF65-F5344CB8AC3E}">
        <p14:creationId xmlns:p14="http://schemas.microsoft.com/office/powerpoint/2010/main" val="255408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D22F24-9E4F-4032-98F6-DAD67A197305}"/>
              </a:ext>
            </a:extLst>
          </p:cNvPr>
          <p:cNvSpPr>
            <a:spLocks noGrp="1"/>
          </p:cNvSpPr>
          <p:nvPr>
            <p:ph type="title"/>
          </p:nvPr>
        </p:nvSpPr>
        <p:spPr/>
        <p:txBody>
          <a:bodyPr/>
          <a:lstStyle/>
          <a:p>
            <a:r>
              <a:rPr lang="en-US"/>
              <a:t>Click to edit Master title style</a:t>
            </a:r>
            <a:endParaRPr lang="id-ID"/>
          </a:p>
        </p:txBody>
      </p:sp>
      <p:sp>
        <p:nvSpPr>
          <p:cNvPr id="3" name="Date Placeholder 2">
            <a:extLst>
              <a:ext uri="{FF2B5EF4-FFF2-40B4-BE49-F238E27FC236}">
                <a16:creationId xmlns:a16="http://schemas.microsoft.com/office/drawing/2014/main" xmlns="" id="{216B554E-33DC-4DC5-9370-DEE48ECF33AE}"/>
              </a:ext>
            </a:extLst>
          </p:cNvPr>
          <p:cNvSpPr>
            <a:spLocks noGrp="1"/>
          </p:cNvSpPr>
          <p:nvPr>
            <p:ph type="dt" sz="half" idx="10"/>
          </p:nvPr>
        </p:nvSpPr>
        <p:spPr/>
        <p:txBody>
          <a:bodyPr/>
          <a:lstStyle/>
          <a:p>
            <a:fld id="{C8A802B7-6BDD-441B-9D49-513E951A31C1}" type="datetimeFigureOut">
              <a:rPr lang="id-ID" smtClean="0"/>
              <a:t>17/05/2022</a:t>
            </a:fld>
            <a:endParaRPr lang="id-ID"/>
          </a:p>
        </p:txBody>
      </p:sp>
      <p:sp>
        <p:nvSpPr>
          <p:cNvPr id="4" name="Footer Placeholder 3">
            <a:extLst>
              <a:ext uri="{FF2B5EF4-FFF2-40B4-BE49-F238E27FC236}">
                <a16:creationId xmlns:a16="http://schemas.microsoft.com/office/drawing/2014/main" xmlns="" id="{72839B2C-F114-4982-A8FF-F825A7923422}"/>
              </a:ext>
            </a:extLst>
          </p:cNvPr>
          <p:cNvSpPr>
            <a:spLocks noGrp="1"/>
          </p:cNvSpPr>
          <p:nvPr>
            <p:ph type="ftr" sz="quarter" idx="11"/>
          </p:nvPr>
        </p:nvSpPr>
        <p:spPr/>
        <p:txBody>
          <a:bodyPr/>
          <a:lstStyle/>
          <a:p>
            <a:endParaRPr lang="id-ID"/>
          </a:p>
        </p:txBody>
      </p:sp>
      <p:sp>
        <p:nvSpPr>
          <p:cNvPr id="5" name="Slide Number Placeholder 4">
            <a:extLst>
              <a:ext uri="{FF2B5EF4-FFF2-40B4-BE49-F238E27FC236}">
                <a16:creationId xmlns:a16="http://schemas.microsoft.com/office/drawing/2014/main" xmlns="" id="{3CC1EF64-EA55-4E76-B424-536E1BA69754}"/>
              </a:ext>
            </a:extLst>
          </p:cNvPr>
          <p:cNvSpPr>
            <a:spLocks noGrp="1"/>
          </p:cNvSpPr>
          <p:nvPr>
            <p:ph type="sldNum" sz="quarter" idx="12"/>
          </p:nvPr>
        </p:nvSpPr>
        <p:spPr/>
        <p:txBody>
          <a:bodyPr/>
          <a:lstStyle/>
          <a:p>
            <a:fld id="{000F9F14-C873-4FBC-B776-BE066809ED13}" type="slidenum">
              <a:rPr lang="id-ID" smtClean="0"/>
              <a:t>‹#›</a:t>
            </a:fld>
            <a:endParaRPr lang="id-ID"/>
          </a:p>
        </p:txBody>
      </p:sp>
    </p:spTree>
    <p:extLst>
      <p:ext uri="{BB962C8B-B14F-4D97-AF65-F5344CB8AC3E}">
        <p14:creationId xmlns:p14="http://schemas.microsoft.com/office/powerpoint/2010/main" val="458855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244EC606-C94C-46F1-BCF2-9957A1723A57}"/>
              </a:ext>
            </a:extLst>
          </p:cNvPr>
          <p:cNvSpPr>
            <a:spLocks noGrp="1"/>
          </p:cNvSpPr>
          <p:nvPr>
            <p:ph type="dt" sz="half" idx="10"/>
          </p:nvPr>
        </p:nvSpPr>
        <p:spPr/>
        <p:txBody>
          <a:bodyPr/>
          <a:lstStyle/>
          <a:p>
            <a:fld id="{C8A802B7-6BDD-441B-9D49-513E951A31C1}" type="datetimeFigureOut">
              <a:rPr lang="id-ID" smtClean="0"/>
              <a:t>17/05/2022</a:t>
            </a:fld>
            <a:endParaRPr lang="id-ID"/>
          </a:p>
        </p:txBody>
      </p:sp>
      <p:sp>
        <p:nvSpPr>
          <p:cNvPr id="3" name="Footer Placeholder 2">
            <a:extLst>
              <a:ext uri="{FF2B5EF4-FFF2-40B4-BE49-F238E27FC236}">
                <a16:creationId xmlns:a16="http://schemas.microsoft.com/office/drawing/2014/main" xmlns="" id="{B6054EE2-8933-4FD9-8CAE-767F9AA30F55}"/>
              </a:ext>
            </a:extLst>
          </p:cNvPr>
          <p:cNvSpPr>
            <a:spLocks noGrp="1"/>
          </p:cNvSpPr>
          <p:nvPr>
            <p:ph type="ftr" sz="quarter" idx="11"/>
          </p:nvPr>
        </p:nvSpPr>
        <p:spPr/>
        <p:txBody>
          <a:bodyPr/>
          <a:lstStyle/>
          <a:p>
            <a:endParaRPr lang="id-ID"/>
          </a:p>
        </p:txBody>
      </p:sp>
      <p:sp>
        <p:nvSpPr>
          <p:cNvPr id="4" name="Slide Number Placeholder 3">
            <a:extLst>
              <a:ext uri="{FF2B5EF4-FFF2-40B4-BE49-F238E27FC236}">
                <a16:creationId xmlns:a16="http://schemas.microsoft.com/office/drawing/2014/main" xmlns="" id="{FAE85D28-F6C9-45E8-B9DD-DB63AFF1622A}"/>
              </a:ext>
            </a:extLst>
          </p:cNvPr>
          <p:cNvSpPr>
            <a:spLocks noGrp="1"/>
          </p:cNvSpPr>
          <p:nvPr>
            <p:ph type="sldNum" sz="quarter" idx="12"/>
          </p:nvPr>
        </p:nvSpPr>
        <p:spPr/>
        <p:txBody>
          <a:bodyPr/>
          <a:lstStyle/>
          <a:p>
            <a:fld id="{000F9F14-C873-4FBC-B776-BE066809ED13}" type="slidenum">
              <a:rPr lang="id-ID" smtClean="0"/>
              <a:t>‹#›</a:t>
            </a:fld>
            <a:endParaRPr lang="id-ID"/>
          </a:p>
        </p:txBody>
      </p:sp>
    </p:spTree>
    <p:extLst>
      <p:ext uri="{BB962C8B-B14F-4D97-AF65-F5344CB8AC3E}">
        <p14:creationId xmlns:p14="http://schemas.microsoft.com/office/powerpoint/2010/main" val="3461084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BC7433-281E-47EB-B7B5-FE0953DBB2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AC5E5094-CD5F-4D11-89A7-BEF7F232B2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a:extLst>
              <a:ext uri="{FF2B5EF4-FFF2-40B4-BE49-F238E27FC236}">
                <a16:creationId xmlns:a16="http://schemas.microsoft.com/office/drawing/2014/main" xmlns="" id="{EBFB5F90-CAF4-4241-83CB-C04829C575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CC3E3E15-F084-4F2E-A680-D589EE95BCF4}"/>
              </a:ext>
            </a:extLst>
          </p:cNvPr>
          <p:cNvSpPr>
            <a:spLocks noGrp="1"/>
          </p:cNvSpPr>
          <p:nvPr>
            <p:ph type="dt" sz="half" idx="10"/>
          </p:nvPr>
        </p:nvSpPr>
        <p:spPr/>
        <p:txBody>
          <a:bodyPr/>
          <a:lstStyle/>
          <a:p>
            <a:fld id="{C8A802B7-6BDD-441B-9D49-513E951A31C1}" type="datetimeFigureOut">
              <a:rPr lang="id-ID" smtClean="0"/>
              <a:t>17/05/2022</a:t>
            </a:fld>
            <a:endParaRPr lang="id-ID"/>
          </a:p>
        </p:txBody>
      </p:sp>
      <p:sp>
        <p:nvSpPr>
          <p:cNvPr id="6" name="Footer Placeholder 5">
            <a:extLst>
              <a:ext uri="{FF2B5EF4-FFF2-40B4-BE49-F238E27FC236}">
                <a16:creationId xmlns:a16="http://schemas.microsoft.com/office/drawing/2014/main" xmlns="" id="{13E65C8E-D6D8-4543-A062-BA2FFBBFD658}"/>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89965C89-C0A3-4D1F-A09B-2A58C43C7303}"/>
              </a:ext>
            </a:extLst>
          </p:cNvPr>
          <p:cNvSpPr>
            <a:spLocks noGrp="1"/>
          </p:cNvSpPr>
          <p:nvPr>
            <p:ph type="sldNum" sz="quarter" idx="12"/>
          </p:nvPr>
        </p:nvSpPr>
        <p:spPr/>
        <p:txBody>
          <a:bodyPr/>
          <a:lstStyle/>
          <a:p>
            <a:fld id="{000F9F14-C873-4FBC-B776-BE066809ED13}" type="slidenum">
              <a:rPr lang="id-ID" smtClean="0"/>
              <a:t>‹#›</a:t>
            </a:fld>
            <a:endParaRPr lang="id-ID"/>
          </a:p>
        </p:txBody>
      </p:sp>
    </p:spTree>
    <p:extLst>
      <p:ext uri="{BB962C8B-B14F-4D97-AF65-F5344CB8AC3E}">
        <p14:creationId xmlns:p14="http://schemas.microsoft.com/office/powerpoint/2010/main" val="1365568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516983-30BC-465A-B806-FEC3BF9722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Picture Placeholder 2">
            <a:extLst>
              <a:ext uri="{FF2B5EF4-FFF2-40B4-BE49-F238E27FC236}">
                <a16:creationId xmlns:a16="http://schemas.microsoft.com/office/drawing/2014/main" xmlns="" id="{99FCEB18-FC61-405A-A7F7-71045E8EE3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a:extLst>
              <a:ext uri="{FF2B5EF4-FFF2-40B4-BE49-F238E27FC236}">
                <a16:creationId xmlns:a16="http://schemas.microsoft.com/office/drawing/2014/main" xmlns="" id="{AE037630-9C61-4498-974D-A3BB6B9E0E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DA4ADCD-0F46-4A35-88EC-66BFCA3D02DA}"/>
              </a:ext>
            </a:extLst>
          </p:cNvPr>
          <p:cNvSpPr>
            <a:spLocks noGrp="1"/>
          </p:cNvSpPr>
          <p:nvPr>
            <p:ph type="dt" sz="half" idx="10"/>
          </p:nvPr>
        </p:nvSpPr>
        <p:spPr/>
        <p:txBody>
          <a:bodyPr/>
          <a:lstStyle/>
          <a:p>
            <a:fld id="{C8A802B7-6BDD-441B-9D49-513E951A31C1}" type="datetimeFigureOut">
              <a:rPr lang="id-ID" smtClean="0"/>
              <a:t>17/05/2022</a:t>
            </a:fld>
            <a:endParaRPr lang="id-ID"/>
          </a:p>
        </p:txBody>
      </p:sp>
      <p:sp>
        <p:nvSpPr>
          <p:cNvPr id="6" name="Footer Placeholder 5">
            <a:extLst>
              <a:ext uri="{FF2B5EF4-FFF2-40B4-BE49-F238E27FC236}">
                <a16:creationId xmlns:a16="http://schemas.microsoft.com/office/drawing/2014/main" xmlns="" id="{CADA0393-9BDC-44D8-9D14-73A61453F5C1}"/>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1D58707B-DBE0-4A8A-8ABF-B3D044ADC9FC}"/>
              </a:ext>
            </a:extLst>
          </p:cNvPr>
          <p:cNvSpPr>
            <a:spLocks noGrp="1"/>
          </p:cNvSpPr>
          <p:nvPr>
            <p:ph type="sldNum" sz="quarter" idx="12"/>
          </p:nvPr>
        </p:nvSpPr>
        <p:spPr/>
        <p:txBody>
          <a:bodyPr/>
          <a:lstStyle/>
          <a:p>
            <a:fld id="{000F9F14-C873-4FBC-B776-BE066809ED13}" type="slidenum">
              <a:rPr lang="id-ID" smtClean="0"/>
              <a:t>‹#›</a:t>
            </a:fld>
            <a:endParaRPr lang="id-ID"/>
          </a:p>
        </p:txBody>
      </p:sp>
    </p:spTree>
    <p:extLst>
      <p:ext uri="{BB962C8B-B14F-4D97-AF65-F5344CB8AC3E}">
        <p14:creationId xmlns:p14="http://schemas.microsoft.com/office/powerpoint/2010/main" val="3174789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185F558E-16BB-48B5-A392-4BF80C1C3F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B8B7D195-126C-4625-AC08-1F69D7C47D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5DDA7BB0-C110-4729-B26C-13CE2328EA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A802B7-6BDD-441B-9D49-513E951A31C1}" type="datetimeFigureOut">
              <a:rPr lang="id-ID" smtClean="0"/>
              <a:t>17/05/2022</a:t>
            </a:fld>
            <a:endParaRPr lang="id-ID"/>
          </a:p>
        </p:txBody>
      </p:sp>
      <p:sp>
        <p:nvSpPr>
          <p:cNvPr id="5" name="Footer Placeholder 4">
            <a:extLst>
              <a:ext uri="{FF2B5EF4-FFF2-40B4-BE49-F238E27FC236}">
                <a16:creationId xmlns:a16="http://schemas.microsoft.com/office/drawing/2014/main" xmlns="" id="{E900DEF2-03CA-4018-874A-C1D13EBBDC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a:extLst>
              <a:ext uri="{FF2B5EF4-FFF2-40B4-BE49-F238E27FC236}">
                <a16:creationId xmlns:a16="http://schemas.microsoft.com/office/drawing/2014/main" xmlns="" id="{8B6DB6B4-69F2-4FF0-A429-516226A9AE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0F9F14-C873-4FBC-B776-BE066809ED13}" type="slidenum">
              <a:rPr lang="id-ID" smtClean="0"/>
              <a:t>‹#›</a:t>
            </a:fld>
            <a:endParaRPr lang="id-ID"/>
          </a:p>
        </p:txBody>
      </p:sp>
    </p:spTree>
    <p:extLst>
      <p:ext uri="{BB962C8B-B14F-4D97-AF65-F5344CB8AC3E}">
        <p14:creationId xmlns:p14="http://schemas.microsoft.com/office/powerpoint/2010/main" val="21672157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kumparan.com/topic/teknologi"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kumparan.com/topic/bumi"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C126BD-137E-442A-A334-148D5B50FF6A}"/>
              </a:ext>
            </a:extLst>
          </p:cNvPr>
          <p:cNvSpPr>
            <a:spLocks noGrp="1"/>
          </p:cNvSpPr>
          <p:nvPr>
            <p:ph type="ctrTitle"/>
          </p:nvPr>
        </p:nvSpPr>
        <p:spPr/>
        <p:txBody>
          <a:bodyPr/>
          <a:lstStyle/>
          <a:p>
            <a:r>
              <a:rPr lang="id-ID" dirty="0"/>
              <a:t>PENGINDERAAN JAUH</a:t>
            </a:r>
          </a:p>
        </p:txBody>
      </p:sp>
      <p:sp>
        <p:nvSpPr>
          <p:cNvPr id="3" name="Subtitle 2">
            <a:extLst>
              <a:ext uri="{FF2B5EF4-FFF2-40B4-BE49-F238E27FC236}">
                <a16:creationId xmlns:a16="http://schemas.microsoft.com/office/drawing/2014/main" xmlns="" id="{295BDFA9-FEBF-4566-A479-B0B6BA03DD31}"/>
              </a:ext>
            </a:extLst>
          </p:cNvPr>
          <p:cNvSpPr>
            <a:spLocks noGrp="1"/>
          </p:cNvSpPr>
          <p:nvPr>
            <p:ph type="subTitle" idx="1"/>
          </p:nvPr>
        </p:nvSpPr>
        <p:spPr/>
        <p:txBody>
          <a:bodyPr/>
          <a:lstStyle/>
          <a:p>
            <a:endParaRPr lang="id-ID"/>
          </a:p>
        </p:txBody>
      </p:sp>
    </p:spTree>
    <p:extLst>
      <p:ext uri="{BB962C8B-B14F-4D97-AF65-F5344CB8AC3E}">
        <p14:creationId xmlns:p14="http://schemas.microsoft.com/office/powerpoint/2010/main" val="1100427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2A5020-29EF-4A12-A8E1-8E113C9A74FC}"/>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4C49B11E-E4F7-4F0E-83B8-2DF855ED97DB}"/>
              </a:ext>
            </a:extLst>
          </p:cNvPr>
          <p:cNvSpPr>
            <a:spLocks noGrp="1"/>
          </p:cNvSpPr>
          <p:nvPr>
            <p:ph idx="1"/>
          </p:nvPr>
        </p:nvSpPr>
        <p:spPr/>
        <p:txBody>
          <a:bodyPr/>
          <a:lstStyle/>
          <a:p>
            <a:r>
              <a:rPr lang="id-ID" sz="5400" dirty="0"/>
              <a:t>Campbell . Penginderaan jauh adalah ilmu untuk mendapatkan informasi mengenai permukaan bumi seperti lahan dan air dari citra yang diperoleh dari jarak jauh.</a:t>
            </a:r>
          </a:p>
          <a:p>
            <a:endParaRPr lang="id-ID" dirty="0"/>
          </a:p>
        </p:txBody>
      </p:sp>
    </p:spTree>
    <p:extLst>
      <p:ext uri="{BB962C8B-B14F-4D97-AF65-F5344CB8AC3E}">
        <p14:creationId xmlns:p14="http://schemas.microsoft.com/office/powerpoint/2010/main" val="4147553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BD8567-F7B0-4FCA-82A5-6503C6FA3E45}"/>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D32EAFAD-AEFC-49CD-9076-9B10904CA932}"/>
              </a:ext>
            </a:extLst>
          </p:cNvPr>
          <p:cNvSpPr>
            <a:spLocks noGrp="1"/>
          </p:cNvSpPr>
          <p:nvPr>
            <p:ph idx="1"/>
          </p:nvPr>
        </p:nvSpPr>
        <p:spPr/>
        <p:txBody>
          <a:bodyPr/>
          <a:lstStyle/>
          <a:p>
            <a:r>
              <a:rPr lang="id-ID" sz="4400" dirty="0"/>
              <a:t>Menurut Lindgren (1985) Penginderaan Jauh yaitu berbagai teknik yang dikembangkan untuk perolehan dan analisis informasi tentang bumi. Informasi ini.</a:t>
            </a:r>
          </a:p>
          <a:p>
            <a:endParaRPr lang="id-ID" dirty="0"/>
          </a:p>
        </p:txBody>
      </p:sp>
    </p:spTree>
    <p:extLst>
      <p:ext uri="{BB962C8B-B14F-4D97-AF65-F5344CB8AC3E}">
        <p14:creationId xmlns:p14="http://schemas.microsoft.com/office/powerpoint/2010/main" val="2661798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458E16-37C1-4FF3-86F7-818CD6643B05}"/>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CC412351-BF5B-4B09-9454-11BDC66F8A43}"/>
              </a:ext>
            </a:extLst>
          </p:cNvPr>
          <p:cNvSpPr>
            <a:spLocks noGrp="1"/>
          </p:cNvSpPr>
          <p:nvPr>
            <p:ph idx="1"/>
          </p:nvPr>
        </p:nvSpPr>
        <p:spPr/>
        <p:txBody>
          <a:bodyPr>
            <a:normAutofit/>
          </a:bodyPr>
          <a:lstStyle/>
          <a:p>
            <a:r>
              <a:rPr lang="id-ID" sz="4400" dirty="0"/>
              <a:t>Secara Umum Pengindraan Jauh adalah ilmu, teknik, dan seni yang digunakan untuk memperoleh suatu informasi tentang objek, wilayah dan gejala di atas permukaan bumi dengan cara menganalisa dengan menggunakan alat tanpa kotak langsung</a:t>
            </a:r>
          </a:p>
        </p:txBody>
      </p:sp>
    </p:spTree>
    <p:extLst>
      <p:ext uri="{BB962C8B-B14F-4D97-AF65-F5344CB8AC3E}">
        <p14:creationId xmlns:p14="http://schemas.microsoft.com/office/powerpoint/2010/main" val="15763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E08D8E-38CA-4AC2-BCBA-911ACD8554C3}"/>
              </a:ext>
            </a:extLst>
          </p:cNvPr>
          <p:cNvSpPr>
            <a:spLocks noGrp="1"/>
          </p:cNvSpPr>
          <p:nvPr>
            <p:ph type="title"/>
          </p:nvPr>
        </p:nvSpPr>
        <p:spPr/>
        <p:txBody>
          <a:bodyPr/>
          <a:lstStyle/>
          <a:p>
            <a:r>
              <a:rPr lang="id-ID" b="1" dirty="0"/>
              <a:t>Komponen-Komponen Penginderaan Jauh</a:t>
            </a:r>
            <a:r>
              <a:rPr lang="id-ID" dirty="0"/>
              <a:t/>
            </a:r>
            <a:br>
              <a:rPr lang="id-ID" dirty="0"/>
            </a:br>
            <a:endParaRPr lang="id-ID" dirty="0"/>
          </a:p>
        </p:txBody>
      </p:sp>
      <p:sp>
        <p:nvSpPr>
          <p:cNvPr id="3" name="Content Placeholder 2">
            <a:extLst>
              <a:ext uri="{FF2B5EF4-FFF2-40B4-BE49-F238E27FC236}">
                <a16:creationId xmlns:a16="http://schemas.microsoft.com/office/drawing/2014/main" xmlns="" id="{AE30D101-1C4D-43DB-B562-67C6703D9007}"/>
              </a:ext>
            </a:extLst>
          </p:cNvPr>
          <p:cNvSpPr>
            <a:spLocks noGrp="1"/>
          </p:cNvSpPr>
          <p:nvPr>
            <p:ph idx="1"/>
          </p:nvPr>
        </p:nvSpPr>
        <p:spPr/>
        <p:txBody>
          <a:bodyPr/>
          <a:lstStyle/>
          <a:p>
            <a:r>
              <a:rPr lang="id-ID" dirty="0"/>
              <a:t>1. Sumber Tenaga</a:t>
            </a:r>
          </a:p>
          <a:p>
            <a:r>
              <a:rPr lang="id-ID" dirty="0"/>
              <a:t>2. Atmosfer</a:t>
            </a:r>
          </a:p>
          <a:p>
            <a:r>
              <a:rPr lang="id-ID" dirty="0"/>
              <a:t>3. Interaksi Antara Tenaga dan Objek</a:t>
            </a:r>
          </a:p>
          <a:p>
            <a:r>
              <a:rPr lang="id-ID" dirty="0"/>
              <a:t>4. Sensor dan Wahana</a:t>
            </a:r>
          </a:p>
          <a:p>
            <a:r>
              <a:rPr lang="id-ID" dirty="0"/>
              <a:t>5. Perolehan Data</a:t>
            </a:r>
          </a:p>
          <a:p>
            <a:r>
              <a:rPr lang="id-ID" dirty="0"/>
              <a:t>6. Pengguna Data</a:t>
            </a:r>
          </a:p>
          <a:p>
            <a:endParaRPr lang="id-ID" dirty="0"/>
          </a:p>
          <a:p>
            <a:endParaRPr lang="id-ID" dirty="0"/>
          </a:p>
          <a:p>
            <a:endParaRPr lang="id-ID" dirty="0"/>
          </a:p>
        </p:txBody>
      </p:sp>
    </p:spTree>
    <p:extLst>
      <p:ext uri="{BB962C8B-B14F-4D97-AF65-F5344CB8AC3E}">
        <p14:creationId xmlns:p14="http://schemas.microsoft.com/office/powerpoint/2010/main" val="41221618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E2FF01-DCBE-4072-807F-449731A877A0}"/>
              </a:ext>
            </a:extLst>
          </p:cNvPr>
          <p:cNvSpPr>
            <a:spLocks noGrp="1"/>
          </p:cNvSpPr>
          <p:nvPr>
            <p:ph type="title"/>
          </p:nvPr>
        </p:nvSpPr>
        <p:spPr/>
        <p:txBody>
          <a:bodyPr>
            <a:normAutofit fontScale="90000"/>
          </a:bodyPr>
          <a:lstStyle/>
          <a:p>
            <a:r>
              <a:rPr lang="id-ID" dirty="0"/>
              <a:t>                         </a:t>
            </a:r>
            <a:br>
              <a:rPr lang="id-ID" dirty="0"/>
            </a:br>
            <a:r>
              <a:rPr lang="id-ID" dirty="0"/>
              <a:t>                            1. Sumber Tenaga</a:t>
            </a:r>
            <a:br>
              <a:rPr lang="id-ID" dirty="0"/>
            </a:br>
            <a:endParaRPr lang="id-ID" dirty="0"/>
          </a:p>
        </p:txBody>
      </p:sp>
      <p:sp>
        <p:nvSpPr>
          <p:cNvPr id="3" name="Content Placeholder 2">
            <a:extLst>
              <a:ext uri="{FF2B5EF4-FFF2-40B4-BE49-F238E27FC236}">
                <a16:creationId xmlns:a16="http://schemas.microsoft.com/office/drawing/2014/main" xmlns="" id="{E4BDB0DE-F93D-4BE2-BF5E-B10AE9E0D859}"/>
              </a:ext>
            </a:extLst>
          </p:cNvPr>
          <p:cNvSpPr>
            <a:spLocks noGrp="1"/>
          </p:cNvSpPr>
          <p:nvPr>
            <p:ph idx="1"/>
          </p:nvPr>
        </p:nvSpPr>
        <p:spPr>
          <a:xfrm>
            <a:off x="-1258957" y="1590261"/>
            <a:ext cx="12612757" cy="4586702"/>
          </a:xfrm>
        </p:spPr>
        <p:txBody>
          <a:bodyPr>
            <a:normAutofit/>
          </a:bodyPr>
          <a:lstStyle/>
          <a:p>
            <a:pPr marL="0" indent="0">
              <a:buNone/>
            </a:pPr>
            <a:r>
              <a:rPr lang="id-ID" sz="4400" dirty="0"/>
              <a:t>Sumber tenaga dalam proses inderaja terdiri dari sistem pasif yang menggunakan sinar matahari dan sistem aktif yang menggunakan tenaga buatan seperti gelombang mikro. Jumlah tenaga yang diterima oleh objek di setiap tempat berbeda-beda. Hal ini dipengaruhi oleh beberapa faktor, antara lain:</a:t>
            </a:r>
          </a:p>
        </p:txBody>
      </p:sp>
    </p:spTree>
    <p:extLst>
      <p:ext uri="{BB962C8B-B14F-4D97-AF65-F5344CB8AC3E}">
        <p14:creationId xmlns:p14="http://schemas.microsoft.com/office/powerpoint/2010/main" val="2581408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590E41-A615-46AB-B8AD-140AC84AC47D}"/>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27EBBCCC-1AC8-4EDA-AA8F-7E9A89C22F40}"/>
              </a:ext>
            </a:extLst>
          </p:cNvPr>
          <p:cNvSpPr>
            <a:spLocks noGrp="1"/>
          </p:cNvSpPr>
          <p:nvPr>
            <p:ph idx="1"/>
          </p:nvPr>
        </p:nvSpPr>
        <p:spPr>
          <a:xfrm>
            <a:off x="-119270" y="1762539"/>
            <a:ext cx="11473070" cy="4414424"/>
          </a:xfrm>
        </p:spPr>
        <p:txBody>
          <a:bodyPr/>
          <a:lstStyle/>
          <a:p>
            <a:pPr marL="0" indent="0">
              <a:buNone/>
            </a:pPr>
            <a:r>
              <a:rPr lang="id-ID" sz="4800" dirty="0"/>
              <a:t>Waktu penyinaran Jumlah energi yang diterima oleh objek pada saat matahari tegak lurus (siang hari) lebih besar daripada saat posisi miring (sore hari). Makin banyak energi yang diterima objek, makin cerah warna objek tersebut</a:t>
            </a:r>
          </a:p>
          <a:p>
            <a:endParaRPr lang="id-ID" dirty="0"/>
          </a:p>
        </p:txBody>
      </p:sp>
    </p:spTree>
    <p:extLst>
      <p:ext uri="{BB962C8B-B14F-4D97-AF65-F5344CB8AC3E}">
        <p14:creationId xmlns:p14="http://schemas.microsoft.com/office/powerpoint/2010/main" val="27667837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EE2683-426C-4C68-A43C-47FC5E66261E}"/>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B8C71AD5-A4C5-45EE-AC4E-08C4A5E87A81}"/>
              </a:ext>
            </a:extLst>
          </p:cNvPr>
          <p:cNvSpPr>
            <a:spLocks noGrp="1"/>
          </p:cNvSpPr>
          <p:nvPr>
            <p:ph idx="1"/>
          </p:nvPr>
        </p:nvSpPr>
        <p:spPr/>
        <p:txBody>
          <a:bodyPr>
            <a:normAutofit fontScale="92500"/>
          </a:bodyPr>
          <a:lstStyle/>
          <a:p>
            <a:pPr marL="0" indent="0">
              <a:buNone/>
            </a:pPr>
            <a:r>
              <a:rPr lang="id-ID" sz="4400" dirty="0"/>
              <a:t>Bentuk permukaan bumi – Permukaan bumi yang bertopografi halus dan memiliki warna cerah pada permukaannya lebih banyak memantulkan sinar matahari daripada permukaan yang bertopografi kasar dan berwarna gelap sehingga daerah bertopografi halus dan cerah terlihat lebih terang dan jelas</a:t>
            </a:r>
          </a:p>
          <a:p>
            <a:endParaRPr lang="id-ID" dirty="0"/>
          </a:p>
        </p:txBody>
      </p:sp>
    </p:spTree>
    <p:extLst>
      <p:ext uri="{BB962C8B-B14F-4D97-AF65-F5344CB8AC3E}">
        <p14:creationId xmlns:p14="http://schemas.microsoft.com/office/powerpoint/2010/main" val="3245659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7CE15A-4355-4513-A3B0-9DE76C7BD76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25EE15EE-4025-4D58-BE43-311AD4C840CD}"/>
              </a:ext>
            </a:extLst>
          </p:cNvPr>
          <p:cNvSpPr>
            <a:spLocks noGrp="1"/>
          </p:cNvSpPr>
          <p:nvPr>
            <p:ph idx="1"/>
          </p:nvPr>
        </p:nvSpPr>
        <p:spPr/>
        <p:txBody>
          <a:bodyPr/>
          <a:lstStyle/>
          <a:p>
            <a:pPr marL="0" indent="0">
              <a:buNone/>
            </a:pPr>
            <a:r>
              <a:rPr lang="id-ID" sz="4400" dirty="0"/>
              <a:t>Keadaan cuaca – Kondisi cuaca pada saat pemotretan mempengaruhi kemampuan sumber tenaga dalam memancarkan dan memantulkan. Misalnya, kondisi udara yang berkabut menyebabkan hasil inderaja menjadi tidak begitu jelas atau bahkan tidak terlihat.</a:t>
            </a:r>
          </a:p>
          <a:p>
            <a:endParaRPr lang="id-ID" dirty="0"/>
          </a:p>
        </p:txBody>
      </p:sp>
    </p:spTree>
    <p:extLst>
      <p:ext uri="{BB962C8B-B14F-4D97-AF65-F5344CB8AC3E}">
        <p14:creationId xmlns:p14="http://schemas.microsoft.com/office/powerpoint/2010/main" val="2175866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F7EE20-54DD-4D5B-9B67-E85B4429CEA8}"/>
              </a:ext>
            </a:extLst>
          </p:cNvPr>
          <p:cNvSpPr>
            <a:spLocks noGrp="1"/>
          </p:cNvSpPr>
          <p:nvPr>
            <p:ph type="title"/>
          </p:nvPr>
        </p:nvSpPr>
        <p:spPr/>
        <p:txBody>
          <a:bodyPr>
            <a:normAutofit fontScale="90000"/>
          </a:bodyPr>
          <a:lstStyle/>
          <a:p>
            <a:r>
              <a:rPr lang="id-ID" dirty="0"/>
              <a:t/>
            </a:r>
            <a:br>
              <a:rPr lang="id-ID" dirty="0"/>
            </a:br>
            <a:r>
              <a:rPr lang="id-ID" dirty="0"/>
              <a:t>                                     2. Atmosfer</a:t>
            </a:r>
            <a:br>
              <a:rPr lang="id-ID" dirty="0"/>
            </a:br>
            <a:endParaRPr lang="id-ID" dirty="0"/>
          </a:p>
        </p:txBody>
      </p:sp>
      <p:sp>
        <p:nvSpPr>
          <p:cNvPr id="3" name="Content Placeholder 2">
            <a:extLst>
              <a:ext uri="{FF2B5EF4-FFF2-40B4-BE49-F238E27FC236}">
                <a16:creationId xmlns:a16="http://schemas.microsoft.com/office/drawing/2014/main" xmlns="" id="{B58EF41E-B5B1-472E-A536-1AD71E5BCDC5}"/>
              </a:ext>
            </a:extLst>
          </p:cNvPr>
          <p:cNvSpPr>
            <a:spLocks noGrp="1"/>
          </p:cNvSpPr>
          <p:nvPr>
            <p:ph idx="1"/>
          </p:nvPr>
        </p:nvSpPr>
        <p:spPr/>
        <p:txBody>
          <a:bodyPr>
            <a:normAutofit lnSpcReduction="10000"/>
          </a:bodyPr>
          <a:lstStyle/>
          <a:p>
            <a:pPr marL="0" indent="0">
              <a:buNone/>
            </a:pPr>
            <a:r>
              <a:rPr lang="id-ID" sz="4000" dirty="0"/>
              <a:t>Lapisan udara terdiri atas berbagai jenis gas, seperti O2, CO2, nitrogen, hidrogen, dan helium. Molekul-molekul gas yang terdapat di dalam atmosfer tersebut dapat menyerap, memantulkan, dan melewatkan radiasi elektromagnetik. Dalam inderaja, jendela atmosfer adalah bagian spektrum elektromagnetik yang dapat mencapai bumi. </a:t>
            </a:r>
          </a:p>
        </p:txBody>
      </p:sp>
    </p:spTree>
    <p:extLst>
      <p:ext uri="{BB962C8B-B14F-4D97-AF65-F5344CB8AC3E}">
        <p14:creationId xmlns:p14="http://schemas.microsoft.com/office/powerpoint/2010/main" val="32732046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32A1EB-748C-476F-9AD1-8FF3B67F9E98}"/>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52B7FCB9-EC15-4081-850B-5FE356557195}"/>
              </a:ext>
            </a:extLst>
          </p:cNvPr>
          <p:cNvSpPr>
            <a:spLocks noGrp="1"/>
          </p:cNvSpPr>
          <p:nvPr>
            <p:ph idx="1"/>
          </p:nvPr>
        </p:nvSpPr>
        <p:spPr/>
        <p:txBody>
          <a:bodyPr>
            <a:normAutofit lnSpcReduction="10000"/>
          </a:bodyPr>
          <a:lstStyle/>
          <a:p>
            <a:r>
              <a:rPr lang="id-ID" sz="3600" dirty="0"/>
              <a:t>Keadaan di atmosfer dapat menjadi penghalang pancaran sumber tenaga yang mencapai ke permukaan bumi. Kondisi cuaca yang berawan menyebabkan sumber tenaga tidak dapat mencapai permukaan bumi. Hamburan dapat di atmosfer. Hamburan dibagi menjadi tiga, yaitu hamburan Rayleigh, Mie, dan nonselektif. Hamburan Rayleigh terjadi jika diameter partikel atmosfer lebih kecil daripada panjang gelombang. </a:t>
            </a:r>
          </a:p>
        </p:txBody>
      </p:sp>
    </p:spTree>
    <p:extLst>
      <p:ext uri="{BB962C8B-B14F-4D97-AF65-F5344CB8AC3E}">
        <p14:creationId xmlns:p14="http://schemas.microsoft.com/office/powerpoint/2010/main" val="3123620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298FB11-778B-459D-9814-40ECE58F5903}"/>
              </a:ext>
            </a:extLst>
          </p:cNvPr>
          <p:cNvSpPr>
            <a:spLocks noGrp="1"/>
          </p:cNvSpPr>
          <p:nvPr>
            <p:ph type="title"/>
          </p:nvPr>
        </p:nvSpPr>
        <p:spPr/>
        <p:txBody>
          <a:bodyPr/>
          <a:lstStyle/>
          <a:p>
            <a:r>
              <a:rPr lang="id-ID" dirty="0"/>
              <a:t>1. PENGERTIAN</a:t>
            </a:r>
          </a:p>
        </p:txBody>
      </p:sp>
      <p:sp>
        <p:nvSpPr>
          <p:cNvPr id="3" name="Content Placeholder 2">
            <a:extLst>
              <a:ext uri="{FF2B5EF4-FFF2-40B4-BE49-F238E27FC236}">
                <a16:creationId xmlns:a16="http://schemas.microsoft.com/office/drawing/2014/main" xmlns="" id="{8039C1D1-FA86-4146-A05B-4C446092F22A}"/>
              </a:ext>
            </a:extLst>
          </p:cNvPr>
          <p:cNvSpPr>
            <a:spLocks noGrp="1"/>
          </p:cNvSpPr>
          <p:nvPr>
            <p:ph idx="1"/>
          </p:nvPr>
        </p:nvSpPr>
        <p:spPr/>
        <p:txBody>
          <a:bodyPr>
            <a:normAutofit/>
          </a:bodyPr>
          <a:lstStyle/>
          <a:p>
            <a:pPr marL="0" indent="0">
              <a:buNone/>
            </a:pPr>
            <a:r>
              <a:rPr lang="id-ID" sz="4000" b="1" dirty="0"/>
              <a:t>Penginderaan jauh</a:t>
            </a:r>
            <a:r>
              <a:rPr lang="id-ID" sz="4000" dirty="0"/>
              <a:t> atau inderaja (remote sensing) adalah seni dan ilmu untuk mendapatkan informasi tentang obyek, area atau fenomena melalui analisa terhadap data yang diperoleh dengan menggunakan alat tanpa kontak langsung dengan obyek, daerah ataupun fenomena yang dikaji (Lillesand dan Kiefer,1979).</a:t>
            </a:r>
          </a:p>
        </p:txBody>
      </p:sp>
    </p:spTree>
    <p:extLst>
      <p:ext uri="{BB962C8B-B14F-4D97-AF65-F5344CB8AC3E}">
        <p14:creationId xmlns:p14="http://schemas.microsoft.com/office/powerpoint/2010/main" val="39007566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3E2762-B9B9-4B77-A490-7C29537E9B21}"/>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B000B78A-929E-4E0B-8926-492635CB8505}"/>
              </a:ext>
            </a:extLst>
          </p:cNvPr>
          <p:cNvSpPr>
            <a:spLocks noGrp="1"/>
          </p:cNvSpPr>
          <p:nvPr>
            <p:ph idx="1"/>
          </p:nvPr>
        </p:nvSpPr>
        <p:spPr/>
        <p:txBody>
          <a:bodyPr>
            <a:normAutofit/>
          </a:bodyPr>
          <a:lstStyle/>
          <a:p>
            <a:r>
              <a:rPr lang="id-ID" sz="4400" dirty="0"/>
              <a:t>Hamburan Mie terjadi jika diameter partikel atmosfer sama dengan panjang gelombang. Hamburan non-selektif terjadi jika diameter partikel atmosfer lebih besar daripada panjang gelombang. Interaksi antara tenaga elektromagnetik dan atmosfer.</a:t>
            </a:r>
          </a:p>
        </p:txBody>
      </p:sp>
    </p:spTree>
    <p:extLst>
      <p:ext uri="{BB962C8B-B14F-4D97-AF65-F5344CB8AC3E}">
        <p14:creationId xmlns:p14="http://schemas.microsoft.com/office/powerpoint/2010/main" val="24049611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1ADDEA-BA18-4657-ABB7-A0A779B79015}"/>
              </a:ext>
            </a:extLst>
          </p:cNvPr>
          <p:cNvSpPr>
            <a:spLocks noGrp="1"/>
          </p:cNvSpPr>
          <p:nvPr>
            <p:ph type="title"/>
          </p:nvPr>
        </p:nvSpPr>
        <p:spPr/>
        <p:txBody>
          <a:bodyPr>
            <a:normAutofit fontScale="90000"/>
          </a:bodyPr>
          <a:lstStyle/>
          <a:p>
            <a:r>
              <a:rPr lang="id-ID" dirty="0"/>
              <a:t/>
            </a:r>
            <a:br>
              <a:rPr lang="id-ID" dirty="0"/>
            </a:br>
            <a:r>
              <a:rPr lang="id-ID" dirty="0"/>
              <a:t>                . Interaksi Antara Tenaga dan Objek</a:t>
            </a:r>
            <a:br>
              <a:rPr lang="id-ID" dirty="0"/>
            </a:br>
            <a:endParaRPr lang="id-ID" dirty="0"/>
          </a:p>
        </p:txBody>
      </p:sp>
      <p:sp>
        <p:nvSpPr>
          <p:cNvPr id="3" name="Content Placeholder 2">
            <a:extLst>
              <a:ext uri="{FF2B5EF4-FFF2-40B4-BE49-F238E27FC236}">
                <a16:creationId xmlns:a16="http://schemas.microsoft.com/office/drawing/2014/main" xmlns="" id="{8E56A6CC-2C0B-46E8-AA60-E35BA8F7B3EC}"/>
              </a:ext>
            </a:extLst>
          </p:cNvPr>
          <p:cNvSpPr>
            <a:spLocks noGrp="1"/>
          </p:cNvSpPr>
          <p:nvPr>
            <p:ph idx="1"/>
          </p:nvPr>
        </p:nvSpPr>
        <p:spPr/>
        <p:txBody>
          <a:bodyPr>
            <a:normAutofit fontScale="92500" lnSpcReduction="10000"/>
          </a:bodyPr>
          <a:lstStyle/>
          <a:p>
            <a:pPr marL="0" indent="0">
              <a:buNone/>
            </a:pPr>
            <a:r>
              <a:rPr lang="id-ID" sz="3600" dirty="0"/>
              <a:t>Interaksi antara tenaga dan objek dapat dilihat dari rona yang dihasilkan oleh foto udara. Tiap-tiap objek memiliki karakteristik yang berbeda dalam memantulkan atau memancarkan tenaga ke sensor. Objek yang mempunyai daya pantul tinggi akan terlihat cerah pada citra, sedangkan objek berdaya pantul rendah akan terlihat gelap pada citra. Contohnya, permukaan puncak gunung yang tertutup oleh salju yang mempunyai daya pantul tinggi terlihat lebih cerah daripada permukaan puncak gunung yang tertutup oleh lahar dingin.</a:t>
            </a:r>
          </a:p>
        </p:txBody>
      </p:sp>
    </p:spTree>
    <p:extLst>
      <p:ext uri="{BB962C8B-B14F-4D97-AF65-F5344CB8AC3E}">
        <p14:creationId xmlns:p14="http://schemas.microsoft.com/office/powerpoint/2010/main" val="29130253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DA31EA-F81E-4DED-9017-B8E61F7D042A}"/>
              </a:ext>
            </a:extLst>
          </p:cNvPr>
          <p:cNvSpPr>
            <a:spLocks noGrp="1"/>
          </p:cNvSpPr>
          <p:nvPr>
            <p:ph type="title"/>
          </p:nvPr>
        </p:nvSpPr>
        <p:spPr/>
        <p:txBody>
          <a:bodyPr>
            <a:normAutofit fontScale="90000"/>
          </a:bodyPr>
          <a:lstStyle/>
          <a:p>
            <a:r>
              <a:rPr lang="id-ID" dirty="0"/>
              <a:t/>
            </a:r>
            <a:br>
              <a:rPr lang="id-ID" dirty="0"/>
            </a:br>
            <a:r>
              <a:rPr lang="id-ID" dirty="0"/>
              <a:t>                              4. Sensor dan Wahana</a:t>
            </a:r>
            <a:br>
              <a:rPr lang="id-ID" dirty="0"/>
            </a:br>
            <a:endParaRPr lang="id-ID" dirty="0"/>
          </a:p>
        </p:txBody>
      </p:sp>
      <p:sp>
        <p:nvSpPr>
          <p:cNvPr id="3" name="Content Placeholder 2">
            <a:extLst>
              <a:ext uri="{FF2B5EF4-FFF2-40B4-BE49-F238E27FC236}">
                <a16:creationId xmlns:a16="http://schemas.microsoft.com/office/drawing/2014/main" xmlns="" id="{8ABFE481-DF66-4B64-BDBF-293530AC097F}"/>
              </a:ext>
            </a:extLst>
          </p:cNvPr>
          <p:cNvSpPr>
            <a:spLocks noGrp="1"/>
          </p:cNvSpPr>
          <p:nvPr>
            <p:ph idx="1"/>
          </p:nvPr>
        </p:nvSpPr>
        <p:spPr/>
        <p:txBody>
          <a:bodyPr>
            <a:normAutofit fontScale="92500" lnSpcReduction="10000"/>
          </a:bodyPr>
          <a:lstStyle/>
          <a:p>
            <a:pPr marL="0" indent="0">
              <a:buNone/>
            </a:pPr>
            <a:r>
              <a:rPr lang="id-ID" sz="4000" dirty="0"/>
              <a:t>Sensor merupakan alat pemantau yang dipasang pada wahana, baik pesawat maupun satelit. Sensor dapat dibedakan menjadi dua, yaitu Sensor fotografik merekam objek melalui proses kimiawi. Sensor ini menghasilkan foto. Sensor yang dipasang pada pesawat menghasilkan citra foto (foto udara); sensor yang dipasang pada satelit menghasilkan citra satelit (foto satelit) dan Sensor elektronik bekerja secara elektrik dalam bentuk sinyal.</a:t>
            </a:r>
          </a:p>
        </p:txBody>
      </p:sp>
    </p:spTree>
    <p:extLst>
      <p:ext uri="{BB962C8B-B14F-4D97-AF65-F5344CB8AC3E}">
        <p14:creationId xmlns:p14="http://schemas.microsoft.com/office/powerpoint/2010/main" val="22455717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4B857B-23CF-4F72-B527-1F0091A68D47}"/>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FBFC5A02-6EF1-4825-B2DB-17D409D4CBF9}"/>
              </a:ext>
            </a:extLst>
          </p:cNvPr>
          <p:cNvSpPr>
            <a:spLocks noGrp="1"/>
          </p:cNvSpPr>
          <p:nvPr>
            <p:ph idx="1"/>
          </p:nvPr>
        </p:nvSpPr>
        <p:spPr/>
        <p:txBody>
          <a:bodyPr>
            <a:normAutofit/>
          </a:bodyPr>
          <a:lstStyle/>
          <a:p>
            <a:r>
              <a:rPr lang="id-ID" sz="4400" dirty="0"/>
              <a:t>Sinyal elektrik ini direkam pada pita magnetik yang kemudian dapat diproses menjadi data visual atau data digital dengan menggunakan komputer. Sementara Wahana adalah kendaraan atau media yang digunakan untuk membawa sensor guna mendapatkan inderaja</a:t>
            </a:r>
          </a:p>
        </p:txBody>
      </p:sp>
    </p:spTree>
    <p:extLst>
      <p:ext uri="{BB962C8B-B14F-4D97-AF65-F5344CB8AC3E}">
        <p14:creationId xmlns:p14="http://schemas.microsoft.com/office/powerpoint/2010/main" val="20692298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18C34B-41E4-42D0-BD6E-707D02F49DAA}"/>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066AC8B5-3C81-4056-9C2A-B866F10E1516}"/>
              </a:ext>
            </a:extLst>
          </p:cNvPr>
          <p:cNvSpPr>
            <a:spLocks noGrp="1"/>
          </p:cNvSpPr>
          <p:nvPr>
            <p:ph idx="1"/>
          </p:nvPr>
        </p:nvSpPr>
        <p:spPr/>
        <p:txBody>
          <a:bodyPr>
            <a:normAutofit fontScale="92500" lnSpcReduction="10000"/>
          </a:bodyPr>
          <a:lstStyle/>
          <a:p>
            <a:pPr marL="0" indent="0">
              <a:buNone/>
            </a:pPr>
            <a:r>
              <a:rPr lang="id-ID" sz="4000" dirty="0"/>
              <a:t>Berdasarkan ketinggian peredaran dan tempat pemantauannya di angkasa, wahana dapat dibedakan menjadi tiga kelompok Pesawat terbang rendah sampai menengah dengan ketinggian peredarannya antara 1–9 km di atas permukaan bumi, contohnya drone, Pesawat terbang tinggi dengan ketinggian peredarannya lebih dari 18 km di atas permukaan bumi dan Satelit dengan ketinggian peredarannya antara 400–900 km di luar atmosfer bumi.</a:t>
            </a:r>
          </a:p>
        </p:txBody>
      </p:sp>
    </p:spTree>
    <p:extLst>
      <p:ext uri="{BB962C8B-B14F-4D97-AF65-F5344CB8AC3E}">
        <p14:creationId xmlns:p14="http://schemas.microsoft.com/office/powerpoint/2010/main" val="7740361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7E8E3A-B0A3-4433-A38C-7EECF4DE785E}"/>
              </a:ext>
            </a:extLst>
          </p:cNvPr>
          <p:cNvSpPr>
            <a:spLocks noGrp="1"/>
          </p:cNvSpPr>
          <p:nvPr>
            <p:ph type="title"/>
          </p:nvPr>
        </p:nvSpPr>
        <p:spPr/>
        <p:txBody>
          <a:bodyPr>
            <a:normAutofit fontScale="90000"/>
          </a:bodyPr>
          <a:lstStyle/>
          <a:p>
            <a:r>
              <a:rPr lang="id-ID" dirty="0"/>
              <a:t/>
            </a:r>
            <a:br>
              <a:rPr lang="id-ID" dirty="0"/>
            </a:br>
            <a:r>
              <a:rPr lang="id-ID" dirty="0"/>
              <a:t>                           5. Perolehan Data</a:t>
            </a:r>
            <a:br>
              <a:rPr lang="id-ID" dirty="0"/>
            </a:br>
            <a:endParaRPr lang="id-ID" dirty="0"/>
          </a:p>
        </p:txBody>
      </p:sp>
      <p:sp>
        <p:nvSpPr>
          <p:cNvPr id="3" name="Content Placeholder 2">
            <a:extLst>
              <a:ext uri="{FF2B5EF4-FFF2-40B4-BE49-F238E27FC236}">
                <a16:creationId xmlns:a16="http://schemas.microsoft.com/office/drawing/2014/main" xmlns="" id="{7A36F08C-B663-4DDF-B59B-C1EAD0A4E158}"/>
              </a:ext>
            </a:extLst>
          </p:cNvPr>
          <p:cNvSpPr>
            <a:spLocks noGrp="1"/>
          </p:cNvSpPr>
          <p:nvPr>
            <p:ph idx="1"/>
          </p:nvPr>
        </p:nvSpPr>
        <p:spPr/>
        <p:txBody>
          <a:bodyPr>
            <a:normAutofit/>
          </a:bodyPr>
          <a:lstStyle/>
          <a:p>
            <a:pPr marL="0" indent="0">
              <a:buNone/>
            </a:pPr>
            <a:r>
              <a:rPr lang="id-ID" sz="3600" dirty="0"/>
              <a:t>Ada dua jenis data yang diperoleh dari inderaja, yaitu Data manual didapatkan melalui interpretasi citra. Guna melakukan interpretasi citra secara manual, diperlukan alat bantu stereoskop. Stereoskop dapat digunakan untuk melihat objek dalam bentuk tiga dimensi, dan Data numerik (digital) diperoleh melalui penggunaan perangkat lunak khusus penginderaan jauh yang diterapkan pada komputer.</a:t>
            </a:r>
          </a:p>
        </p:txBody>
      </p:sp>
    </p:spTree>
    <p:extLst>
      <p:ext uri="{BB962C8B-B14F-4D97-AF65-F5344CB8AC3E}">
        <p14:creationId xmlns:p14="http://schemas.microsoft.com/office/powerpoint/2010/main" val="26175853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2C4218-3926-46B2-A29A-94962572100E}"/>
              </a:ext>
            </a:extLst>
          </p:cNvPr>
          <p:cNvSpPr>
            <a:spLocks noGrp="1"/>
          </p:cNvSpPr>
          <p:nvPr>
            <p:ph type="title"/>
          </p:nvPr>
        </p:nvSpPr>
        <p:spPr/>
        <p:txBody>
          <a:bodyPr>
            <a:normAutofit fontScale="90000"/>
          </a:bodyPr>
          <a:lstStyle/>
          <a:p>
            <a:r>
              <a:rPr lang="id-ID" dirty="0"/>
              <a:t/>
            </a:r>
            <a:br>
              <a:rPr lang="id-ID" dirty="0"/>
            </a:br>
            <a:r>
              <a:rPr lang="id-ID" dirty="0"/>
              <a:t>                                   6. Pengguna Data</a:t>
            </a:r>
            <a:br>
              <a:rPr lang="id-ID" dirty="0"/>
            </a:br>
            <a:endParaRPr lang="id-ID" dirty="0"/>
          </a:p>
        </p:txBody>
      </p:sp>
      <p:sp>
        <p:nvSpPr>
          <p:cNvPr id="3" name="Content Placeholder 2">
            <a:extLst>
              <a:ext uri="{FF2B5EF4-FFF2-40B4-BE49-F238E27FC236}">
                <a16:creationId xmlns:a16="http://schemas.microsoft.com/office/drawing/2014/main" xmlns="" id="{050855F3-C153-4667-A0DB-5BFC8F1B34E6}"/>
              </a:ext>
            </a:extLst>
          </p:cNvPr>
          <p:cNvSpPr>
            <a:spLocks noGrp="1"/>
          </p:cNvSpPr>
          <p:nvPr>
            <p:ph idx="1"/>
          </p:nvPr>
        </p:nvSpPr>
        <p:spPr/>
        <p:txBody>
          <a:bodyPr>
            <a:normAutofit lnSpcReduction="10000"/>
          </a:bodyPr>
          <a:lstStyle/>
          <a:p>
            <a:pPr marL="0" indent="0">
              <a:buNone/>
            </a:pPr>
            <a:r>
              <a:rPr lang="id-ID" sz="4000" dirty="0"/>
              <a:t>Pengguna data merupakan komponen akhir yang penting dalam sistem inderaja, yaitu orang atau lembaga yang memanfaatkan hasil inderaja. Jika tidak ada pengguna, data inderaja tidak ada punya manfaat. Data inderaja dapat dipakai di bidang militer, bidang kependudukan, bidang pemetaan, serta bidang meteorologi dan klimatologi.</a:t>
            </a:r>
          </a:p>
        </p:txBody>
      </p:sp>
    </p:spTree>
    <p:extLst>
      <p:ext uri="{BB962C8B-B14F-4D97-AF65-F5344CB8AC3E}">
        <p14:creationId xmlns:p14="http://schemas.microsoft.com/office/powerpoint/2010/main" val="1646961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A4C735-B5A9-4EE2-8A6A-66641BF7538C}"/>
              </a:ext>
            </a:extLst>
          </p:cNvPr>
          <p:cNvSpPr>
            <a:spLocks noGrp="1"/>
          </p:cNvSpPr>
          <p:nvPr>
            <p:ph type="title"/>
          </p:nvPr>
        </p:nvSpPr>
        <p:spPr/>
        <p:txBody>
          <a:bodyPr>
            <a:normAutofit fontScale="90000"/>
          </a:bodyPr>
          <a:lstStyle/>
          <a:p>
            <a:r>
              <a:rPr lang="id-ID" dirty="0"/>
              <a:t/>
            </a:r>
            <a:br>
              <a:rPr lang="id-ID" dirty="0"/>
            </a:br>
            <a:r>
              <a:rPr lang="id-ID" dirty="0"/>
              <a:t>                                Keunggulan</a:t>
            </a:r>
            <a:br>
              <a:rPr lang="id-ID" dirty="0"/>
            </a:br>
            <a:endParaRPr lang="id-ID" dirty="0"/>
          </a:p>
        </p:txBody>
      </p:sp>
      <p:sp>
        <p:nvSpPr>
          <p:cNvPr id="3" name="Content Placeholder 2">
            <a:extLst>
              <a:ext uri="{FF2B5EF4-FFF2-40B4-BE49-F238E27FC236}">
                <a16:creationId xmlns:a16="http://schemas.microsoft.com/office/drawing/2014/main" xmlns="" id="{FDFCC38E-247B-4325-99F3-ADF101D19F46}"/>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9481851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B7A509-F2D5-4E3C-94CB-A7AE0B37457E}"/>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C669E352-13D4-4608-A869-456645EC9ABA}"/>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1113126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A0B260-2D0A-4234-A468-46574698AFA5}"/>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988A105-D6E8-4FEE-B645-7BABE8BE0110}"/>
              </a:ext>
            </a:extLst>
          </p:cNvPr>
          <p:cNvSpPr>
            <a:spLocks noGrp="1"/>
          </p:cNvSpPr>
          <p:nvPr>
            <p:ph idx="1"/>
          </p:nvPr>
        </p:nvSpPr>
        <p:spPr/>
        <p:txBody>
          <a:bodyPr>
            <a:normAutofit/>
          </a:bodyPr>
          <a:lstStyle/>
          <a:p>
            <a:pPr marL="0" indent="0">
              <a:buNone/>
            </a:pPr>
            <a:r>
              <a:rPr lang="id-ID" sz="4000" dirty="0"/>
              <a:t>Yang dimaksud penginderaan jauh (inderaja) adalah ilmu, seni, dan </a:t>
            </a:r>
            <a:r>
              <a:rPr lang="id-ID" sz="4000" dirty="0">
                <a:hlinkClick r:id="rId2"/>
              </a:rPr>
              <a:t>teknologi</a:t>
            </a:r>
            <a:r>
              <a:rPr lang="id-ID" sz="4000" dirty="0"/>
              <a:t> untuk mendapatkan informasi tentang suatu objek, daerah, atau gejala di permukaan bumi dengan menggunakan suatu alat tanpa kontak langsung dengan objek yang dikaji.</a:t>
            </a:r>
          </a:p>
        </p:txBody>
      </p:sp>
    </p:spTree>
    <p:extLst>
      <p:ext uri="{BB962C8B-B14F-4D97-AF65-F5344CB8AC3E}">
        <p14:creationId xmlns:p14="http://schemas.microsoft.com/office/powerpoint/2010/main" val="2441176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C29E05-E725-49E1-898D-70F91AFCE3CB}"/>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7C44A9E-DCB9-4997-AEB3-B48DD0F229EE}"/>
              </a:ext>
            </a:extLst>
          </p:cNvPr>
          <p:cNvSpPr>
            <a:spLocks noGrp="1"/>
          </p:cNvSpPr>
          <p:nvPr>
            <p:ph idx="1"/>
          </p:nvPr>
        </p:nvSpPr>
        <p:spPr/>
        <p:txBody>
          <a:bodyPr>
            <a:normAutofit/>
          </a:bodyPr>
          <a:lstStyle/>
          <a:p>
            <a:pPr marL="0" indent="0">
              <a:buNone/>
            </a:pPr>
            <a:r>
              <a:rPr lang="id-ID" sz="4400" dirty="0"/>
              <a:t>Objek, daerah, atau gejala tersebut direkam menggunakan wahana seperti satelit, pesawat udara, dan balon udara. Penginderaan jauh ini telah banyak dimanfaatkan untuk berbagai kepentingan di bidang kelautan, ilmu </a:t>
            </a:r>
            <a:r>
              <a:rPr lang="id-ID" sz="4400" dirty="0">
                <a:hlinkClick r:id="rId2"/>
              </a:rPr>
              <a:t>bumi</a:t>
            </a:r>
            <a:r>
              <a:rPr lang="id-ID" sz="4400" dirty="0"/>
              <a:t>, dan lain-lain.</a:t>
            </a:r>
          </a:p>
        </p:txBody>
      </p:sp>
    </p:spTree>
    <p:extLst>
      <p:ext uri="{BB962C8B-B14F-4D97-AF65-F5344CB8AC3E}">
        <p14:creationId xmlns:p14="http://schemas.microsoft.com/office/powerpoint/2010/main" val="937982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4C10C2-0E3C-41DD-ADB5-B935C5CCFC11}"/>
              </a:ext>
            </a:extLst>
          </p:cNvPr>
          <p:cNvSpPr>
            <a:spLocks noGrp="1"/>
          </p:cNvSpPr>
          <p:nvPr>
            <p:ph type="title"/>
          </p:nvPr>
        </p:nvSpPr>
        <p:spPr/>
        <p:txBody>
          <a:bodyPr/>
          <a:lstStyle/>
          <a:p>
            <a:r>
              <a:rPr lang="id-ID" dirty="0"/>
              <a:t>PENGERTIAN PENGINDERAAN JAUH MENURUT AHLI</a:t>
            </a:r>
          </a:p>
        </p:txBody>
      </p:sp>
      <p:sp>
        <p:nvSpPr>
          <p:cNvPr id="3" name="Content Placeholder 2">
            <a:extLst>
              <a:ext uri="{FF2B5EF4-FFF2-40B4-BE49-F238E27FC236}">
                <a16:creationId xmlns:a16="http://schemas.microsoft.com/office/drawing/2014/main" xmlns="" id="{E16C6004-A530-426F-A831-D137F144376A}"/>
              </a:ext>
            </a:extLst>
          </p:cNvPr>
          <p:cNvSpPr>
            <a:spLocks noGrp="1"/>
          </p:cNvSpPr>
          <p:nvPr>
            <p:ph idx="1"/>
          </p:nvPr>
        </p:nvSpPr>
        <p:spPr/>
        <p:txBody>
          <a:bodyPr/>
          <a:lstStyle/>
          <a:p>
            <a:r>
              <a:rPr lang="id-ID" sz="3600" dirty="0"/>
              <a:t>Menurut Lillesand and Keifer (1979) Pengindraan jauh (remote sensing) adalah ilmu dan seni untuk memperoleh informasi tentang suatu objek, daerah, atau fenomena dengan jalan analisis data yang diperoleh melalui alat perekam (sensor) yang menggunakan gelombang elektromagnetik sebagai media perantaranya tanpa menyentuh objek tersebut.</a:t>
            </a:r>
          </a:p>
          <a:p>
            <a:endParaRPr lang="id-ID" dirty="0"/>
          </a:p>
        </p:txBody>
      </p:sp>
    </p:spTree>
    <p:extLst>
      <p:ext uri="{BB962C8B-B14F-4D97-AF65-F5344CB8AC3E}">
        <p14:creationId xmlns:p14="http://schemas.microsoft.com/office/powerpoint/2010/main" val="12315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F6D4C1-6906-4BFF-B998-9FD50D5518DF}"/>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B7E80B78-9A4C-41A7-AA3A-A3D27010CBC9}"/>
              </a:ext>
            </a:extLst>
          </p:cNvPr>
          <p:cNvSpPr>
            <a:spLocks noGrp="1"/>
          </p:cNvSpPr>
          <p:nvPr>
            <p:ph idx="1"/>
          </p:nvPr>
        </p:nvSpPr>
        <p:spPr/>
        <p:txBody>
          <a:bodyPr/>
          <a:lstStyle/>
          <a:p>
            <a:r>
              <a:rPr lang="id-ID" sz="4400" dirty="0"/>
              <a:t>Menurut Curran (1985) Pengindraan jauh adalah penggunaan sensor radiasi elektromagnetik untuk merekam gambar lingkungan bumi yang dapat di interpretasikan sehingga menghasilkan informasi yang berguna.</a:t>
            </a:r>
          </a:p>
          <a:p>
            <a:endParaRPr lang="id-ID" dirty="0"/>
          </a:p>
        </p:txBody>
      </p:sp>
    </p:spTree>
    <p:extLst>
      <p:ext uri="{BB962C8B-B14F-4D97-AF65-F5344CB8AC3E}">
        <p14:creationId xmlns:p14="http://schemas.microsoft.com/office/powerpoint/2010/main" val="2198283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B73EE8-8D63-4C5C-A235-A2CFBD25D7E0}"/>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5AE95564-E762-4D54-A4F9-A56BCE2D79CE}"/>
              </a:ext>
            </a:extLst>
          </p:cNvPr>
          <p:cNvSpPr>
            <a:spLocks noGrp="1"/>
          </p:cNvSpPr>
          <p:nvPr>
            <p:ph idx="1"/>
          </p:nvPr>
        </p:nvSpPr>
        <p:spPr/>
        <p:txBody>
          <a:bodyPr>
            <a:normAutofit lnSpcReduction="10000"/>
          </a:bodyPr>
          <a:lstStyle/>
          <a:p>
            <a:r>
              <a:rPr lang="id-ID" sz="5400" dirty="0"/>
              <a:t>Menurut Colwell (1984) Penginderaaan Jauh yaitu suatu pengukuran atau perolehan data pada objek di permukaan bumi dari satelit atau instrumen lain di atas atau jauh dari objek yang diindera</a:t>
            </a:r>
          </a:p>
        </p:txBody>
      </p:sp>
    </p:spTree>
    <p:extLst>
      <p:ext uri="{BB962C8B-B14F-4D97-AF65-F5344CB8AC3E}">
        <p14:creationId xmlns:p14="http://schemas.microsoft.com/office/powerpoint/2010/main" val="2357885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D0BDBA-7C5A-491E-921B-0F66EA7CD4CC}"/>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74B1323F-38B3-42CE-983F-4DFFC021BE53}"/>
              </a:ext>
            </a:extLst>
          </p:cNvPr>
          <p:cNvSpPr>
            <a:spLocks noGrp="1"/>
          </p:cNvSpPr>
          <p:nvPr>
            <p:ph idx="1"/>
          </p:nvPr>
        </p:nvSpPr>
        <p:spPr/>
        <p:txBody>
          <a:bodyPr>
            <a:normAutofit fontScale="92500"/>
          </a:bodyPr>
          <a:lstStyle/>
          <a:p>
            <a:r>
              <a:rPr lang="id-ID" sz="4400" dirty="0"/>
              <a:t>American Society of Photogrammetry. Penginderaan jauh merupakan pengukuran atau perolehan informasi dari beberapa sifat objek atau fenomena, dengan menggunakan alat perekam yang secara fisik tidak terjadi kontak langsung dengan objek atau fenomena yang dikaji.</a:t>
            </a:r>
          </a:p>
          <a:p>
            <a:endParaRPr lang="id-ID" dirty="0"/>
          </a:p>
        </p:txBody>
      </p:sp>
    </p:spTree>
    <p:extLst>
      <p:ext uri="{BB962C8B-B14F-4D97-AF65-F5344CB8AC3E}">
        <p14:creationId xmlns:p14="http://schemas.microsoft.com/office/powerpoint/2010/main" val="3218593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D636F9-CEA9-49C9-8836-281BEC9F7125}"/>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4C5E0DA6-C1B2-4A8A-8905-0C4B8B5BD250}"/>
              </a:ext>
            </a:extLst>
          </p:cNvPr>
          <p:cNvSpPr>
            <a:spLocks noGrp="1"/>
          </p:cNvSpPr>
          <p:nvPr>
            <p:ph idx="1"/>
          </p:nvPr>
        </p:nvSpPr>
        <p:spPr/>
        <p:txBody>
          <a:bodyPr>
            <a:normAutofit lnSpcReduction="10000"/>
          </a:bodyPr>
          <a:lstStyle/>
          <a:p>
            <a:r>
              <a:rPr lang="id-ID" sz="5400" dirty="0"/>
              <a:t>Avery. Penginderaan jauh merupakan upaya untuk memperoleh, menunjukkan (mengidentifikasi) dan menganalisis objek dengan sensor pada posisi pengamatan daerah kajian.</a:t>
            </a:r>
          </a:p>
          <a:p>
            <a:endParaRPr lang="id-ID" dirty="0"/>
          </a:p>
        </p:txBody>
      </p:sp>
    </p:spTree>
    <p:extLst>
      <p:ext uri="{BB962C8B-B14F-4D97-AF65-F5344CB8AC3E}">
        <p14:creationId xmlns:p14="http://schemas.microsoft.com/office/powerpoint/2010/main" val="36551443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474</TotalTime>
  <Words>955</Words>
  <Application>Microsoft Office PowerPoint</Application>
  <PresentationFormat>Custom</PresentationFormat>
  <Paragraphs>42</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PENGINDERAAN JAUH</vt:lpstr>
      <vt:lpstr>1. PENGERTIAN</vt:lpstr>
      <vt:lpstr>PowerPoint Presentation</vt:lpstr>
      <vt:lpstr>PowerPoint Presentation</vt:lpstr>
      <vt:lpstr>PENGERTIAN PENGINDERAAN JAUH MENURUT AHLI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Komponen-Komponen Penginderaan Jauh </vt:lpstr>
      <vt:lpstr>                                                      1. Sumber Tenaga </vt:lpstr>
      <vt:lpstr>PowerPoint Presentation</vt:lpstr>
      <vt:lpstr>PowerPoint Presentation</vt:lpstr>
      <vt:lpstr>PowerPoint Presentation</vt:lpstr>
      <vt:lpstr>                                      2. Atmosfer </vt:lpstr>
      <vt:lpstr>PowerPoint Presentation</vt:lpstr>
      <vt:lpstr>PowerPoint Presentation</vt:lpstr>
      <vt:lpstr>                 . Interaksi Antara Tenaga dan Objek </vt:lpstr>
      <vt:lpstr>                               4. Sensor dan Wahana </vt:lpstr>
      <vt:lpstr>PowerPoint Presentation</vt:lpstr>
      <vt:lpstr>PowerPoint Presentation</vt:lpstr>
      <vt:lpstr>                            5. Perolehan Data </vt:lpstr>
      <vt:lpstr>                                    6. Pengguna Data </vt:lpstr>
      <vt:lpstr>                                 Keunggulan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PENGINDERAAN JAUH</dc:title>
  <dc:creator>ACER</dc:creator>
  <cp:lastModifiedBy>acer</cp:lastModifiedBy>
  <cp:revision>9</cp:revision>
  <dcterms:created xsi:type="dcterms:W3CDTF">2021-09-01T14:16:32Z</dcterms:created>
  <dcterms:modified xsi:type="dcterms:W3CDTF">2022-05-17T05:13:35Z</dcterms:modified>
</cp:coreProperties>
</file>