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8" r:id="rId10"/>
    <p:sldId id="266" r:id="rId11"/>
    <p:sldId id="267" r:id="rId12"/>
    <p:sldId id="270" r:id="rId13"/>
    <p:sldId id="271" r:id="rId14"/>
    <p:sldId id="273" r:id="rId15"/>
    <p:sldId id="269" r:id="rId16"/>
    <p:sldId id="272" r:id="rId17"/>
    <p:sldId id="280" r:id="rId18"/>
    <p:sldId id="279" r:id="rId19"/>
    <p:sldId id="278" r:id="rId20"/>
    <p:sldId id="277" r:id="rId21"/>
    <p:sldId id="276" r:id="rId22"/>
    <p:sldId id="275" r:id="rId23"/>
    <p:sldId id="274" r:id="rId24"/>
    <p:sldId id="281" r:id="rId25"/>
    <p:sldId id="282" r:id="rId26"/>
    <p:sldId id="283" r:id="rId27"/>
    <p:sldId id="284" r:id="rId28"/>
    <p:sldId id="286" r:id="rId29"/>
    <p:sldId id="285" r:id="rId30"/>
    <p:sldId id="291" r:id="rId31"/>
    <p:sldId id="292" r:id="rId32"/>
    <p:sldId id="290" r:id="rId33"/>
    <p:sldId id="294" r:id="rId34"/>
    <p:sldId id="289" r:id="rId35"/>
    <p:sldId id="293" r:id="rId36"/>
    <p:sldId id="288" r:id="rId37"/>
    <p:sldId id="287" r:id="rId38"/>
    <p:sldId id="295" r:id="rId39"/>
    <p:sldId id="296" r:id="rId40"/>
    <p:sldId id="301" r:id="rId41"/>
    <p:sldId id="300" r:id="rId42"/>
    <p:sldId id="298" r:id="rId43"/>
    <p:sldId id="297" r:id="rId44"/>
    <p:sldId id="302" r:id="rId45"/>
    <p:sldId id="305" r:id="rId46"/>
    <p:sldId id="304" r:id="rId47"/>
    <p:sldId id="303" r:id="rId48"/>
    <p:sldId id="307" r:id="rId49"/>
    <p:sldId id="312" r:id="rId50"/>
    <p:sldId id="309" r:id="rId51"/>
    <p:sldId id="308" r:id="rId52"/>
    <p:sldId id="313" r:id="rId53"/>
    <p:sldId id="314" r:id="rId54"/>
    <p:sldId id="315" r:id="rId55"/>
    <p:sldId id="316" r:id="rId56"/>
    <p:sldId id="317" r:id="rId57"/>
    <p:sldId id="318" r:id="rId58"/>
    <p:sldId id="319" r:id="rId59"/>
    <p:sldId id="320" r:id="rId60"/>
    <p:sldId id="321" r:id="rId61"/>
    <p:sldId id="322" r:id="rId62"/>
    <p:sldId id="323" r:id="rId6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7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BFDA81A-AD78-4518-8630-21A49F986DBF}" type="datetimeFigureOut">
              <a:rPr lang="id-ID" smtClean="0"/>
              <a:t>17/05/2022</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45C9B23C-35F5-4350-88D6-6D48415CD3C5}"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FDA81A-AD78-4518-8630-21A49F986DBF}"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FDA81A-AD78-4518-8630-21A49F986DBF}"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FDA81A-AD78-4518-8630-21A49F986DBF}"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BFDA81A-AD78-4518-8630-21A49F986DBF}"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9B23C-35F5-4350-88D6-6D48415CD3C5}"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FDA81A-AD78-4518-8630-21A49F986DBF}"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BFDA81A-AD78-4518-8630-21A49F986DBF}" type="datetimeFigureOut">
              <a:rPr lang="id-ID" smtClean="0"/>
              <a:t>17/05/2022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DBFDA81A-AD78-4518-8630-21A49F986DBF}" type="datetimeFigureOut">
              <a:rPr lang="id-ID" smtClean="0"/>
              <a:t>17/05/2022</a:t>
            </a:fld>
            <a:endParaRPr lang="id-ID"/>
          </a:p>
        </p:txBody>
      </p:sp>
      <p:sp>
        <p:nvSpPr>
          <p:cNvPr id="8" name="Slide Number Placeholder 7"/>
          <p:cNvSpPr>
            <a:spLocks noGrp="1"/>
          </p:cNvSpPr>
          <p:nvPr>
            <p:ph type="sldNum" sz="quarter" idx="11"/>
          </p:nvPr>
        </p:nvSpPr>
        <p:spPr/>
        <p:txBody>
          <a:bodyPr/>
          <a:lstStyle/>
          <a:p>
            <a:fld id="{45C9B23C-35F5-4350-88D6-6D48415CD3C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DA81A-AD78-4518-8630-21A49F986DBF}" type="datetimeFigureOut">
              <a:rPr lang="id-ID" smtClean="0"/>
              <a:t>17/05/2022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FDA81A-AD78-4518-8630-21A49F986DBF}"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56448" y="6422064"/>
            <a:ext cx="762000" cy="365125"/>
          </a:xfrm>
        </p:spPr>
        <p:txBody>
          <a:bodyPr/>
          <a:lstStyle/>
          <a:p>
            <a:fld id="{45C9B23C-35F5-4350-88D6-6D48415CD3C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BFDA81A-AD78-4518-8630-21A49F986DBF}"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C9B23C-35F5-4350-88D6-6D48415CD3C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BFDA81A-AD78-4518-8630-21A49F986DBF}" type="datetimeFigureOut">
              <a:rPr lang="id-ID" smtClean="0"/>
              <a:t>17/05/2022</a:t>
            </a:fld>
            <a:endParaRPr lang="id-ID"/>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d-ID"/>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5C9B23C-35F5-4350-88D6-6D48415CD3C5}"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352928"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9293" y="404664"/>
            <a:ext cx="8345425" cy="1446550"/>
          </a:xfrm>
          <a:prstGeom prst="rect">
            <a:avLst/>
          </a:prstGeom>
          <a:noFill/>
        </p:spPr>
        <p:txBody>
          <a:bodyPr wrap="none" lIns="91440" tIns="45720" rIns="91440" bIns="45720">
            <a:spAutoFit/>
          </a:bodyPr>
          <a:lstStyle/>
          <a:p>
            <a:pPr algn="ctr"/>
            <a:r>
              <a:rPr lang="id-ID" sz="4400" b="1" cap="none" spc="0" dirty="0">
                <a:ln w="1905"/>
                <a:solidFill>
                  <a:srgbClr val="0070C0"/>
                </a:solidFill>
                <a:effectLst>
                  <a:innerShdw blurRad="69850" dist="43180" dir="5400000">
                    <a:srgbClr val="000000">
                      <a:alpha val="65000"/>
                    </a:srgbClr>
                  </a:innerShdw>
                </a:effectLst>
              </a:rPr>
              <a:t>PENGOLAHAN DAN ANALISIS</a:t>
            </a:r>
            <a:br>
              <a:rPr lang="id-ID" sz="4400" b="1" cap="none" spc="0" dirty="0">
                <a:ln w="1905"/>
                <a:solidFill>
                  <a:srgbClr val="0070C0"/>
                </a:solidFill>
                <a:effectLst>
                  <a:innerShdw blurRad="69850" dist="43180" dir="5400000">
                    <a:srgbClr val="000000">
                      <a:alpha val="65000"/>
                    </a:srgbClr>
                  </a:innerShdw>
                </a:effectLst>
              </a:rPr>
            </a:br>
            <a:r>
              <a:rPr lang="id-ID" sz="4400" b="1" cap="none" spc="0" dirty="0">
                <a:ln w="1905"/>
                <a:solidFill>
                  <a:srgbClr val="0070C0"/>
                </a:solidFill>
                <a:effectLst>
                  <a:innerShdw blurRad="69850" dist="43180" dir="5400000">
                    <a:srgbClr val="000000">
                      <a:alpha val="65000"/>
                    </a:srgbClr>
                  </a:innerShdw>
                </a:effectLst>
              </a:rPr>
              <a:t>DATA KEPENDUDUKAN</a:t>
            </a:r>
            <a:endParaRPr lang="en-US" sz="4400" b="1" cap="none" spc="0" dirty="0">
              <a:ln w="1905"/>
              <a:solidFill>
                <a:srgbClr val="0070C0"/>
              </a:solidFill>
              <a:effectLst>
                <a:innerShdw blurRad="69850" dist="43180" dir="5400000">
                  <a:srgbClr val="000000">
                    <a:alpha val="65000"/>
                  </a:srgbClr>
                </a:innerShdw>
              </a:effectLst>
            </a:endParaRPr>
          </a:p>
        </p:txBody>
      </p:sp>
      <p:sp>
        <p:nvSpPr>
          <p:cNvPr id="5" name="Rectangle 4"/>
          <p:cNvSpPr/>
          <p:nvPr/>
        </p:nvSpPr>
        <p:spPr>
          <a:xfrm>
            <a:off x="5088742" y="4017258"/>
            <a:ext cx="3515706" cy="707886"/>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id-ID" sz="4000" b="1" cap="none" spc="0" dirty="0">
                <a:ln w="50800"/>
                <a:solidFill>
                  <a:schemeClr val="bg1">
                    <a:shade val="50000"/>
                  </a:schemeClr>
                </a:solidFill>
                <a:effectLst/>
              </a:rPr>
              <a:t>KELAS XI IPS</a:t>
            </a:r>
            <a:endParaRPr lang="en-US" sz="4000" b="1" cap="none" spc="0" dirty="0">
              <a:ln w="50800"/>
              <a:solidFill>
                <a:schemeClr val="bg1">
                  <a:shade val="50000"/>
                </a:schemeClr>
              </a:solidFill>
              <a:effectLst/>
            </a:endParaRPr>
          </a:p>
        </p:txBody>
      </p:sp>
      <p:sp>
        <p:nvSpPr>
          <p:cNvPr id="6" name="Rectangle 5"/>
          <p:cNvSpPr/>
          <p:nvPr/>
        </p:nvSpPr>
        <p:spPr>
          <a:xfrm>
            <a:off x="1760978" y="5590981"/>
            <a:ext cx="5622052" cy="646331"/>
          </a:xfrm>
          <a:prstGeom prst="rect">
            <a:avLst/>
          </a:prstGeom>
          <a:noFill/>
        </p:spPr>
        <p:txBody>
          <a:bodyPr wrap="none" lIns="91440" tIns="45720" rIns="91440" bIns="45720">
            <a:spAutoFit/>
          </a:bodyPr>
          <a:lstStyle/>
          <a:p>
            <a:pPr algn="ctr"/>
            <a:r>
              <a:rPr lang="id-ID" sz="3600" b="1" dirty="0">
                <a:ln w="1905"/>
                <a:solidFill>
                  <a:schemeClr val="accent2">
                    <a:lumMod val="50000"/>
                  </a:schemeClr>
                </a:solidFill>
                <a:effectLst>
                  <a:innerShdw blurRad="69850" dist="43180" dir="5400000">
                    <a:srgbClr val="000000">
                      <a:alpha val="65000"/>
                    </a:srgbClr>
                  </a:innerShdw>
                </a:effectLst>
              </a:rPr>
              <a:t>Oleh: Listasari Simbolon</a:t>
            </a:r>
            <a:endParaRPr lang="en-US" sz="3600" b="1" cap="none" spc="0" dirty="0">
              <a:ln w="1905"/>
              <a:solidFill>
                <a:schemeClr val="accent2">
                  <a:lumMod val="50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636247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solidFill>
                  <a:srgbClr val="FFFF00"/>
                </a:solidFill>
                <a:latin typeface="arial"/>
              </a:rPr>
              <a:t>Contoh</a:t>
            </a:r>
            <a:endParaRPr lang="id-ID" b="1" dirty="0">
              <a:solidFill>
                <a:srgbClr val="FFFF00"/>
              </a:solidFill>
            </a:endParaRPr>
          </a:p>
        </p:txBody>
      </p:sp>
      <p:sp>
        <p:nvSpPr>
          <p:cNvPr id="3" name="Content Placeholder 2"/>
          <p:cNvSpPr>
            <a:spLocks noGrp="1"/>
          </p:cNvSpPr>
          <p:nvPr>
            <p:ph idx="1"/>
          </p:nvPr>
        </p:nvSpPr>
        <p:spPr>
          <a:xfrm>
            <a:off x="457200" y="1196752"/>
            <a:ext cx="7467600" cy="4929411"/>
          </a:xfrm>
        </p:spPr>
        <p:txBody>
          <a:bodyPr/>
          <a:lstStyle/>
          <a:p>
            <a:pPr marL="36576" indent="0">
              <a:buNone/>
            </a:pPr>
            <a:r>
              <a:rPr lang="id-ID" dirty="0">
                <a:latin typeface="arial"/>
              </a:rPr>
              <a:t>Jumlah penduduk di Kota A pada tahun 2015 sebanyak 250.000 jiwa. Selama tahun 2015 hingga 2016 jumlah bayi lahir di kota tersebut sebanyak 18.000 jiwa, sedangkan jumlah orang yang meninggal dunia sebanyak 7.500 jiwa. </a:t>
            </a:r>
            <a:br>
              <a:rPr lang="id-ID" dirty="0">
                <a:latin typeface="arial"/>
              </a:rPr>
            </a:br>
            <a:r>
              <a:rPr lang="id-ID" dirty="0">
                <a:latin typeface="arial"/>
              </a:rPr>
              <a:t>Berapa jumlah penduduk Kota A di akhir tahun 2016 dan berapa persen pertumbuhan penduduknya?</a:t>
            </a:r>
            <a:endParaRPr lang="id-ID" dirty="0"/>
          </a:p>
        </p:txBody>
      </p:sp>
    </p:spTree>
    <p:extLst>
      <p:ext uri="{BB962C8B-B14F-4D97-AF65-F5344CB8AC3E}">
        <p14:creationId xmlns:p14="http://schemas.microsoft.com/office/powerpoint/2010/main" val="285252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00B050"/>
                </a:solidFill>
                <a:latin typeface="arial"/>
              </a:rPr>
              <a:t>Penyelesaian:</a:t>
            </a:r>
            <a:endParaRPr lang="id-ID" dirty="0">
              <a:solidFill>
                <a:srgbClr val="00B050"/>
              </a:solidFill>
            </a:endParaRPr>
          </a:p>
        </p:txBody>
      </p:sp>
      <p:sp>
        <p:nvSpPr>
          <p:cNvPr id="3" name="Content Placeholder 2"/>
          <p:cNvSpPr>
            <a:spLocks noGrp="1"/>
          </p:cNvSpPr>
          <p:nvPr>
            <p:ph idx="1"/>
          </p:nvPr>
        </p:nvSpPr>
        <p:spPr>
          <a:xfrm>
            <a:off x="457200" y="1600200"/>
            <a:ext cx="7643192" cy="4525963"/>
          </a:xfrm>
        </p:spPr>
        <p:txBody>
          <a:bodyPr>
            <a:normAutofit fontScale="92500" lnSpcReduction="20000"/>
          </a:bodyPr>
          <a:lstStyle/>
          <a:p>
            <a:r>
              <a:rPr lang="id-ID" dirty="0">
                <a:latin typeface="arial"/>
              </a:rPr>
              <a:t>Pt = 250.000 + (18.000 – 7.500) = 250.000 + 10.500 = 260.500 jiwa</a:t>
            </a:r>
          </a:p>
          <a:p>
            <a:r>
              <a:rPr lang="id-ID" dirty="0">
                <a:latin typeface="arial"/>
              </a:rPr>
              <a:t>% = (10.500/250.000) x 100% = 4,2%</a:t>
            </a:r>
          </a:p>
          <a:p>
            <a:pPr marL="36576" indent="0">
              <a:buNone/>
            </a:pPr>
            <a:r>
              <a:rPr lang="id-ID" sz="3500" dirty="0">
                <a:latin typeface="arial"/>
              </a:rPr>
              <a:t>Jadi, pertumbuhan penduduk alami Kota A pada periode tahun 2015 – 2016 adalah 10.500 jiwa. Jumlah penduduk pada akhir tahun 2016 mencapai 260.500 jiwa. Sementara angka pertumbuhan penduduknya sebesar 4,2%. Artinya laju pertumbuhan penduduk Kota A tergolong cepat.</a:t>
            </a:r>
            <a:endParaRPr lang="id-ID" sz="3500" b="0" i="0" dirty="0">
              <a:effectLst/>
              <a:latin typeface="arial"/>
            </a:endParaRPr>
          </a:p>
        </p:txBody>
      </p:sp>
    </p:spTree>
    <p:extLst>
      <p:ext uri="{BB962C8B-B14F-4D97-AF65-F5344CB8AC3E}">
        <p14:creationId xmlns:p14="http://schemas.microsoft.com/office/powerpoint/2010/main" val="291282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7467600" cy="5001419"/>
          </a:xfrm>
        </p:spPr>
        <p:txBody>
          <a:bodyPr/>
          <a:lstStyle/>
          <a:p>
            <a:pPr marL="36576" indent="0">
              <a:buNone/>
            </a:pPr>
            <a:r>
              <a:rPr lang="id-ID" b="1" dirty="0">
                <a:latin typeface="arial"/>
              </a:rPr>
              <a:t>2.	Pertumbuhan penduduk total</a:t>
            </a:r>
          </a:p>
          <a:p>
            <a:pPr marL="36576" indent="0">
              <a:buNone/>
            </a:pPr>
            <a:r>
              <a:rPr lang="id-ID" sz="3200" dirty="0">
                <a:latin typeface="arial"/>
              </a:rPr>
              <a:t>Angka pertumbuhan penduduk berdasarkan pertumbuhan total diperoleh dari selisih jumlah kelahiran, kematian, imigrasi, dan emigrasi yang terjadi di suatu wilayah. </a:t>
            </a:r>
            <a:br>
              <a:rPr lang="id-ID" sz="3200" dirty="0">
                <a:latin typeface="arial"/>
              </a:rPr>
            </a:br>
            <a:r>
              <a:rPr lang="id-ID" sz="3200" dirty="0">
                <a:latin typeface="arial"/>
              </a:rPr>
              <a:t>Perhitungan angka pertumbuhan penduduk total didasarkan pada formulasi berikut</a:t>
            </a:r>
            <a:endParaRPr lang="id-ID" sz="3200" dirty="0"/>
          </a:p>
        </p:txBody>
      </p:sp>
    </p:spTree>
    <p:extLst>
      <p:ext uri="{BB962C8B-B14F-4D97-AF65-F5344CB8AC3E}">
        <p14:creationId xmlns:p14="http://schemas.microsoft.com/office/powerpoint/2010/main" val="542367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7931224" cy="5361459"/>
          </a:xfrm>
        </p:spPr>
        <p:txBody>
          <a:bodyPr>
            <a:normAutofit fontScale="92500" lnSpcReduction="20000"/>
          </a:bodyPr>
          <a:lstStyle/>
          <a:p>
            <a:r>
              <a:rPr lang="id-ID" b="1" dirty="0">
                <a:latin typeface="arial"/>
              </a:rPr>
              <a:t>Pt = Po + (L – M) + (I – E)</a:t>
            </a:r>
            <a:endParaRPr lang="id-ID" dirty="0">
              <a:latin typeface="arial"/>
            </a:endParaRPr>
          </a:p>
          <a:p>
            <a:r>
              <a:rPr lang="id-ID" b="1" dirty="0">
                <a:latin typeface="arial"/>
              </a:rPr>
              <a:t>% = {(L – M) + (I – E)/Po} x 100%</a:t>
            </a:r>
            <a:endParaRPr lang="id-ID" dirty="0">
              <a:latin typeface="arial"/>
            </a:endParaRPr>
          </a:p>
          <a:p>
            <a:pPr marL="36576" indent="0">
              <a:buNone/>
            </a:pPr>
            <a:r>
              <a:rPr lang="id-ID" dirty="0">
                <a:solidFill>
                  <a:schemeClr val="bg1"/>
                </a:solidFill>
                <a:latin typeface="arial"/>
              </a:rPr>
              <a:t>Keterangan:</a:t>
            </a:r>
          </a:p>
          <a:p>
            <a:pPr marL="36576" indent="0">
              <a:buNone/>
            </a:pPr>
            <a:r>
              <a:rPr lang="id-ID" b="1" dirty="0">
                <a:latin typeface="arial"/>
              </a:rPr>
              <a:t>Pt </a:t>
            </a:r>
            <a:r>
              <a:rPr lang="id-ID" dirty="0">
                <a:solidFill>
                  <a:schemeClr val="bg1"/>
                </a:solidFill>
                <a:latin typeface="arial"/>
              </a:rPr>
              <a:t>	= jumlah penduduk di tahun akhir 				perhitungan</a:t>
            </a:r>
            <a:br>
              <a:rPr lang="id-ID" dirty="0">
                <a:solidFill>
                  <a:schemeClr val="bg1"/>
                </a:solidFill>
                <a:latin typeface="arial"/>
              </a:rPr>
            </a:br>
            <a:r>
              <a:rPr lang="id-ID" b="1" dirty="0">
                <a:latin typeface="arial"/>
              </a:rPr>
              <a:t>Po</a:t>
            </a:r>
            <a:r>
              <a:rPr lang="id-ID" dirty="0">
                <a:solidFill>
                  <a:schemeClr val="bg1"/>
                </a:solidFill>
                <a:latin typeface="arial"/>
              </a:rPr>
              <a:t> 	= jumlah penduduk di tahun awal 				perhitungan</a:t>
            </a:r>
            <a:br>
              <a:rPr lang="id-ID" dirty="0">
                <a:solidFill>
                  <a:schemeClr val="bg1"/>
                </a:solidFill>
                <a:latin typeface="arial"/>
              </a:rPr>
            </a:br>
            <a:r>
              <a:rPr lang="id-ID" b="1" dirty="0">
                <a:latin typeface="arial"/>
              </a:rPr>
              <a:t>L</a:t>
            </a:r>
            <a:r>
              <a:rPr lang="id-ID" dirty="0">
                <a:solidFill>
                  <a:schemeClr val="bg1"/>
                </a:solidFill>
                <a:latin typeface="arial"/>
              </a:rPr>
              <a:t> 	= jumlah kelahiran</a:t>
            </a:r>
            <a:br>
              <a:rPr lang="id-ID" dirty="0">
                <a:solidFill>
                  <a:schemeClr val="bg1"/>
                </a:solidFill>
                <a:latin typeface="arial"/>
              </a:rPr>
            </a:br>
            <a:r>
              <a:rPr lang="id-ID" b="1" dirty="0">
                <a:latin typeface="arial"/>
              </a:rPr>
              <a:t>M</a:t>
            </a:r>
            <a:r>
              <a:rPr lang="id-ID" dirty="0">
                <a:solidFill>
                  <a:schemeClr val="bg1"/>
                </a:solidFill>
                <a:latin typeface="arial"/>
              </a:rPr>
              <a:t> 	= jumlah kematian</a:t>
            </a:r>
            <a:br>
              <a:rPr lang="id-ID" dirty="0">
                <a:solidFill>
                  <a:schemeClr val="bg1"/>
                </a:solidFill>
                <a:latin typeface="arial"/>
              </a:rPr>
            </a:br>
            <a:r>
              <a:rPr lang="id-ID" b="1" dirty="0">
                <a:latin typeface="arial"/>
              </a:rPr>
              <a:t>I </a:t>
            </a:r>
            <a:r>
              <a:rPr lang="id-ID" dirty="0">
                <a:solidFill>
                  <a:schemeClr val="bg1"/>
                </a:solidFill>
                <a:latin typeface="arial"/>
              </a:rPr>
              <a:t>	= jumlah imigrasi (jumlah penduduk 			yang masuk ke suatu wilayah)</a:t>
            </a:r>
            <a:br>
              <a:rPr lang="id-ID" dirty="0">
                <a:solidFill>
                  <a:schemeClr val="bg1"/>
                </a:solidFill>
                <a:latin typeface="arial"/>
              </a:rPr>
            </a:br>
            <a:r>
              <a:rPr lang="id-ID" b="1" dirty="0">
                <a:latin typeface="arial"/>
              </a:rPr>
              <a:t>E </a:t>
            </a:r>
            <a:r>
              <a:rPr lang="id-ID" dirty="0">
                <a:solidFill>
                  <a:schemeClr val="bg1"/>
                </a:solidFill>
                <a:latin typeface="arial"/>
              </a:rPr>
              <a:t>	= jumlah emigrasi (jumlah penduduk 			yang keluar dari suatu wilayah)</a:t>
            </a:r>
            <a:br>
              <a:rPr lang="id-ID" dirty="0">
                <a:solidFill>
                  <a:schemeClr val="bg1"/>
                </a:solidFill>
                <a:latin typeface="arial"/>
              </a:rPr>
            </a:br>
            <a:r>
              <a:rPr lang="id-ID" b="1" dirty="0">
                <a:latin typeface="arial"/>
              </a:rPr>
              <a:t>%</a:t>
            </a:r>
            <a:r>
              <a:rPr lang="id-ID" dirty="0">
                <a:solidFill>
                  <a:schemeClr val="bg1"/>
                </a:solidFill>
                <a:latin typeface="arial"/>
              </a:rPr>
              <a:t> 	= persentase pertumbuhan penduduk total</a:t>
            </a:r>
          </a:p>
        </p:txBody>
      </p:sp>
    </p:spTree>
    <p:extLst>
      <p:ext uri="{BB962C8B-B14F-4D97-AF65-F5344CB8AC3E}">
        <p14:creationId xmlns:p14="http://schemas.microsoft.com/office/powerpoint/2010/main" val="142135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latin typeface="arial"/>
              </a:rPr>
              <a:t>Contoh</a:t>
            </a:r>
            <a:endParaRPr lang="id-ID" dirty="0">
              <a:solidFill>
                <a:srgbClr val="FFFF00"/>
              </a:solidFill>
            </a:endParaRPr>
          </a:p>
        </p:txBody>
      </p:sp>
      <p:sp>
        <p:nvSpPr>
          <p:cNvPr id="3" name="Content Placeholder 2"/>
          <p:cNvSpPr>
            <a:spLocks noGrp="1"/>
          </p:cNvSpPr>
          <p:nvPr>
            <p:ph idx="1"/>
          </p:nvPr>
        </p:nvSpPr>
        <p:spPr>
          <a:xfrm>
            <a:off x="457200" y="1268760"/>
            <a:ext cx="8075240" cy="4857403"/>
          </a:xfrm>
        </p:spPr>
        <p:txBody>
          <a:bodyPr>
            <a:normAutofit fontScale="92500" lnSpcReduction="10000"/>
          </a:bodyPr>
          <a:lstStyle/>
          <a:p>
            <a:pPr marL="36576" indent="0">
              <a:buNone/>
            </a:pPr>
            <a:r>
              <a:rPr lang="id-ID" dirty="0">
                <a:solidFill>
                  <a:schemeClr val="bg1"/>
                </a:solidFill>
                <a:latin typeface="arial"/>
              </a:rPr>
              <a:t>Pada tahun 2015 jumlah penduduk Kota B sebanyak 300.000 jiwa. Jumlah kelahiran selama periode tahun 2015 – 2016 di kota tersebut sebanyak 15.000 jiwa, sedangkan penduduk yang meninggal berjumlah 7.000 jiwa. Selama periode tahun tersebut Kota B kedatangan penduduk yang menetap sebanyak 500 jiwa,sementara yang pindah ke kota lain sebanyak 250 jiwa. </a:t>
            </a:r>
            <a:r>
              <a:rPr lang="id-ID" dirty="0">
                <a:solidFill>
                  <a:srgbClr val="222222"/>
                </a:solidFill>
                <a:latin typeface="arial"/>
              </a:rPr>
              <a:t/>
            </a:r>
            <a:br>
              <a:rPr lang="id-ID" dirty="0">
                <a:solidFill>
                  <a:srgbClr val="222222"/>
                </a:solidFill>
                <a:latin typeface="arial"/>
              </a:rPr>
            </a:br>
            <a:r>
              <a:rPr lang="id-ID" dirty="0">
                <a:solidFill>
                  <a:srgbClr val="FFFF00"/>
                </a:solidFill>
                <a:latin typeface="arial"/>
              </a:rPr>
              <a:t>Berapa jumlah penduduk Kota B pada tahun 2016 dan berapa angka pertumbuhan penduduk totalnya?</a:t>
            </a:r>
            <a:endParaRPr lang="id-ID" dirty="0">
              <a:solidFill>
                <a:srgbClr val="FFFF00"/>
              </a:solidFill>
            </a:endParaRPr>
          </a:p>
        </p:txBody>
      </p:sp>
    </p:spTree>
    <p:extLst>
      <p:ext uri="{BB962C8B-B14F-4D97-AF65-F5344CB8AC3E}">
        <p14:creationId xmlns:p14="http://schemas.microsoft.com/office/powerpoint/2010/main" val="2810151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a:solidFill>
                  <a:srgbClr val="FFFF00"/>
                </a:solidFill>
                <a:latin typeface="arial"/>
              </a:rPr>
              <a:t>Penyelesaian:</a:t>
            </a:r>
            <a:endParaRPr lang="id-ID" sz="3600" dirty="0">
              <a:solidFill>
                <a:srgbClr val="FFFF00"/>
              </a:solidFill>
            </a:endParaRPr>
          </a:p>
        </p:txBody>
      </p:sp>
      <p:sp>
        <p:nvSpPr>
          <p:cNvPr id="3" name="Content Placeholder 2"/>
          <p:cNvSpPr>
            <a:spLocks noGrp="1"/>
          </p:cNvSpPr>
          <p:nvPr>
            <p:ph idx="1"/>
          </p:nvPr>
        </p:nvSpPr>
        <p:spPr>
          <a:xfrm>
            <a:off x="457200" y="1268760"/>
            <a:ext cx="8219256" cy="4857403"/>
          </a:xfrm>
        </p:spPr>
        <p:txBody>
          <a:bodyPr>
            <a:normAutofit lnSpcReduction="10000"/>
          </a:bodyPr>
          <a:lstStyle/>
          <a:p>
            <a:r>
              <a:rPr lang="id-ID" dirty="0">
                <a:latin typeface="arial"/>
              </a:rPr>
              <a:t>Pt = 300.000 + (15.000 – 7.000) + (500 – 250) = 300.000 + 8.000 + 250 = 308.250 jiwa</a:t>
            </a:r>
          </a:p>
          <a:p>
            <a:r>
              <a:rPr lang="id-ID" dirty="0">
                <a:latin typeface="arial"/>
              </a:rPr>
              <a:t>% = (8.250/300.000) x 100% = 2,75%</a:t>
            </a:r>
          </a:p>
          <a:p>
            <a:pPr marL="36576" indent="0">
              <a:buNone/>
            </a:pPr>
            <a:r>
              <a:rPr lang="id-ID" dirty="0">
                <a:solidFill>
                  <a:schemeClr val="bg1"/>
                </a:solidFill>
                <a:latin typeface="arial"/>
              </a:rPr>
              <a:t>Jadi, pertumbuhan penduduk Kota B sebanyak 8.250 jiwa, sehingga pertumbuhan penduduk total berjumlah 308.250 jiwa. </a:t>
            </a:r>
            <a:br>
              <a:rPr lang="id-ID" dirty="0">
                <a:solidFill>
                  <a:schemeClr val="bg1"/>
                </a:solidFill>
                <a:latin typeface="arial"/>
              </a:rPr>
            </a:br>
            <a:r>
              <a:rPr lang="id-ID" dirty="0">
                <a:solidFill>
                  <a:schemeClr val="bg1"/>
                </a:solidFill>
                <a:latin typeface="arial"/>
              </a:rPr>
              <a:t>Angka pertumbuhan penduduk total sebesar 2,75%. </a:t>
            </a:r>
            <a:br>
              <a:rPr lang="id-ID" dirty="0">
                <a:solidFill>
                  <a:schemeClr val="bg1"/>
                </a:solidFill>
                <a:latin typeface="arial"/>
              </a:rPr>
            </a:br>
            <a:r>
              <a:rPr lang="id-ID" dirty="0">
                <a:solidFill>
                  <a:srgbClr val="FFFF00"/>
                </a:solidFill>
                <a:latin typeface="arial"/>
              </a:rPr>
              <a:t>Artinya, laju pertumbuhan penduduk di Kota B selama periode tahun 2015 – 2016 tergolong cepat.</a:t>
            </a:r>
          </a:p>
          <a:p>
            <a:pPr marL="36576" indent="0">
              <a:buNone/>
            </a:pPr>
            <a:endParaRPr lang="id-ID" dirty="0"/>
          </a:p>
        </p:txBody>
      </p:sp>
    </p:spTree>
    <p:extLst>
      <p:ext uri="{BB962C8B-B14F-4D97-AF65-F5344CB8AC3E}">
        <p14:creationId xmlns:p14="http://schemas.microsoft.com/office/powerpoint/2010/main" val="84667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147248" cy="5217443"/>
          </a:xfrm>
        </p:spPr>
        <p:txBody>
          <a:bodyPr>
            <a:normAutofit fontScale="92500" lnSpcReduction="20000"/>
          </a:bodyPr>
          <a:lstStyle/>
          <a:p>
            <a:pPr marL="36576" indent="0">
              <a:buNone/>
            </a:pPr>
            <a:r>
              <a:rPr lang="id-ID" sz="3500" b="1" dirty="0">
                <a:solidFill>
                  <a:srgbClr val="FFFF00"/>
                </a:solidFill>
                <a:latin typeface="ff0"/>
              </a:rPr>
              <a:t>3.	Pertumbuhan penduduk geometri</a:t>
            </a:r>
            <a:endParaRPr lang="id-ID" sz="3500" dirty="0">
              <a:solidFill>
                <a:srgbClr val="FFFF00"/>
              </a:solidFill>
              <a:latin typeface="Roboto"/>
            </a:endParaRPr>
          </a:p>
          <a:p>
            <a:pPr marL="36576" indent="0">
              <a:buNone/>
            </a:pPr>
            <a:r>
              <a:rPr lang="id-ID" sz="1700" dirty="0">
                <a:solidFill>
                  <a:schemeClr val="bg1"/>
                </a:solidFill>
                <a:latin typeface="Roboto"/>
              </a:rPr>
              <a:t/>
            </a:r>
            <a:br>
              <a:rPr lang="id-ID" sz="1700" dirty="0">
                <a:solidFill>
                  <a:schemeClr val="bg1"/>
                </a:solidFill>
                <a:latin typeface="Roboto"/>
              </a:rPr>
            </a:br>
            <a:r>
              <a:rPr lang="id-ID" sz="3500" dirty="0">
                <a:solidFill>
                  <a:schemeClr val="bg1"/>
                </a:solidFill>
                <a:latin typeface="-apple-system"/>
              </a:rPr>
              <a:t>Laju pertumbuhan penduduk adalah perubahan jumlah penduduk di suatu wilayah tertentu pada waktu tertentu. Kegunaannya adalah memprediksi jumlah penduduk suatu wilayah di masa yang akan datang.</a:t>
            </a:r>
            <a:r>
              <a:rPr lang="id-ID" sz="3500" dirty="0">
                <a:solidFill>
                  <a:schemeClr val="bg1"/>
                </a:solidFill>
              </a:rPr>
              <a:t/>
            </a:r>
            <a:br>
              <a:rPr lang="id-ID" sz="3500" dirty="0">
                <a:solidFill>
                  <a:schemeClr val="bg1"/>
                </a:solidFill>
              </a:rPr>
            </a:br>
            <a:r>
              <a:rPr lang="id-ID" sz="1500" dirty="0">
                <a:solidFill>
                  <a:schemeClr val="bg1"/>
                </a:solidFill>
              </a:rPr>
              <a:t/>
            </a:r>
            <a:br>
              <a:rPr lang="id-ID" sz="1500" dirty="0">
                <a:solidFill>
                  <a:schemeClr val="bg1"/>
                </a:solidFill>
              </a:rPr>
            </a:br>
            <a:r>
              <a:rPr lang="id-ID" sz="3500" dirty="0">
                <a:solidFill>
                  <a:schemeClr val="bg1"/>
                </a:solidFill>
                <a:latin typeface="-apple-system"/>
              </a:rPr>
              <a:t>Laju pertumbuhan penduduk geometrik menggunakan asumsi bahwa laju pertumbuhan penduduk sama setiap tahunnya.</a:t>
            </a:r>
            <a:endParaRPr lang="id-ID" sz="3500" dirty="0">
              <a:solidFill>
                <a:schemeClr val="bg1"/>
              </a:solidFill>
            </a:endParaRPr>
          </a:p>
        </p:txBody>
      </p:sp>
    </p:spTree>
    <p:extLst>
      <p:ext uri="{BB962C8B-B14F-4D97-AF65-F5344CB8AC3E}">
        <p14:creationId xmlns:p14="http://schemas.microsoft.com/office/powerpoint/2010/main" val="2831131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467600" cy="5217443"/>
          </a:xfrm>
        </p:spPr>
        <p:txBody>
          <a:bodyPr/>
          <a:lstStyle/>
          <a:p>
            <a:r>
              <a:rPr lang="id-ID" dirty="0">
                <a:solidFill>
                  <a:srgbClr val="FFFF00"/>
                </a:solidFill>
                <a:latin typeface="-apple-system"/>
              </a:rPr>
              <a:t>Rumus laju pertumbuhan penduduk geometrik adalah sebagai berikut </a:t>
            </a:r>
            <a:br>
              <a:rPr lang="id-ID" dirty="0">
                <a:solidFill>
                  <a:srgbClr val="FFFF00"/>
                </a:solidFill>
                <a:latin typeface="-apple-system"/>
              </a:rPr>
            </a:br>
            <a:r>
              <a:rPr lang="id-ID" dirty="0">
                <a:solidFill>
                  <a:srgbClr val="FFFF00"/>
                </a:solidFill>
                <a:latin typeface="-apple-system"/>
              </a:rPr>
              <a:t/>
            </a:r>
            <a:br>
              <a:rPr lang="id-ID" dirty="0">
                <a:solidFill>
                  <a:srgbClr val="FFFF00"/>
                </a:solidFill>
                <a:latin typeface="-apple-system"/>
              </a:rPr>
            </a:br>
            <a:r>
              <a:rPr lang="id-ID" b="1" dirty="0">
                <a:latin typeface="-apple-system"/>
              </a:rPr>
              <a:t>Pt = Po.( I + R ) </a:t>
            </a:r>
            <a:r>
              <a:rPr lang="id-ID" sz="2400" b="1" dirty="0">
                <a:latin typeface="-apple-system"/>
              </a:rPr>
              <a:t>t </a:t>
            </a:r>
            <a:r>
              <a:rPr lang="id-ID" sz="2400" b="1" dirty="0">
                <a:solidFill>
                  <a:schemeClr val="bg1"/>
                </a:solidFill>
                <a:latin typeface="-apple-system"/>
              </a:rPr>
              <a:t>atau </a:t>
            </a:r>
            <a:endParaRPr lang="id-ID" sz="2400" b="1" dirty="0">
              <a:solidFill>
                <a:schemeClr val="bg1"/>
              </a:solidFill>
            </a:endParaRPr>
          </a:p>
        </p:txBody>
      </p:sp>
      <p:sp>
        <p:nvSpPr>
          <p:cNvPr id="7" name="Rectangle 6"/>
          <p:cNvSpPr/>
          <p:nvPr/>
        </p:nvSpPr>
        <p:spPr>
          <a:xfrm>
            <a:off x="539552" y="3538751"/>
            <a:ext cx="8280920" cy="2554545"/>
          </a:xfrm>
          <a:prstGeom prst="rect">
            <a:avLst/>
          </a:prstGeom>
        </p:spPr>
        <p:txBody>
          <a:bodyPr wrap="square">
            <a:spAutoFit/>
          </a:bodyPr>
          <a:lstStyle/>
          <a:p>
            <a:r>
              <a:rPr lang="id-ID" sz="3200" dirty="0">
                <a:solidFill>
                  <a:schemeClr val="bg1"/>
                </a:solidFill>
              </a:rPr>
              <a:t>Keterangan:</a:t>
            </a:r>
          </a:p>
          <a:p>
            <a:r>
              <a:rPr lang="id-ID" sz="3200" b="1" dirty="0"/>
              <a:t>Pt </a:t>
            </a:r>
            <a:r>
              <a:rPr lang="id-ID" sz="3200" dirty="0"/>
              <a:t>	</a:t>
            </a:r>
            <a:r>
              <a:rPr lang="id-ID" sz="3200" dirty="0">
                <a:solidFill>
                  <a:schemeClr val="bg1"/>
                </a:solidFill>
              </a:rPr>
              <a:t>= jumlah penduduk pada tahun t</a:t>
            </a:r>
          </a:p>
          <a:p>
            <a:r>
              <a:rPr lang="id-ID" sz="3200" b="1" dirty="0"/>
              <a:t>Po</a:t>
            </a:r>
            <a:r>
              <a:rPr lang="id-ID" sz="3200" dirty="0"/>
              <a:t>	</a:t>
            </a:r>
            <a:r>
              <a:rPr lang="id-ID" sz="3200" dirty="0">
                <a:solidFill>
                  <a:schemeClr val="bg1"/>
                </a:solidFill>
              </a:rPr>
              <a:t>= jumlah penduduk pada tahun dasar</a:t>
            </a:r>
          </a:p>
          <a:p>
            <a:r>
              <a:rPr lang="id-ID" sz="3200" b="1" dirty="0"/>
              <a:t>t</a:t>
            </a:r>
            <a:r>
              <a:rPr lang="id-ID" sz="3200" dirty="0"/>
              <a:t> 	</a:t>
            </a:r>
            <a:r>
              <a:rPr lang="id-ID" sz="3200" dirty="0">
                <a:solidFill>
                  <a:schemeClr val="bg1"/>
                </a:solidFill>
              </a:rPr>
              <a:t>=  jangka waktu</a:t>
            </a:r>
          </a:p>
          <a:p>
            <a:r>
              <a:rPr lang="id-ID" sz="3200" b="1" dirty="0"/>
              <a:t>r </a:t>
            </a:r>
            <a:r>
              <a:rPr lang="id-ID" sz="3200" dirty="0"/>
              <a:t>	</a:t>
            </a:r>
            <a:r>
              <a:rPr lang="id-ID" sz="3200" dirty="0">
                <a:solidFill>
                  <a:schemeClr val="bg1"/>
                </a:solidFill>
              </a:rPr>
              <a:t>=  laju pertumbuhan penduduk</a:t>
            </a:r>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16832"/>
            <a:ext cx="8136903"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935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7931224" cy="4785395"/>
          </a:xfrm>
        </p:spPr>
        <p:txBody>
          <a:bodyPr>
            <a:normAutofit/>
          </a:bodyPr>
          <a:lstStyle/>
          <a:p>
            <a:pPr marL="36576" indent="0">
              <a:buNone/>
            </a:pPr>
            <a:r>
              <a:rPr lang="id-ID" sz="3200" dirty="0">
                <a:solidFill>
                  <a:schemeClr val="accent2">
                    <a:lumMod val="60000"/>
                    <a:lumOff val="40000"/>
                  </a:schemeClr>
                </a:solidFill>
                <a:latin typeface="-apple-system"/>
              </a:rPr>
              <a:t>Jika nilai </a:t>
            </a:r>
            <a:r>
              <a:rPr lang="id-ID" sz="3200" i="1" dirty="0">
                <a:solidFill>
                  <a:schemeClr val="accent2">
                    <a:lumMod val="60000"/>
                    <a:lumOff val="40000"/>
                  </a:schemeClr>
                </a:solidFill>
                <a:latin typeface="-apple-system"/>
              </a:rPr>
              <a:t>r</a:t>
            </a:r>
            <a:r>
              <a:rPr lang="id-ID" sz="3200" dirty="0">
                <a:solidFill>
                  <a:schemeClr val="accent2">
                    <a:lumMod val="60000"/>
                    <a:lumOff val="40000"/>
                  </a:schemeClr>
                </a:solidFill>
                <a:latin typeface="-apple-system"/>
              </a:rPr>
              <a:t> &gt; 0</a:t>
            </a:r>
            <a:r>
              <a:rPr lang="id-ID" sz="3200" dirty="0">
                <a:solidFill>
                  <a:schemeClr val="bg1"/>
                </a:solidFill>
                <a:latin typeface="-apple-system"/>
              </a:rPr>
              <a:t>, artinya pertumbuhan penduduk positif atau terjadi penambahan jumlah penduduk dari tahun sebelumnya. </a:t>
            </a:r>
          </a:p>
          <a:p>
            <a:pPr marL="36576" indent="0">
              <a:buNone/>
            </a:pPr>
            <a:r>
              <a:rPr lang="id-ID" sz="3200" dirty="0">
                <a:solidFill>
                  <a:schemeClr val="accent2">
                    <a:lumMod val="60000"/>
                    <a:lumOff val="40000"/>
                  </a:schemeClr>
                </a:solidFill>
                <a:latin typeface="-apple-system"/>
              </a:rPr>
              <a:t>Jika </a:t>
            </a:r>
            <a:r>
              <a:rPr lang="id-ID" sz="3200" i="1" dirty="0">
                <a:solidFill>
                  <a:schemeClr val="accent2">
                    <a:lumMod val="60000"/>
                    <a:lumOff val="40000"/>
                  </a:schemeClr>
                </a:solidFill>
                <a:latin typeface="-apple-system"/>
              </a:rPr>
              <a:t>r</a:t>
            </a:r>
            <a:r>
              <a:rPr lang="id-ID" sz="3200" dirty="0">
                <a:solidFill>
                  <a:schemeClr val="accent2">
                    <a:lumMod val="60000"/>
                    <a:lumOff val="40000"/>
                  </a:schemeClr>
                </a:solidFill>
                <a:latin typeface="-apple-system"/>
              </a:rPr>
              <a:t> &lt; 0</a:t>
            </a:r>
            <a:r>
              <a:rPr lang="id-ID" sz="3200" dirty="0">
                <a:solidFill>
                  <a:schemeClr val="bg1"/>
                </a:solidFill>
                <a:latin typeface="-apple-system"/>
              </a:rPr>
              <a:t>, artinya pertumbuhan penduduk negatif atau terjadi pengurangan jumlah penduduk dari tahun sebelumnya. </a:t>
            </a:r>
          </a:p>
          <a:p>
            <a:pPr marL="36576" indent="0">
              <a:buNone/>
            </a:pPr>
            <a:r>
              <a:rPr lang="id-ID" sz="3200" dirty="0">
                <a:solidFill>
                  <a:schemeClr val="bg1"/>
                </a:solidFill>
                <a:latin typeface="-apple-system"/>
              </a:rPr>
              <a:t>J</a:t>
            </a:r>
            <a:r>
              <a:rPr lang="id-ID" sz="3200" dirty="0">
                <a:solidFill>
                  <a:schemeClr val="accent2">
                    <a:lumMod val="60000"/>
                    <a:lumOff val="40000"/>
                  </a:schemeClr>
                </a:solidFill>
                <a:latin typeface="-apple-system"/>
              </a:rPr>
              <a:t>ika </a:t>
            </a:r>
            <a:r>
              <a:rPr lang="id-ID" sz="3200" i="1" dirty="0">
                <a:solidFill>
                  <a:schemeClr val="accent2">
                    <a:lumMod val="60000"/>
                    <a:lumOff val="40000"/>
                  </a:schemeClr>
                </a:solidFill>
                <a:latin typeface="-apple-system"/>
              </a:rPr>
              <a:t>r</a:t>
            </a:r>
            <a:r>
              <a:rPr lang="id-ID" sz="3200" dirty="0">
                <a:solidFill>
                  <a:schemeClr val="accent2">
                    <a:lumMod val="60000"/>
                    <a:lumOff val="40000"/>
                  </a:schemeClr>
                </a:solidFill>
                <a:latin typeface="-apple-system"/>
              </a:rPr>
              <a:t> = 0</a:t>
            </a:r>
            <a:r>
              <a:rPr lang="id-ID" sz="3200" dirty="0">
                <a:solidFill>
                  <a:schemeClr val="bg1"/>
                </a:solidFill>
                <a:latin typeface="-apple-system"/>
              </a:rPr>
              <a:t>, artinya tidak terjadi perubahan jumlah penduduk dari tahun sebelumnya.</a:t>
            </a:r>
            <a:endParaRPr lang="id-ID" sz="3200" dirty="0">
              <a:solidFill>
                <a:schemeClr val="bg1"/>
              </a:solidFill>
            </a:endParaRPr>
          </a:p>
        </p:txBody>
      </p:sp>
    </p:spTree>
    <p:extLst>
      <p:ext uri="{BB962C8B-B14F-4D97-AF65-F5344CB8AC3E}">
        <p14:creationId xmlns:p14="http://schemas.microsoft.com/office/powerpoint/2010/main" val="842660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a:t>
            </a:r>
          </a:p>
        </p:txBody>
      </p:sp>
      <p:sp>
        <p:nvSpPr>
          <p:cNvPr id="3" name="Content Placeholder 2"/>
          <p:cNvSpPr>
            <a:spLocks noGrp="1"/>
          </p:cNvSpPr>
          <p:nvPr>
            <p:ph idx="1"/>
          </p:nvPr>
        </p:nvSpPr>
        <p:spPr/>
        <p:txBody>
          <a:bodyPr>
            <a:normAutofit/>
          </a:bodyPr>
          <a:lstStyle/>
          <a:p>
            <a:pPr marL="36576" indent="0">
              <a:buNone/>
            </a:pPr>
            <a:r>
              <a:rPr lang="id-ID" sz="3200" dirty="0">
                <a:solidFill>
                  <a:schemeClr val="bg1"/>
                </a:solidFill>
                <a:latin typeface="-apple-system"/>
              </a:rPr>
              <a:t>Pada tahun 2000, jumlah penduduk Kabupaten A adalah 206.730 jiwa. Kemudian pada tahun 2010, jumlah penduduk Kabupaten A menjadi 278.741 jiwa. </a:t>
            </a:r>
            <a:br>
              <a:rPr lang="id-ID" sz="3200" dirty="0">
                <a:solidFill>
                  <a:schemeClr val="bg1"/>
                </a:solidFill>
                <a:latin typeface="-apple-system"/>
              </a:rPr>
            </a:br>
            <a:r>
              <a:rPr lang="id-ID" sz="3200" dirty="0">
                <a:solidFill>
                  <a:srgbClr val="FFFF00"/>
                </a:solidFill>
                <a:latin typeface="-apple-system"/>
              </a:rPr>
              <a:t>Berapakah laju pertumbuhan penduduk geometrik Kabupaten A per tahun?</a:t>
            </a:r>
            <a:endParaRPr lang="id-ID" sz="3200" dirty="0">
              <a:solidFill>
                <a:srgbClr val="FFFF00"/>
              </a:solidFill>
            </a:endParaRPr>
          </a:p>
        </p:txBody>
      </p:sp>
    </p:spTree>
    <p:extLst>
      <p:ext uri="{BB962C8B-B14F-4D97-AF65-F5344CB8AC3E}">
        <p14:creationId xmlns:p14="http://schemas.microsoft.com/office/powerpoint/2010/main" val="247440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a:solidFill>
                  <a:srgbClr val="92D050"/>
                </a:solidFill>
              </a:rPr>
              <a:t>Pengertian Sumber Data Kependudukan</a:t>
            </a:r>
          </a:p>
        </p:txBody>
      </p:sp>
      <p:sp>
        <p:nvSpPr>
          <p:cNvPr id="3" name="Content Placeholder 2"/>
          <p:cNvSpPr>
            <a:spLocks noGrp="1"/>
          </p:cNvSpPr>
          <p:nvPr>
            <p:ph idx="1"/>
          </p:nvPr>
        </p:nvSpPr>
        <p:spPr>
          <a:xfrm>
            <a:off x="457200" y="1855365"/>
            <a:ext cx="7467600" cy="4525963"/>
          </a:xfrm>
        </p:spPr>
        <p:txBody>
          <a:bodyPr>
            <a:normAutofit/>
          </a:bodyPr>
          <a:lstStyle/>
          <a:p>
            <a:pPr marL="36576" indent="0">
              <a:buNone/>
            </a:pPr>
            <a:r>
              <a:rPr lang="id-ID" sz="3200" dirty="0">
                <a:latin typeface="NonBreakingSpaceOverride"/>
              </a:rPr>
              <a:t>Sumber data adalah sebuah data statistik yang dikeluarkan oleh instansi resmi, pemerintahan, dan juga badan swasta ataupun perorangan. </a:t>
            </a:r>
            <a:br>
              <a:rPr lang="id-ID" sz="3200" dirty="0">
                <a:latin typeface="NonBreakingSpaceOverride"/>
              </a:rPr>
            </a:br>
            <a:r>
              <a:rPr lang="id-ID" sz="3200" dirty="0">
                <a:latin typeface="NonBreakingSpaceOverride"/>
              </a:rPr>
              <a:t>Data ini bisa berupa berbagai macam bentuk, grafik, angka, tabel dan berbagai macam data statistik lainnya.  </a:t>
            </a:r>
            <a:endParaRPr lang="id-ID" sz="3200" dirty="0"/>
          </a:p>
        </p:txBody>
      </p:sp>
    </p:spTree>
    <p:extLst>
      <p:ext uri="{BB962C8B-B14F-4D97-AF65-F5344CB8AC3E}">
        <p14:creationId xmlns:p14="http://schemas.microsoft.com/office/powerpoint/2010/main" val="1752773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Jawab</a:t>
            </a:r>
          </a:p>
        </p:txBody>
      </p:sp>
      <p:sp>
        <p:nvSpPr>
          <p:cNvPr id="3" name="Content Placeholder 2"/>
          <p:cNvSpPr>
            <a:spLocks noGrp="1"/>
          </p:cNvSpPr>
          <p:nvPr>
            <p:ph idx="1"/>
          </p:nvPr>
        </p:nvSpPr>
        <p:spPr>
          <a:xfrm>
            <a:off x="457200" y="1196752"/>
            <a:ext cx="7467600" cy="4929411"/>
          </a:xfrm>
        </p:spPr>
        <p:txBody>
          <a:bodyPr>
            <a:normAutofit/>
          </a:bodyPr>
          <a:lstStyle/>
          <a:p>
            <a:pPr marL="36576" indent="0">
              <a:buNone/>
            </a:pPr>
            <a:r>
              <a:rPr lang="id-ID" dirty="0">
                <a:solidFill>
                  <a:schemeClr val="bg1"/>
                </a:solidFill>
              </a:rPr>
              <a:t>Diketahui:</a:t>
            </a:r>
          </a:p>
          <a:p>
            <a:pPr marL="36576" indent="0">
              <a:buNone/>
            </a:pPr>
            <a:r>
              <a:rPr lang="id-ID" dirty="0"/>
              <a:t>Po = 206.730</a:t>
            </a:r>
          </a:p>
          <a:p>
            <a:pPr marL="36576" indent="0">
              <a:buNone/>
            </a:pPr>
            <a:r>
              <a:rPr lang="id-ID" dirty="0"/>
              <a:t>Pt = 278.741</a:t>
            </a:r>
          </a:p>
          <a:p>
            <a:pPr marL="36576" indent="0">
              <a:buNone/>
            </a:pPr>
            <a:r>
              <a:rPr lang="id-ID" dirty="0"/>
              <a:t>t = 2010 – 2000 = 10</a:t>
            </a:r>
          </a:p>
          <a:p>
            <a:pPr marL="36576" indent="0">
              <a:buNone/>
            </a:pPr>
            <a:endParaRPr lang="id-ID" dirty="0"/>
          </a:p>
          <a:p>
            <a:pPr marL="36576" indent="0">
              <a:buNone/>
            </a:pPr>
            <a:r>
              <a:rPr lang="id-ID" dirty="0">
                <a:solidFill>
                  <a:schemeClr val="bg1"/>
                </a:solidFill>
              </a:rPr>
              <a:t>Sehingga dengan menggunakan rumus laju pertumbuhan penduduk geometrik di atas, bisa diketahui laju pertumbuhan penduduk per tahunnya sebagai berikut.</a:t>
            </a:r>
          </a:p>
        </p:txBody>
      </p:sp>
    </p:spTree>
    <p:extLst>
      <p:ext uri="{BB962C8B-B14F-4D97-AF65-F5344CB8AC3E}">
        <p14:creationId xmlns:p14="http://schemas.microsoft.com/office/powerpoint/2010/main" val="2379043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80728"/>
            <a:ext cx="720080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4653136"/>
            <a:ext cx="7200800" cy="1569660"/>
          </a:xfrm>
          <a:prstGeom prst="rect">
            <a:avLst/>
          </a:prstGeom>
        </p:spPr>
        <p:txBody>
          <a:bodyPr wrap="square">
            <a:spAutoFit/>
          </a:bodyPr>
          <a:lstStyle/>
          <a:p>
            <a:r>
              <a:rPr lang="id-ID" sz="3200" b="0" i="0" dirty="0">
                <a:solidFill>
                  <a:schemeClr val="accent2">
                    <a:lumMod val="60000"/>
                    <a:lumOff val="40000"/>
                  </a:schemeClr>
                </a:solidFill>
                <a:effectLst/>
                <a:latin typeface="-apple-system"/>
              </a:rPr>
              <a:t>Sehingga laju pertumbuhan penduduk geometrik Kabupaten A per tahunnya adalah </a:t>
            </a:r>
            <a:r>
              <a:rPr lang="id-ID" sz="3200" b="1" i="0" dirty="0">
                <a:solidFill>
                  <a:schemeClr val="accent2">
                    <a:lumMod val="60000"/>
                    <a:lumOff val="40000"/>
                  </a:schemeClr>
                </a:solidFill>
                <a:effectLst/>
                <a:latin typeface="-apple-system"/>
              </a:rPr>
              <a:t>0,0303</a:t>
            </a:r>
            <a:r>
              <a:rPr lang="id-ID" sz="3200" b="0" i="0" dirty="0">
                <a:solidFill>
                  <a:schemeClr val="accent2">
                    <a:lumMod val="60000"/>
                    <a:lumOff val="40000"/>
                  </a:schemeClr>
                </a:solidFill>
                <a:effectLst/>
                <a:latin typeface="-apple-system"/>
              </a:rPr>
              <a:t> atau </a:t>
            </a:r>
            <a:r>
              <a:rPr lang="id-ID" sz="3200" b="1" i="0" dirty="0">
                <a:solidFill>
                  <a:schemeClr val="accent2">
                    <a:lumMod val="60000"/>
                    <a:lumOff val="40000"/>
                  </a:schemeClr>
                </a:solidFill>
                <a:effectLst/>
                <a:latin typeface="-apple-system"/>
              </a:rPr>
              <a:t>3,03 persen</a:t>
            </a:r>
            <a:r>
              <a:rPr lang="id-ID" sz="3200" b="0" i="0" dirty="0">
                <a:solidFill>
                  <a:schemeClr val="accent2">
                    <a:lumMod val="60000"/>
                    <a:lumOff val="40000"/>
                  </a:schemeClr>
                </a:solidFill>
                <a:effectLst/>
                <a:latin typeface="-apple-system"/>
              </a:rPr>
              <a:t>.</a:t>
            </a:r>
            <a:endParaRPr lang="id-ID" sz="3200" dirty="0">
              <a:solidFill>
                <a:schemeClr val="accent2">
                  <a:lumMod val="60000"/>
                  <a:lumOff val="40000"/>
                </a:schemeClr>
              </a:solidFill>
            </a:endParaRPr>
          </a:p>
        </p:txBody>
      </p:sp>
    </p:spTree>
    <p:extLst>
      <p:ext uri="{BB962C8B-B14F-4D97-AF65-F5344CB8AC3E}">
        <p14:creationId xmlns:p14="http://schemas.microsoft.com/office/powerpoint/2010/main" val="3129154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 2</a:t>
            </a:r>
          </a:p>
        </p:txBody>
      </p:sp>
      <p:sp>
        <p:nvSpPr>
          <p:cNvPr id="3" name="Content Placeholder 2"/>
          <p:cNvSpPr>
            <a:spLocks noGrp="1"/>
          </p:cNvSpPr>
          <p:nvPr>
            <p:ph idx="1"/>
          </p:nvPr>
        </p:nvSpPr>
        <p:spPr>
          <a:xfrm>
            <a:off x="457200" y="1412776"/>
            <a:ext cx="7467600" cy="4713387"/>
          </a:xfrm>
        </p:spPr>
        <p:txBody>
          <a:bodyPr>
            <a:normAutofit/>
          </a:bodyPr>
          <a:lstStyle/>
          <a:p>
            <a:pPr marL="36576" indent="0">
              <a:buNone/>
            </a:pPr>
            <a:r>
              <a:rPr lang="id-ID" sz="3200" dirty="0">
                <a:solidFill>
                  <a:schemeClr val="bg1"/>
                </a:solidFill>
                <a:latin typeface="-apple-system"/>
              </a:rPr>
              <a:t>Pada tahun 2010, jumlah penduduk Kabupaten A adalah 278.741 jiwa. </a:t>
            </a:r>
            <a:br>
              <a:rPr lang="id-ID" sz="3200" dirty="0">
                <a:solidFill>
                  <a:schemeClr val="bg1"/>
                </a:solidFill>
                <a:latin typeface="-apple-system"/>
              </a:rPr>
            </a:br>
            <a:r>
              <a:rPr lang="id-ID" sz="3200" dirty="0">
                <a:solidFill>
                  <a:schemeClr val="bg1"/>
                </a:solidFill>
                <a:latin typeface="-apple-system"/>
              </a:rPr>
              <a:t/>
            </a:r>
            <a:br>
              <a:rPr lang="id-ID" sz="3200" dirty="0">
                <a:solidFill>
                  <a:schemeClr val="bg1"/>
                </a:solidFill>
                <a:latin typeface="-apple-system"/>
              </a:rPr>
            </a:br>
            <a:r>
              <a:rPr lang="id-ID" sz="3200" dirty="0">
                <a:solidFill>
                  <a:schemeClr val="bg1"/>
                </a:solidFill>
                <a:latin typeface="-apple-system"/>
              </a:rPr>
              <a:t>Berapakah perkiraan jumlah penduduk Kabupaten A pada tahun 2020, jika diketahui laju pertumbuhan penduduk geometriknya adalah 3,03 persen</a:t>
            </a:r>
            <a:endParaRPr lang="id-ID" sz="3200" dirty="0">
              <a:solidFill>
                <a:schemeClr val="bg1"/>
              </a:solidFill>
            </a:endParaRPr>
          </a:p>
        </p:txBody>
      </p:sp>
    </p:spTree>
    <p:extLst>
      <p:ext uri="{BB962C8B-B14F-4D97-AF65-F5344CB8AC3E}">
        <p14:creationId xmlns:p14="http://schemas.microsoft.com/office/powerpoint/2010/main" val="141861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92D050"/>
                </a:solidFill>
              </a:rPr>
              <a:t>Jawab</a:t>
            </a:r>
          </a:p>
        </p:txBody>
      </p:sp>
      <p:sp>
        <p:nvSpPr>
          <p:cNvPr id="3" name="Content Placeholder 2"/>
          <p:cNvSpPr>
            <a:spLocks noGrp="1"/>
          </p:cNvSpPr>
          <p:nvPr>
            <p:ph idx="1"/>
          </p:nvPr>
        </p:nvSpPr>
        <p:spPr>
          <a:xfrm>
            <a:off x="457200" y="1268760"/>
            <a:ext cx="7467600" cy="4857403"/>
          </a:xfrm>
        </p:spPr>
        <p:txBody>
          <a:bodyPr>
            <a:normAutofit fontScale="77500" lnSpcReduction="20000"/>
          </a:bodyPr>
          <a:lstStyle/>
          <a:p>
            <a:pPr marL="36576" indent="0">
              <a:buNone/>
            </a:pPr>
            <a:r>
              <a:rPr lang="id-ID" dirty="0"/>
              <a:t>Diketahui:</a:t>
            </a:r>
          </a:p>
          <a:p>
            <a:pPr marL="36576" indent="0">
              <a:buNone/>
            </a:pPr>
            <a:r>
              <a:rPr lang="id-ID" dirty="0"/>
              <a:t>Po = 278.741</a:t>
            </a:r>
          </a:p>
          <a:p>
            <a:pPr marL="36576" indent="0">
              <a:buNone/>
            </a:pPr>
            <a:r>
              <a:rPr lang="id-ID" dirty="0"/>
              <a:t>t = 2020 – 2010 = 10</a:t>
            </a:r>
          </a:p>
          <a:p>
            <a:pPr marL="36576" indent="0">
              <a:buNone/>
            </a:pPr>
            <a:r>
              <a:rPr lang="id-ID" dirty="0"/>
              <a:t>r = 3,03 persen atau 0,0303</a:t>
            </a:r>
          </a:p>
          <a:p>
            <a:pPr marL="36576" indent="0">
              <a:buNone/>
            </a:pPr>
            <a:endParaRPr lang="id-ID" dirty="0"/>
          </a:p>
          <a:p>
            <a:pPr marL="36576" indent="0">
              <a:buNone/>
            </a:pPr>
            <a:r>
              <a:rPr lang="id-ID" dirty="0"/>
              <a:t>Dengan menggunakan rumus di atas, bisa kita perkirakan jumlah penduduk pada tahun 2020 yaitu sebagai berikut.</a:t>
            </a:r>
          </a:p>
          <a:p>
            <a:pPr marL="36576" indent="0">
              <a:buNone/>
            </a:pPr>
            <a:endParaRPr lang="id-ID" dirty="0"/>
          </a:p>
          <a:p>
            <a:pPr marL="36576" indent="0">
              <a:buNone/>
            </a:pPr>
            <a:endParaRPr lang="id-ID" dirty="0"/>
          </a:p>
          <a:p>
            <a:pPr marL="36576" indent="0">
              <a:buNone/>
            </a:pPr>
            <a:endParaRPr lang="id-ID" dirty="0"/>
          </a:p>
          <a:p>
            <a:pPr marL="36576" indent="0">
              <a:buNone/>
            </a:pPr>
            <a:r>
              <a:rPr lang="id-ID" b="1" dirty="0">
                <a:solidFill>
                  <a:srgbClr val="92D050"/>
                </a:solidFill>
              </a:rPr>
              <a:t>Sehingga perkiraan jumlah penduduk Kabupaten A pada tahun 2020 adalah 375.697 jiwa.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005064"/>
            <a:ext cx="3563091"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793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003232" cy="5145435"/>
          </a:xfrm>
        </p:spPr>
        <p:txBody>
          <a:bodyPr/>
          <a:lstStyle/>
          <a:p>
            <a:pPr marL="36576" lvl="0" indent="0">
              <a:buClr>
                <a:srgbClr val="6EA0B0"/>
              </a:buClr>
              <a:buNone/>
            </a:pPr>
            <a:r>
              <a:rPr lang="id-ID" sz="2800" b="1" dirty="0">
                <a:solidFill>
                  <a:srgbClr val="FFFF00"/>
                </a:solidFill>
                <a:latin typeface="ff0"/>
              </a:rPr>
              <a:t>4.	Pertumbuhan penduduk Eksponensial</a:t>
            </a:r>
            <a:endParaRPr lang="id-ID" sz="2800" dirty="0">
              <a:solidFill>
                <a:srgbClr val="FFFF00"/>
              </a:solidFill>
              <a:latin typeface="Roboto"/>
            </a:endParaRPr>
          </a:p>
          <a:p>
            <a:pPr marL="36576" lvl="0" indent="0" fontAlgn="base">
              <a:buClr>
                <a:srgbClr val="6EA0B0"/>
              </a:buClr>
              <a:buNone/>
            </a:pPr>
            <a:r>
              <a:rPr lang="id-ID" sz="3200" dirty="0">
                <a:solidFill>
                  <a:prstClr val="black"/>
                </a:solidFill>
              </a:rPr>
              <a:t>adalah pertumbuhan penduduk yang bersifat langsung dan terus-menerus. Formulasi yang dapat digunakancuntuk menghitung laju pertumbuhan penduduk eksponensial adalahcsebagai berikut.</a:t>
            </a:r>
          </a:p>
          <a:p>
            <a:endParaRPr lang="id-ID" dirty="0"/>
          </a:p>
        </p:txBody>
      </p:sp>
    </p:spTree>
    <p:extLst>
      <p:ext uri="{BB962C8B-B14F-4D97-AF65-F5344CB8AC3E}">
        <p14:creationId xmlns:p14="http://schemas.microsoft.com/office/powerpoint/2010/main" val="998834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6912"/>
            <a:ext cx="7467600" cy="3489251"/>
          </a:xfrm>
        </p:spPr>
        <p:txBody>
          <a:bodyPr>
            <a:normAutofit fontScale="92500" lnSpcReduction="20000"/>
          </a:bodyPr>
          <a:lstStyle/>
          <a:p>
            <a:pPr marL="36576" indent="0" fontAlgn="base">
              <a:buNone/>
            </a:pPr>
            <a:r>
              <a:rPr lang="id-ID" dirty="0"/>
              <a:t>Pt 	= jumlah penduduk pada tahun 			tertentu</a:t>
            </a:r>
          </a:p>
          <a:p>
            <a:pPr marL="36576" indent="0" fontAlgn="base">
              <a:buNone/>
            </a:pPr>
            <a:r>
              <a:rPr lang="id-ID" dirty="0"/>
              <a:t>Po 	= jumlah penduduk pada awal tahun 		perhitungan</a:t>
            </a:r>
          </a:p>
          <a:p>
            <a:pPr marL="36576" indent="0" fontAlgn="base">
              <a:buNone/>
            </a:pPr>
            <a:r>
              <a:rPr lang="id-ID" dirty="0"/>
              <a:t>e 	= angka eksponensial, besarnya 		2,718282</a:t>
            </a:r>
          </a:p>
          <a:p>
            <a:pPr marL="36576" indent="0" fontAlgn="base">
              <a:buNone/>
            </a:pPr>
            <a:r>
              <a:rPr lang="id-ID" dirty="0"/>
              <a:t>r 	= tingkat pertumbuhan penduduk</a:t>
            </a:r>
          </a:p>
          <a:p>
            <a:pPr marL="36576" indent="0" fontAlgn="base">
              <a:buNone/>
            </a:pPr>
            <a:r>
              <a:rPr lang="id-ID" dirty="0"/>
              <a:t>t 	= jangka waktu</a:t>
            </a:r>
          </a:p>
          <a:p>
            <a:endParaRPr lang="id-ID"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908720"/>
            <a:ext cx="3822154" cy="1591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641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a:t>
            </a:r>
          </a:p>
        </p:txBody>
      </p:sp>
      <p:sp>
        <p:nvSpPr>
          <p:cNvPr id="3" name="Content Placeholder 2"/>
          <p:cNvSpPr>
            <a:spLocks noGrp="1"/>
          </p:cNvSpPr>
          <p:nvPr>
            <p:ph idx="1"/>
          </p:nvPr>
        </p:nvSpPr>
        <p:spPr>
          <a:xfrm>
            <a:off x="457200" y="1268760"/>
            <a:ext cx="7467600" cy="4857403"/>
          </a:xfrm>
        </p:spPr>
        <p:txBody>
          <a:bodyPr>
            <a:normAutofit fontScale="85000" lnSpcReduction="20000"/>
          </a:bodyPr>
          <a:lstStyle/>
          <a:p>
            <a:pPr marL="36576" indent="0">
              <a:buNone/>
            </a:pPr>
            <a:r>
              <a:rPr lang="id-ID" dirty="0"/>
              <a:t>Jumlah penduduk Indonesia pada 1990 berjumlah 179.300.000 jiwa, sedangkan pada 2000 berjumlah 202.960.000 jiwa. Berapa persenkah pertumbuhan eksponensial penduduk Indonesia?</a:t>
            </a:r>
          </a:p>
          <a:p>
            <a:pPr marL="36576" indent="0">
              <a:buNone/>
            </a:pPr>
            <a:endParaRPr lang="id-ID" sz="1300" dirty="0"/>
          </a:p>
          <a:p>
            <a:pPr marL="36576" indent="0">
              <a:buNone/>
            </a:pPr>
            <a:r>
              <a:rPr lang="id-ID" dirty="0"/>
              <a:t>Diketahui:</a:t>
            </a:r>
          </a:p>
          <a:p>
            <a:pPr marL="36576" indent="0">
              <a:buNone/>
            </a:pPr>
            <a:r>
              <a:rPr lang="id-ID" dirty="0"/>
              <a:t>Po = 179.300.000 jiwa</a:t>
            </a:r>
          </a:p>
          <a:p>
            <a:pPr marL="36576" indent="0">
              <a:buNone/>
            </a:pPr>
            <a:r>
              <a:rPr lang="id-ID" dirty="0"/>
              <a:t>Pt = 202.960.000 jiwa</a:t>
            </a:r>
          </a:p>
          <a:p>
            <a:pPr marL="36576" indent="0">
              <a:buNone/>
            </a:pPr>
            <a:r>
              <a:rPr lang="id-ID" dirty="0"/>
              <a:t>e = 2,718282</a:t>
            </a:r>
          </a:p>
          <a:p>
            <a:pPr marL="36576" indent="0">
              <a:buNone/>
            </a:pPr>
            <a:r>
              <a:rPr lang="id-ID" dirty="0"/>
              <a:t>t = 10</a:t>
            </a:r>
          </a:p>
          <a:p>
            <a:pPr marL="36576" indent="0">
              <a:buNone/>
            </a:pPr>
            <a:endParaRPr lang="id-ID" sz="1600" dirty="0"/>
          </a:p>
          <a:p>
            <a:pPr marL="36576" indent="0">
              <a:buNone/>
            </a:pPr>
            <a:r>
              <a:rPr lang="id-ID" dirty="0">
                <a:solidFill>
                  <a:srgbClr val="FFFF00"/>
                </a:solidFill>
              </a:rPr>
              <a:t>Ditanyakan: pertumbuhan eksponensial?</a:t>
            </a:r>
          </a:p>
        </p:txBody>
      </p:sp>
    </p:spTree>
    <p:extLst>
      <p:ext uri="{BB962C8B-B14F-4D97-AF65-F5344CB8AC3E}">
        <p14:creationId xmlns:p14="http://schemas.microsoft.com/office/powerpoint/2010/main" val="2819416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solidFill>
                  <a:srgbClr val="00B050"/>
                </a:solidFill>
              </a:rPr>
              <a:t>Jawab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24744"/>
            <a:ext cx="7416824"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55576" y="4748951"/>
            <a:ext cx="7992888" cy="1384995"/>
          </a:xfrm>
          <a:prstGeom prst="rect">
            <a:avLst/>
          </a:prstGeom>
        </p:spPr>
        <p:txBody>
          <a:bodyPr wrap="square">
            <a:spAutoFit/>
          </a:bodyPr>
          <a:lstStyle/>
          <a:p>
            <a:r>
              <a:rPr lang="id-ID" sz="2800" dirty="0">
                <a:solidFill>
                  <a:srgbClr val="FFFF00"/>
                </a:solidFill>
              </a:rPr>
              <a:t>Berdasarkan hasil perhitungan tersebut maka tingkat pertumbuhan eksponensial penduduk Indonesia sebesar 1,24% pertahun.</a:t>
            </a:r>
          </a:p>
        </p:txBody>
      </p:sp>
    </p:spTree>
    <p:extLst>
      <p:ext uri="{BB962C8B-B14F-4D97-AF65-F5344CB8AC3E}">
        <p14:creationId xmlns:p14="http://schemas.microsoft.com/office/powerpoint/2010/main" val="1450275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b="1" dirty="0">
                <a:ln w="10541" cmpd="sng">
                  <a:solidFill>
                    <a:schemeClr val="accent1">
                      <a:shade val="88000"/>
                      <a:satMod val="110000"/>
                    </a:schemeClr>
                  </a:solidFill>
                  <a:prstDash val="solid"/>
                </a:ln>
                <a:solidFill>
                  <a:srgbClr val="FF0000"/>
                </a:solidFill>
              </a:rPr>
              <a:t/>
            </a:r>
            <a:br>
              <a:rPr lang="id-ID" sz="4000" b="1" dirty="0">
                <a:ln w="10541" cmpd="sng">
                  <a:solidFill>
                    <a:schemeClr val="accent1">
                      <a:shade val="88000"/>
                      <a:satMod val="110000"/>
                    </a:schemeClr>
                  </a:solidFill>
                  <a:prstDash val="solid"/>
                </a:ln>
                <a:solidFill>
                  <a:srgbClr val="FF0000"/>
                </a:solidFill>
              </a:rPr>
            </a:br>
            <a:r>
              <a:rPr lang="id-ID" sz="4000" b="1" dirty="0">
                <a:ln w="10541" cmpd="sng">
                  <a:solidFill>
                    <a:schemeClr val="accent1">
                      <a:shade val="88000"/>
                      <a:satMod val="110000"/>
                    </a:schemeClr>
                  </a:solidFill>
                  <a:prstDash val="solid"/>
                </a:ln>
                <a:solidFill>
                  <a:srgbClr val="FF0000"/>
                </a:solidFill>
              </a:rPr>
              <a:t>B . 	FERTILITAS ( KELAHIRAN )</a:t>
            </a:r>
            <a:r>
              <a:rPr lang="id-ID" sz="4800" b="1" dirty="0">
                <a:ln w="10541" cmpd="sng">
                  <a:solidFill>
                    <a:schemeClr val="accent1">
                      <a:shade val="88000"/>
                      <a:satMod val="110000"/>
                    </a:schemeClr>
                  </a:solidFill>
                  <a:prstDash val="solid"/>
                </a:ln>
                <a:solidFill>
                  <a:srgbClr val="FF0000"/>
                </a:solidFill>
              </a:rPr>
              <a:t/>
            </a:r>
            <a:br>
              <a:rPr lang="id-ID" sz="4800" b="1" dirty="0">
                <a:ln w="10541" cmpd="sng">
                  <a:solidFill>
                    <a:schemeClr val="accent1">
                      <a:shade val="88000"/>
                      <a:satMod val="110000"/>
                    </a:schemeClr>
                  </a:solidFill>
                  <a:prstDash val="solid"/>
                </a:ln>
                <a:solidFill>
                  <a:srgbClr val="FF0000"/>
                </a:solidFill>
              </a:rPr>
            </a:br>
            <a:endParaRPr lang="id-ID" dirty="0"/>
          </a:p>
        </p:txBody>
      </p:sp>
      <p:sp>
        <p:nvSpPr>
          <p:cNvPr id="3" name="Content Placeholder 2"/>
          <p:cNvSpPr>
            <a:spLocks noGrp="1"/>
          </p:cNvSpPr>
          <p:nvPr>
            <p:ph idx="1"/>
          </p:nvPr>
        </p:nvSpPr>
        <p:spPr>
          <a:xfrm>
            <a:off x="457200" y="1484784"/>
            <a:ext cx="7467600" cy="4641379"/>
          </a:xfrm>
        </p:spPr>
        <p:txBody>
          <a:bodyPr>
            <a:normAutofit/>
          </a:bodyPr>
          <a:lstStyle/>
          <a:p>
            <a:pPr marL="36576" indent="0">
              <a:buNone/>
            </a:pPr>
            <a:r>
              <a:rPr lang="id-ID" sz="3200" dirty="0">
                <a:solidFill>
                  <a:schemeClr val="bg1"/>
                </a:solidFill>
                <a:latin typeface="trebuchet ms"/>
              </a:rPr>
              <a:t>Kelahiran atau fertilitas merupakan peristiwa lahirnya seorang bayi dari seorang ibu yang ditandai dengan adanya kehidupan </a:t>
            </a:r>
            <a:r>
              <a:rPr lang="id-ID" sz="3200" i="1" dirty="0">
                <a:solidFill>
                  <a:schemeClr val="bg1"/>
                </a:solidFill>
                <a:latin typeface="trebuchet ms"/>
              </a:rPr>
              <a:t>(life birth)</a:t>
            </a:r>
          </a:p>
          <a:p>
            <a:pPr marL="36576" indent="0">
              <a:buNone/>
            </a:pPr>
            <a:r>
              <a:rPr lang="id-ID" sz="3200" dirty="0">
                <a:solidFill>
                  <a:schemeClr val="bg1"/>
                </a:solidFill>
                <a:latin typeface="trebuchet ms"/>
              </a:rPr>
              <a:t>Istilah lain dari fertilitas adalah </a:t>
            </a:r>
            <a:r>
              <a:rPr lang="id-ID" sz="3200" i="1" dirty="0">
                <a:solidFill>
                  <a:schemeClr val="bg1"/>
                </a:solidFill>
                <a:latin typeface="trebuchet ms"/>
              </a:rPr>
              <a:t>fekunditas </a:t>
            </a:r>
            <a:r>
              <a:rPr lang="id-ID" sz="3200" dirty="0">
                <a:solidFill>
                  <a:schemeClr val="bg1"/>
                </a:solidFill>
                <a:latin typeface="trebuchet ms"/>
              </a:rPr>
              <a:t>yaitu kemampuan secara fisiologis dan biologis seorang ibu untuk melahirkan bayi hidup selama masa reproduksi.</a:t>
            </a:r>
            <a:endParaRPr lang="id-ID" sz="3200" dirty="0">
              <a:solidFill>
                <a:schemeClr val="bg1"/>
              </a:solidFill>
            </a:endParaRPr>
          </a:p>
        </p:txBody>
      </p:sp>
    </p:spTree>
    <p:extLst>
      <p:ext uri="{BB962C8B-B14F-4D97-AF65-F5344CB8AC3E}">
        <p14:creationId xmlns:p14="http://schemas.microsoft.com/office/powerpoint/2010/main" val="48219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7859216" cy="5145435"/>
          </a:xfrm>
        </p:spPr>
        <p:txBody>
          <a:bodyPr>
            <a:normAutofit/>
          </a:bodyPr>
          <a:lstStyle/>
          <a:p>
            <a:pPr marL="36576" indent="0">
              <a:buNone/>
            </a:pPr>
            <a:r>
              <a:rPr lang="id-ID" sz="3600" dirty="0">
                <a:solidFill>
                  <a:schemeClr val="bg1"/>
                </a:solidFill>
                <a:latin typeface="trebuchet ms"/>
              </a:rPr>
              <a:t>Perhitungan fertilitas lebih rumit jika dibandingkan dengan mortalitas karena seorang ibu hanya sekali hidup namun punya kemampuan lebih dari satu kali untuk melahirkan hidup selama masa reproduksi.</a:t>
            </a:r>
            <a:r>
              <a:rPr lang="id-ID" sz="3600" dirty="0">
                <a:solidFill>
                  <a:srgbClr val="333333"/>
                </a:solidFill>
                <a:latin typeface="trebuchet ms"/>
              </a:rPr>
              <a:t/>
            </a:r>
            <a:br>
              <a:rPr lang="id-ID" sz="3600" dirty="0">
                <a:solidFill>
                  <a:srgbClr val="333333"/>
                </a:solidFill>
                <a:latin typeface="trebuchet ms"/>
              </a:rPr>
            </a:br>
            <a:r>
              <a:rPr lang="id-ID" sz="3200" dirty="0">
                <a:solidFill>
                  <a:srgbClr val="FFFF00"/>
                </a:solidFill>
                <a:latin typeface="trebuchet ms"/>
              </a:rPr>
              <a:t>Fertilitas punya beberap cara perhitungan yang sangat berguna bagi berbagai keperluan, diantaranya:</a:t>
            </a:r>
            <a:endParaRPr lang="id-ID" sz="3200" dirty="0">
              <a:solidFill>
                <a:srgbClr val="FFFF00"/>
              </a:solidFill>
            </a:endParaRPr>
          </a:p>
        </p:txBody>
      </p:sp>
    </p:spTree>
    <p:extLst>
      <p:ext uri="{BB962C8B-B14F-4D97-AF65-F5344CB8AC3E}">
        <p14:creationId xmlns:p14="http://schemas.microsoft.com/office/powerpoint/2010/main" val="1608409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7467600" cy="5145435"/>
          </a:xfrm>
        </p:spPr>
        <p:txBody>
          <a:bodyPr/>
          <a:lstStyle/>
          <a:p>
            <a:pPr marL="36576" lvl="0" indent="0">
              <a:buClr>
                <a:srgbClr val="6EA0B0"/>
              </a:buClr>
              <a:buNone/>
            </a:pPr>
            <a:r>
              <a:rPr lang="id-ID" sz="3200" dirty="0">
                <a:latin typeface="NonBreakingSpaceOverride"/>
              </a:rPr>
              <a:t>Di Indonesia ada sebuah badan resmi pemerintah yang bertugas untuk mengumpulkan, menerbitkan, dan juga mengolahnya, yaitu BPS (Badan Pusat Statistik)</a:t>
            </a:r>
          </a:p>
          <a:p>
            <a:pPr marL="36576" lvl="0" indent="0">
              <a:buClr>
                <a:srgbClr val="6EA0B0"/>
              </a:buClr>
              <a:buNone/>
            </a:pPr>
            <a:endParaRPr lang="id-ID" sz="2000" dirty="0"/>
          </a:p>
          <a:p>
            <a:pPr marL="36576" indent="0">
              <a:buNone/>
            </a:pPr>
            <a:r>
              <a:rPr lang="id-ID" sz="3200" dirty="0">
                <a:latin typeface="NonBreakingSpaceOverride"/>
              </a:rPr>
              <a:t>BPS selaku badan resmi statistik pemerintah indonesia menggunakan beberapa metode pengumpulan data</a:t>
            </a:r>
            <a:endParaRPr lang="id-ID" sz="3200" dirty="0"/>
          </a:p>
        </p:txBody>
      </p:sp>
    </p:spTree>
    <p:extLst>
      <p:ext uri="{BB962C8B-B14F-4D97-AF65-F5344CB8AC3E}">
        <p14:creationId xmlns:p14="http://schemas.microsoft.com/office/powerpoint/2010/main" val="820878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FF00"/>
                </a:solidFill>
              </a:rPr>
              <a:t>1. </a:t>
            </a:r>
            <a:r>
              <a:rPr lang="en-US" sz="2800" b="1" dirty="0" err="1">
                <a:solidFill>
                  <a:srgbClr val="FFFF00"/>
                </a:solidFill>
              </a:rPr>
              <a:t>Angka</a:t>
            </a:r>
            <a:r>
              <a:rPr lang="en-US" sz="2800" b="1" dirty="0">
                <a:solidFill>
                  <a:srgbClr val="FFFF00"/>
                </a:solidFill>
              </a:rPr>
              <a:t> </a:t>
            </a:r>
            <a:r>
              <a:rPr lang="en-US" sz="2800" b="1" dirty="0" err="1">
                <a:solidFill>
                  <a:srgbClr val="FFFF00"/>
                </a:solidFill>
              </a:rPr>
              <a:t>Kelahiran</a:t>
            </a:r>
            <a:r>
              <a:rPr lang="en-US" sz="2800" b="1" dirty="0">
                <a:solidFill>
                  <a:srgbClr val="FFFF00"/>
                </a:solidFill>
              </a:rPr>
              <a:t> </a:t>
            </a:r>
            <a:r>
              <a:rPr lang="en-US" sz="2800" b="1" dirty="0" err="1">
                <a:solidFill>
                  <a:srgbClr val="FFFF00"/>
                </a:solidFill>
              </a:rPr>
              <a:t>Kasar</a:t>
            </a:r>
            <a:r>
              <a:rPr lang="en-US" sz="2800" b="1" dirty="0">
                <a:solidFill>
                  <a:srgbClr val="FFFF00"/>
                </a:solidFill>
              </a:rPr>
              <a:t> (Crude Birth Rate)</a:t>
            </a:r>
            <a:endParaRPr lang="id-ID" sz="2800" b="1" dirty="0">
              <a:solidFill>
                <a:srgbClr val="FFFF00"/>
              </a:solidFill>
            </a:endParaRPr>
          </a:p>
        </p:txBody>
      </p:sp>
      <p:sp>
        <p:nvSpPr>
          <p:cNvPr id="3" name="Content Placeholder 2"/>
          <p:cNvSpPr>
            <a:spLocks noGrp="1"/>
          </p:cNvSpPr>
          <p:nvPr>
            <p:ph idx="1"/>
          </p:nvPr>
        </p:nvSpPr>
        <p:spPr>
          <a:xfrm>
            <a:off x="457200" y="1556792"/>
            <a:ext cx="7467600" cy="4569371"/>
          </a:xfrm>
        </p:spPr>
        <p:txBody>
          <a:bodyPr>
            <a:normAutofit/>
          </a:bodyPr>
          <a:lstStyle/>
          <a:p>
            <a:pPr marL="36576" indent="0">
              <a:buNone/>
            </a:pPr>
            <a:r>
              <a:rPr lang="id-ID" sz="3600" dirty="0">
                <a:solidFill>
                  <a:schemeClr val="bg1"/>
                </a:solidFill>
              </a:rPr>
              <a:t>Tingkat kelahiran kasar (CBR) dapat diartikan sebagai banyaknya kelahiran hidup pada tahun tertentu tiap 1.000 penduduk pada pertengahan tahun. Rumus angka kelahiran kasar adalah sebagai berikut</a:t>
            </a:r>
          </a:p>
        </p:txBody>
      </p:sp>
    </p:spTree>
    <p:extLst>
      <p:ext uri="{BB962C8B-B14F-4D97-AF65-F5344CB8AC3E}">
        <p14:creationId xmlns:p14="http://schemas.microsoft.com/office/powerpoint/2010/main" val="1012890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7859216" cy="4065315"/>
          </a:xfrm>
        </p:spPr>
        <p:txBody>
          <a:bodyPr>
            <a:normAutofit/>
          </a:bodyPr>
          <a:lstStyle/>
          <a:p>
            <a:pPr marL="36576" indent="0">
              <a:buNone/>
            </a:pPr>
            <a:r>
              <a:rPr lang="id-ID" sz="3600" dirty="0"/>
              <a:t>CBR = Angka kelahiran kasar</a:t>
            </a:r>
          </a:p>
          <a:p>
            <a:pPr marL="36576" indent="0">
              <a:buNone/>
            </a:pPr>
            <a:r>
              <a:rPr lang="id-ID" sz="3600" dirty="0"/>
              <a:t>Pm   = penduduk pada pertengahan 		tahun</a:t>
            </a:r>
          </a:p>
          <a:p>
            <a:pPr marL="36576" indent="0">
              <a:buNone/>
            </a:pPr>
            <a:r>
              <a:rPr lang="id-ID" sz="3600" dirty="0"/>
              <a:t>B     = jumlah kelahiran hidup pada 			tahun tertentu</a:t>
            </a:r>
          </a:p>
          <a:p>
            <a:pPr marL="36576" indent="0">
              <a:buNone/>
            </a:pPr>
            <a:r>
              <a:rPr lang="id-ID" sz="3600" dirty="0"/>
              <a:t>K     = Konstanta (biasanya 1.000)</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759044"/>
            <a:ext cx="3780420"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307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a:t>
            </a:r>
          </a:p>
        </p:txBody>
      </p:sp>
      <p:sp>
        <p:nvSpPr>
          <p:cNvPr id="3" name="Content Placeholder 2"/>
          <p:cNvSpPr>
            <a:spLocks noGrp="1"/>
          </p:cNvSpPr>
          <p:nvPr>
            <p:ph idx="1"/>
          </p:nvPr>
        </p:nvSpPr>
        <p:spPr/>
        <p:txBody>
          <a:bodyPr>
            <a:normAutofit/>
          </a:bodyPr>
          <a:lstStyle/>
          <a:p>
            <a:pPr marL="36576" indent="0">
              <a:buNone/>
            </a:pPr>
            <a:r>
              <a:rPr lang="id-ID" sz="3200" dirty="0">
                <a:solidFill>
                  <a:schemeClr val="bg1"/>
                </a:solidFill>
                <a:latin typeface="trebuchet ms"/>
              </a:rPr>
              <a:t>Di tahun 2012 jumlah penduduk Bogor memiliki CBR 42,3, artinya pada tahun tersebut tiap 1.000 penduduk terdapat kelahiran 42,3 bayi. </a:t>
            </a:r>
            <a:br>
              <a:rPr lang="id-ID" sz="3200" dirty="0">
                <a:solidFill>
                  <a:schemeClr val="bg1"/>
                </a:solidFill>
                <a:latin typeface="trebuchet ms"/>
              </a:rPr>
            </a:br>
            <a:r>
              <a:rPr lang="id-ID" sz="3200" dirty="0">
                <a:solidFill>
                  <a:srgbClr val="FFFF00"/>
                </a:solidFill>
                <a:latin typeface="trebuchet ms"/>
              </a:rPr>
              <a:t>Perhitungan CBR dibagi oleh seluruh penduduk baik laki atua perempuan padahal yang melahirkan adalah perempuan</a:t>
            </a:r>
            <a:endParaRPr lang="id-ID" sz="3200" dirty="0">
              <a:solidFill>
                <a:srgbClr val="FFFF00"/>
              </a:solidFill>
            </a:endParaRPr>
          </a:p>
        </p:txBody>
      </p:sp>
    </p:spTree>
    <p:extLst>
      <p:ext uri="{BB962C8B-B14F-4D97-AF65-F5344CB8AC3E}">
        <p14:creationId xmlns:p14="http://schemas.microsoft.com/office/powerpoint/2010/main" val="3312340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1143000"/>
          </a:xfrm>
        </p:spPr>
        <p:txBody>
          <a:bodyPr>
            <a:noAutofit/>
          </a:bodyPr>
          <a:lstStyle/>
          <a:p>
            <a:r>
              <a:rPr lang="en-US" sz="2800" b="1" dirty="0">
                <a:solidFill>
                  <a:srgbClr val="FFFF00"/>
                </a:solidFill>
              </a:rPr>
              <a:t>2. </a:t>
            </a:r>
            <a:r>
              <a:rPr lang="en-US" sz="2800" b="1" dirty="0" err="1">
                <a:solidFill>
                  <a:srgbClr val="FFFF00"/>
                </a:solidFill>
              </a:rPr>
              <a:t>Angka</a:t>
            </a:r>
            <a:r>
              <a:rPr lang="en-US" sz="2800" b="1" dirty="0">
                <a:solidFill>
                  <a:srgbClr val="FFFF00"/>
                </a:solidFill>
              </a:rPr>
              <a:t> </a:t>
            </a:r>
            <a:r>
              <a:rPr lang="en-US" sz="2800" b="1" dirty="0" err="1">
                <a:solidFill>
                  <a:srgbClr val="FFFF00"/>
                </a:solidFill>
              </a:rPr>
              <a:t>Kelahiran</a:t>
            </a:r>
            <a:r>
              <a:rPr lang="en-US" sz="2800" b="1" dirty="0">
                <a:solidFill>
                  <a:srgbClr val="FFFF00"/>
                </a:solidFill>
              </a:rPr>
              <a:t> </a:t>
            </a:r>
            <a:r>
              <a:rPr lang="en-US" sz="2800" b="1" dirty="0" err="1">
                <a:solidFill>
                  <a:srgbClr val="FFFF00"/>
                </a:solidFill>
              </a:rPr>
              <a:t>Umum</a:t>
            </a:r>
            <a:r>
              <a:rPr lang="en-US" sz="2800" b="1" dirty="0">
                <a:solidFill>
                  <a:srgbClr val="FFFF00"/>
                </a:solidFill>
              </a:rPr>
              <a:t> (General Fertility Rate)</a:t>
            </a:r>
            <a:endParaRPr lang="id-ID" sz="2800" b="1" dirty="0">
              <a:solidFill>
                <a:srgbClr val="FFFF00"/>
              </a:solidFill>
            </a:endParaRPr>
          </a:p>
        </p:txBody>
      </p:sp>
      <p:sp>
        <p:nvSpPr>
          <p:cNvPr id="3" name="Content Placeholder 2"/>
          <p:cNvSpPr>
            <a:spLocks noGrp="1"/>
          </p:cNvSpPr>
          <p:nvPr>
            <p:ph idx="1"/>
          </p:nvPr>
        </p:nvSpPr>
        <p:spPr>
          <a:xfrm>
            <a:off x="457200" y="1412776"/>
            <a:ext cx="7467600" cy="4713387"/>
          </a:xfrm>
        </p:spPr>
        <p:txBody>
          <a:bodyPr>
            <a:normAutofit/>
          </a:bodyPr>
          <a:lstStyle/>
          <a:p>
            <a:pPr marL="36576" indent="0">
              <a:buNone/>
            </a:pPr>
            <a:r>
              <a:rPr lang="id-ID" sz="3200" dirty="0">
                <a:solidFill>
                  <a:schemeClr val="bg1"/>
                </a:solidFill>
                <a:latin typeface="trebuchet ms"/>
              </a:rPr>
              <a:t>Perhitungan GFR lebih teliti dibanding CBR karena dalam perhitungan GFR, pembagi-nya adalah penduduk wanita yang berada dalam usia reproduksi yaitu 15-49 tahun. </a:t>
            </a:r>
            <a:br>
              <a:rPr lang="id-ID" sz="3200" dirty="0">
                <a:solidFill>
                  <a:schemeClr val="bg1"/>
                </a:solidFill>
                <a:latin typeface="trebuchet ms"/>
              </a:rPr>
            </a:br>
            <a:r>
              <a:rPr lang="fi-FI" sz="3200" dirty="0">
                <a:solidFill>
                  <a:schemeClr val="bg1"/>
                </a:solidFill>
                <a:latin typeface="trebuchet ms"/>
              </a:rPr>
              <a:t>Rumus angka kelahiran umum adalah</a:t>
            </a:r>
            <a:endParaRPr lang="id-ID" sz="3200" dirty="0">
              <a:solidFill>
                <a:schemeClr val="bg1"/>
              </a:solidFill>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509120"/>
            <a:ext cx="439248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6698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075240" cy="5145435"/>
          </a:xfrm>
        </p:spPr>
        <p:txBody>
          <a:bodyPr>
            <a:normAutofit fontScale="92500" lnSpcReduction="10000"/>
          </a:bodyPr>
          <a:lstStyle/>
          <a:p>
            <a:pPr marL="36576" indent="0">
              <a:buNone/>
            </a:pPr>
            <a:r>
              <a:rPr lang="id-ID" sz="3200" dirty="0"/>
              <a:t>GFR   = Angka kelahiran umum</a:t>
            </a:r>
          </a:p>
          <a:p>
            <a:pPr marL="36576" indent="0">
              <a:buNone/>
            </a:pPr>
            <a:r>
              <a:rPr lang="id-ID" sz="3200" dirty="0"/>
              <a:t>B        = jumlah bayi</a:t>
            </a:r>
          </a:p>
          <a:p>
            <a:pPr marL="36576" indent="0">
              <a:buNone/>
            </a:pPr>
            <a:r>
              <a:rPr lang="id-ID" sz="3200" dirty="0"/>
              <a:t>P (15-49) = jumlah penduduk wanita 		berusia 15 - 49 tahun</a:t>
            </a:r>
          </a:p>
          <a:p>
            <a:pPr marL="36576" indent="0">
              <a:buNone/>
            </a:pPr>
            <a:r>
              <a:rPr lang="id-ID" sz="3200" dirty="0"/>
              <a:t>K       = konstanta (biasanya 1.000)</a:t>
            </a:r>
            <a:br>
              <a:rPr lang="id-ID" sz="3200" dirty="0"/>
            </a:br>
            <a:r>
              <a:rPr lang="id-ID" sz="3200" dirty="0">
                <a:solidFill>
                  <a:schemeClr val="bg1"/>
                </a:solidFill>
                <a:latin typeface="trebuchet ms"/>
              </a:rPr>
              <a:t>Contoh: </a:t>
            </a:r>
            <a:r>
              <a:rPr lang="id-ID" sz="3200" dirty="0">
                <a:solidFill>
                  <a:srgbClr val="333333"/>
                </a:solidFill>
                <a:latin typeface="trebuchet ms"/>
              </a:rPr>
              <a:t/>
            </a:r>
            <a:br>
              <a:rPr lang="id-ID" sz="3200" dirty="0">
                <a:solidFill>
                  <a:srgbClr val="333333"/>
                </a:solidFill>
                <a:latin typeface="trebuchet ms"/>
              </a:rPr>
            </a:br>
            <a:r>
              <a:rPr lang="id-ID" sz="3200" dirty="0">
                <a:solidFill>
                  <a:srgbClr val="FFFF00"/>
                </a:solidFill>
                <a:latin typeface="trebuchet ms"/>
              </a:rPr>
              <a:t>Bila data kependudukan Madiun menunjukan angka GFR adalah 61, maka terdapat 61 bayi yang lahir hidup dari 1.000 penduduk wanita yang berusia 15 - 49 tahun tertentu pada pertengahan tahun.</a:t>
            </a:r>
            <a:endParaRPr lang="id-ID" sz="3200" dirty="0">
              <a:solidFill>
                <a:srgbClr val="FFFF00"/>
              </a:solidFill>
            </a:endParaRPr>
          </a:p>
        </p:txBody>
      </p:sp>
    </p:spTree>
    <p:extLst>
      <p:ext uri="{BB962C8B-B14F-4D97-AF65-F5344CB8AC3E}">
        <p14:creationId xmlns:p14="http://schemas.microsoft.com/office/powerpoint/2010/main" val="2315809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3600" b="1" dirty="0">
                <a:solidFill>
                  <a:srgbClr val="FFFF00"/>
                </a:solidFill>
              </a:rPr>
              <a:t>3. Tingkat </a:t>
            </a:r>
            <a:r>
              <a:rPr lang="en-US" sz="3600" b="1" dirty="0" err="1">
                <a:solidFill>
                  <a:srgbClr val="FFFF00"/>
                </a:solidFill>
              </a:rPr>
              <a:t>Kelahiran</a:t>
            </a:r>
            <a:r>
              <a:rPr lang="en-US" sz="3600" b="1" dirty="0">
                <a:solidFill>
                  <a:srgbClr val="FFFF00"/>
                </a:solidFill>
              </a:rPr>
              <a:t> </a:t>
            </a:r>
            <a:r>
              <a:rPr lang="en-US" sz="3600" b="1" dirty="0" err="1">
                <a:solidFill>
                  <a:srgbClr val="FFFF00"/>
                </a:solidFill>
              </a:rPr>
              <a:t>Berdasarkan</a:t>
            </a:r>
            <a:r>
              <a:rPr lang="en-US" sz="3600" b="1" dirty="0">
                <a:solidFill>
                  <a:srgbClr val="FFFF00"/>
                </a:solidFill>
              </a:rPr>
              <a:t> </a:t>
            </a:r>
            <a:r>
              <a:rPr lang="en-US" sz="3600" b="1" dirty="0" err="1">
                <a:solidFill>
                  <a:srgbClr val="FFFF00"/>
                </a:solidFill>
              </a:rPr>
              <a:t>Usia</a:t>
            </a:r>
            <a:r>
              <a:rPr lang="en-US" sz="3600" b="1" dirty="0">
                <a:solidFill>
                  <a:srgbClr val="FFFF00"/>
                </a:solidFill>
              </a:rPr>
              <a:t> </a:t>
            </a:r>
            <a:r>
              <a:rPr lang="id-ID" sz="3600" b="1" dirty="0">
                <a:solidFill>
                  <a:srgbClr val="FFFF00"/>
                </a:solidFill>
              </a:rPr>
              <a:t>  	</a:t>
            </a:r>
            <a:r>
              <a:rPr lang="en-US" sz="3600" b="1" dirty="0">
                <a:solidFill>
                  <a:srgbClr val="FFFF00"/>
                </a:solidFill>
              </a:rPr>
              <a:t>(Age Specific Fertility Rate)</a:t>
            </a:r>
            <a:endParaRPr lang="id-ID" sz="3600" b="1" dirty="0">
              <a:solidFill>
                <a:srgbClr val="FFFF00"/>
              </a:solidFill>
            </a:endParaRPr>
          </a:p>
        </p:txBody>
      </p:sp>
      <p:sp>
        <p:nvSpPr>
          <p:cNvPr id="3" name="Content Placeholder 2"/>
          <p:cNvSpPr>
            <a:spLocks noGrp="1"/>
          </p:cNvSpPr>
          <p:nvPr>
            <p:ph idx="1"/>
          </p:nvPr>
        </p:nvSpPr>
        <p:spPr>
          <a:xfrm>
            <a:off x="457200" y="1916832"/>
            <a:ext cx="7467600" cy="4209331"/>
          </a:xfrm>
        </p:spPr>
        <p:txBody>
          <a:bodyPr>
            <a:normAutofit/>
          </a:bodyPr>
          <a:lstStyle/>
          <a:p>
            <a:pPr marL="36576" indent="0">
              <a:buNone/>
            </a:pPr>
            <a:r>
              <a:rPr lang="id-ID" sz="3200" dirty="0">
                <a:solidFill>
                  <a:schemeClr val="bg1"/>
                </a:solidFill>
                <a:latin typeface="trebuchet ms"/>
              </a:rPr>
              <a:t>Tingkat kelahiran berdasarkan usia atua </a:t>
            </a:r>
            <a:r>
              <a:rPr lang="id-ID" sz="3200" i="1" dirty="0">
                <a:solidFill>
                  <a:schemeClr val="bg1"/>
                </a:solidFill>
                <a:latin typeface="trebuchet ms"/>
              </a:rPr>
              <a:t>ASFR </a:t>
            </a:r>
            <a:r>
              <a:rPr lang="id-ID" sz="3200" dirty="0">
                <a:solidFill>
                  <a:schemeClr val="bg1"/>
                </a:solidFill>
                <a:latin typeface="trebuchet ms"/>
              </a:rPr>
              <a:t> ini perhitungannya lebih detail dibandingkan dua perhitungan sebelumnya, mengingat perhitungan ini berdasarkan kelompok usia dengan interval lima tahun dari seorang wanita selama masa reproduksinya. </a:t>
            </a:r>
            <a:endParaRPr lang="id-ID" sz="3200" dirty="0">
              <a:solidFill>
                <a:schemeClr val="bg1"/>
              </a:solidFill>
            </a:endParaRPr>
          </a:p>
        </p:txBody>
      </p:sp>
    </p:spTree>
    <p:extLst>
      <p:ext uri="{BB962C8B-B14F-4D97-AF65-F5344CB8AC3E}">
        <p14:creationId xmlns:p14="http://schemas.microsoft.com/office/powerpoint/2010/main" val="3982263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9"/>
            <a:ext cx="7467600" cy="5505474"/>
          </a:xfrm>
        </p:spPr>
        <p:txBody>
          <a:bodyPr>
            <a:normAutofit/>
          </a:bodyPr>
          <a:lstStyle/>
          <a:p>
            <a:pPr marL="36576" lvl="0" indent="0">
              <a:buClr>
                <a:srgbClr val="6EA0B0"/>
              </a:buClr>
              <a:buNone/>
            </a:pPr>
            <a:r>
              <a:rPr lang="id-ID" dirty="0">
                <a:solidFill>
                  <a:prstClr val="black"/>
                </a:solidFill>
                <a:latin typeface="trebuchet ms"/>
              </a:rPr>
              <a:t>Rumus hitung ASFR adalah</a:t>
            </a:r>
            <a:endParaRPr lang="id-ID" dirty="0">
              <a:solidFill>
                <a:prstClr val="black"/>
              </a:solidFill>
            </a:endParaRPr>
          </a:p>
          <a:p>
            <a:endParaRPr lang="id-ID" dirty="0"/>
          </a:p>
          <a:p>
            <a:endParaRPr lang="id-ID" dirty="0"/>
          </a:p>
          <a:p>
            <a:pPr marL="36576" indent="0">
              <a:buNone/>
            </a:pPr>
            <a:r>
              <a:rPr lang="id-ID" dirty="0"/>
              <a:t/>
            </a:r>
            <a:br>
              <a:rPr lang="id-ID" dirty="0"/>
            </a:br>
            <a:r>
              <a:rPr lang="id-ID" dirty="0"/>
              <a:t/>
            </a:r>
            <a:br>
              <a:rPr lang="id-ID" dirty="0"/>
            </a:br>
            <a:r>
              <a:rPr lang="id-ID" dirty="0"/>
              <a:t/>
            </a:r>
            <a:br>
              <a:rPr lang="id-ID" dirty="0"/>
            </a:br>
            <a:r>
              <a:rPr lang="id-ID" dirty="0"/>
              <a:t/>
            </a:r>
            <a:br>
              <a:rPr lang="id-ID" dirty="0"/>
            </a:br>
            <a:endParaRPr lang="id-ID" dirty="0"/>
          </a:p>
          <a:p>
            <a:pPr marL="36576" indent="0">
              <a:buNone/>
            </a:pPr>
            <a:r>
              <a:rPr lang="id-ID" sz="2400" dirty="0"/>
              <a:t>Bi = jumlah bayi yang dilahirkan ibu berusia di atas</a:t>
            </a:r>
          </a:p>
          <a:p>
            <a:pPr marL="36576" indent="0">
              <a:buNone/>
            </a:pPr>
            <a:r>
              <a:rPr lang="id-ID" sz="2400" dirty="0"/>
              <a:t>Pfi = Jumlah penduduk wanita pada rentang usia di atas</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5510"/>
            <a:ext cx="3024336" cy="2083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104456" y="1340768"/>
            <a:ext cx="4572000" cy="3416320"/>
          </a:xfrm>
          <a:prstGeom prst="rect">
            <a:avLst/>
          </a:prstGeom>
        </p:spPr>
        <p:txBody>
          <a:bodyPr>
            <a:spAutoFit/>
          </a:bodyPr>
          <a:lstStyle/>
          <a:p>
            <a:r>
              <a:rPr lang="id-ID" sz="2400" dirty="0"/>
              <a:t>ASFR  = Kelahiran bayi dari ibu berusia spesifik</a:t>
            </a:r>
          </a:p>
          <a:p>
            <a:r>
              <a:rPr lang="id-ID" sz="2400" dirty="0"/>
              <a:t>a = 15-19 tahun</a:t>
            </a:r>
          </a:p>
          <a:p>
            <a:r>
              <a:rPr lang="id-ID" sz="2400" dirty="0"/>
              <a:t>b = 20-24 tahun</a:t>
            </a:r>
          </a:p>
          <a:p>
            <a:r>
              <a:rPr lang="id-ID" sz="2400" dirty="0"/>
              <a:t>c = 25-29 tahun</a:t>
            </a:r>
          </a:p>
          <a:p>
            <a:r>
              <a:rPr lang="id-ID" sz="2400" dirty="0"/>
              <a:t>d = 30-34 tahun</a:t>
            </a:r>
          </a:p>
          <a:p>
            <a:r>
              <a:rPr lang="id-ID" sz="2400" dirty="0"/>
              <a:t>e = 35-39 tahun</a:t>
            </a:r>
          </a:p>
          <a:p>
            <a:r>
              <a:rPr lang="id-ID" sz="2400" dirty="0"/>
              <a:t>f = 40-44 tahun</a:t>
            </a:r>
          </a:p>
          <a:p>
            <a:r>
              <a:rPr lang="id-ID" sz="2400" dirty="0"/>
              <a:t>g = 45-49 tahun</a:t>
            </a:r>
          </a:p>
        </p:txBody>
      </p:sp>
    </p:spTree>
    <p:extLst>
      <p:ext uri="{BB962C8B-B14F-4D97-AF65-F5344CB8AC3E}">
        <p14:creationId xmlns:p14="http://schemas.microsoft.com/office/powerpoint/2010/main" val="4100225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 indent="0">
              <a:buNone/>
            </a:pPr>
            <a:r>
              <a:rPr lang="id-ID" sz="3200" dirty="0">
                <a:solidFill>
                  <a:schemeClr val="bg1"/>
                </a:solidFill>
              </a:rPr>
              <a:t>Misal jika ASFR (15-19) di Kota Karawang adaah 15, </a:t>
            </a:r>
            <a:br>
              <a:rPr lang="id-ID" sz="3200" dirty="0">
                <a:solidFill>
                  <a:schemeClr val="bg1"/>
                </a:solidFill>
              </a:rPr>
            </a:br>
            <a:r>
              <a:rPr lang="id-ID" sz="3200" dirty="0">
                <a:solidFill>
                  <a:schemeClr val="bg1"/>
                </a:solidFill>
              </a:rPr>
              <a:t>maka artinya terdapat 15 kelahiran dari 1.000 penduduk wanita yang berusia 15-19 tahun pada tahun tersebut.</a:t>
            </a:r>
          </a:p>
        </p:txBody>
      </p:sp>
    </p:spTree>
    <p:extLst>
      <p:ext uri="{BB962C8B-B14F-4D97-AF65-F5344CB8AC3E}">
        <p14:creationId xmlns:p14="http://schemas.microsoft.com/office/powerpoint/2010/main" val="414198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b="1" dirty="0">
                <a:ln w="10541" cmpd="sng">
                  <a:solidFill>
                    <a:srgbClr val="6EA0B0">
                      <a:shade val="88000"/>
                      <a:satMod val="110000"/>
                    </a:srgbClr>
                  </a:solidFill>
                  <a:prstDash val="solid"/>
                </a:ln>
                <a:solidFill>
                  <a:srgbClr val="FF0000"/>
                </a:solidFill>
              </a:rPr>
              <a:t>C . 	MORTALITAS ( KEMATIAN )</a:t>
            </a:r>
            <a:endParaRPr lang="id-ID" dirty="0"/>
          </a:p>
        </p:txBody>
      </p:sp>
      <p:sp>
        <p:nvSpPr>
          <p:cNvPr id="3" name="Content Placeholder 2"/>
          <p:cNvSpPr>
            <a:spLocks noGrp="1"/>
          </p:cNvSpPr>
          <p:nvPr>
            <p:ph idx="1"/>
          </p:nvPr>
        </p:nvSpPr>
        <p:spPr/>
        <p:txBody>
          <a:bodyPr/>
          <a:lstStyle/>
          <a:p>
            <a:pPr marL="550926" indent="-514350">
              <a:buAutoNum type="arabicPeriod"/>
            </a:pPr>
            <a:r>
              <a:rPr lang="id-ID" sz="3200" b="1" dirty="0">
                <a:solidFill>
                  <a:srgbClr val="000000"/>
                </a:solidFill>
                <a:latin typeface="Source Sans Pro"/>
              </a:rPr>
              <a:t>Angka Kematian Kasar atau </a:t>
            </a:r>
            <a:r>
              <a:rPr lang="id-ID" sz="3200" b="1" i="1" dirty="0">
                <a:solidFill>
                  <a:srgbClr val="000000"/>
                </a:solidFill>
                <a:latin typeface="Source Sans Pro"/>
              </a:rPr>
              <a:t>Crude 	Death Rate</a:t>
            </a:r>
            <a:r>
              <a:rPr lang="id-ID" sz="3200" b="1" dirty="0">
                <a:solidFill>
                  <a:srgbClr val="000000"/>
                </a:solidFill>
                <a:latin typeface="Source Sans Pro"/>
              </a:rPr>
              <a:t> (CDR)</a:t>
            </a:r>
          </a:p>
          <a:p>
            <a:pPr marL="550926" indent="-514350">
              <a:buAutoNum type="arabicPeriod"/>
            </a:pPr>
            <a:r>
              <a:rPr lang="en-US" sz="3200" b="1" dirty="0" err="1">
                <a:solidFill>
                  <a:srgbClr val="000000"/>
                </a:solidFill>
                <a:latin typeface="Source Sans Pro"/>
              </a:rPr>
              <a:t>Angka</a:t>
            </a:r>
            <a:r>
              <a:rPr lang="en-US" sz="3200" b="1" dirty="0">
                <a:solidFill>
                  <a:srgbClr val="000000"/>
                </a:solidFill>
                <a:latin typeface="Source Sans Pro"/>
              </a:rPr>
              <a:t> </a:t>
            </a:r>
            <a:r>
              <a:rPr lang="en-US" sz="3200" b="1" dirty="0" err="1">
                <a:solidFill>
                  <a:srgbClr val="000000"/>
                </a:solidFill>
                <a:latin typeface="Source Sans Pro"/>
              </a:rPr>
              <a:t>Kematian</a:t>
            </a:r>
            <a:r>
              <a:rPr lang="en-US" sz="3200" b="1" dirty="0">
                <a:solidFill>
                  <a:srgbClr val="000000"/>
                </a:solidFill>
                <a:latin typeface="Source Sans Pro"/>
              </a:rPr>
              <a:t> </a:t>
            </a:r>
            <a:r>
              <a:rPr lang="en-US" sz="3200" b="1" dirty="0" err="1">
                <a:solidFill>
                  <a:srgbClr val="000000"/>
                </a:solidFill>
                <a:latin typeface="Source Sans Pro"/>
              </a:rPr>
              <a:t>Bayi</a:t>
            </a:r>
            <a:r>
              <a:rPr lang="en-US" sz="3200" b="1" dirty="0">
                <a:solidFill>
                  <a:srgbClr val="000000"/>
                </a:solidFill>
                <a:latin typeface="Source Sans Pro"/>
              </a:rPr>
              <a:t> </a:t>
            </a:r>
            <a:r>
              <a:rPr lang="en-US" sz="3200" b="1" dirty="0" err="1">
                <a:solidFill>
                  <a:srgbClr val="000000"/>
                </a:solidFill>
                <a:latin typeface="Source Sans Pro"/>
              </a:rPr>
              <a:t>atau</a:t>
            </a:r>
            <a:r>
              <a:rPr lang="en-US" sz="3200" b="1" dirty="0">
                <a:solidFill>
                  <a:srgbClr val="000000"/>
                </a:solidFill>
                <a:latin typeface="Source Sans Pro"/>
              </a:rPr>
              <a:t> </a:t>
            </a:r>
            <a:r>
              <a:rPr lang="en-US" sz="3200" b="1" i="1" dirty="0">
                <a:solidFill>
                  <a:srgbClr val="000000"/>
                </a:solidFill>
                <a:latin typeface="Source Sans Pro"/>
              </a:rPr>
              <a:t>Infant </a:t>
            </a:r>
            <a:r>
              <a:rPr lang="id-ID" sz="3200" b="1" i="1" dirty="0">
                <a:solidFill>
                  <a:srgbClr val="000000"/>
                </a:solidFill>
                <a:latin typeface="Source Sans Pro"/>
              </a:rPr>
              <a:t>	</a:t>
            </a:r>
            <a:r>
              <a:rPr lang="en-US" sz="3200" b="1" i="1" dirty="0">
                <a:solidFill>
                  <a:srgbClr val="000000"/>
                </a:solidFill>
                <a:latin typeface="Source Sans Pro"/>
              </a:rPr>
              <a:t>Mortality Rate</a:t>
            </a:r>
            <a:r>
              <a:rPr lang="en-US" sz="3200" b="1" dirty="0">
                <a:solidFill>
                  <a:srgbClr val="000000"/>
                </a:solidFill>
                <a:latin typeface="Source Sans Pro"/>
              </a:rPr>
              <a:t> (IMR)</a:t>
            </a:r>
            <a:endParaRPr lang="id-ID" sz="3200" b="1" dirty="0">
              <a:solidFill>
                <a:srgbClr val="000000"/>
              </a:solidFill>
              <a:latin typeface="Source Sans Pro"/>
            </a:endParaRPr>
          </a:p>
          <a:p>
            <a:pPr marL="550926" indent="-514350">
              <a:buAutoNum type="arabicPeriod"/>
            </a:pPr>
            <a:r>
              <a:rPr lang="en-US" sz="3200" b="1" dirty="0" err="1">
                <a:solidFill>
                  <a:srgbClr val="000000"/>
                </a:solidFill>
                <a:latin typeface="Source Sans Pro"/>
              </a:rPr>
              <a:t>Angka</a:t>
            </a:r>
            <a:r>
              <a:rPr lang="en-US" sz="3200" b="1" dirty="0">
                <a:solidFill>
                  <a:srgbClr val="000000"/>
                </a:solidFill>
                <a:latin typeface="Source Sans Pro"/>
              </a:rPr>
              <a:t> </a:t>
            </a:r>
            <a:r>
              <a:rPr lang="en-US" sz="3200" b="1" dirty="0" err="1">
                <a:solidFill>
                  <a:srgbClr val="000000"/>
                </a:solidFill>
                <a:latin typeface="Source Sans Pro"/>
              </a:rPr>
              <a:t>Kematian</a:t>
            </a:r>
            <a:r>
              <a:rPr lang="en-US" sz="3200" b="1" dirty="0">
                <a:solidFill>
                  <a:srgbClr val="000000"/>
                </a:solidFill>
                <a:latin typeface="Source Sans Pro"/>
              </a:rPr>
              <a:t> </a:t>
            </a:r>
            <a:r>
              <a:rPr lang="en-US" sz="3200" b="1" dirty="0" err="1">
                <a:solidFill>
                  <a:srgbClr val="000000"/>
                </a:solidFill>
                <a:latin typeface="Source Sans Pro"/>
              </a:rPr>
              <a:t>Menurut</a:t>
            </a:r>
            <a:r>
              <a:rPr lang="en-US" sz="3200" b="1" dirty="0">
                <a:solidFill>
                  <a:srgbClr val="000000"/>
                </a:solidFill>
                <a:latin typeface="Source Sans Pro"/>
              </a:rPr>
              <a:t> </a:t>
            </a:r>
            <a:r>
              <a:rPr lang="en-US" sz="3200" b="1" dirty="0" err="1">
                <a:solidFill>
                  <a:srgbClr val="000000"/>
                </a:solidFill>
                <a:latin typeface="Source Sans Pro"/>
              </a:rPr>
              <a:t>Umur</a:t>
            </a:r>
            <a:r>
              <a:rPr lang="en-US" sz="3200" b="1" dirty="0">
                <a:solidFill>
                  <a:srgbClr val="000000"/>
                </a:solidFill>
                <a:latin typeface="Source Sans Pro"/>
              </a:rPr>
              <a:t> </a:t>
            </a:r>
            <a:r>
              <a:rPr lang="id-ID" sz="3200" b="1" dirty="0">
                <a:solidFill>
                  <a:srgbClr val="000000"/>
                </a:solidFill>
                <a:latin typeface="Source Sans Pro"/>
              </a:rPr>
              <a:t>	</a:t>
            </a:r>
            <a:r>
              <a:rPr lang="en-US" sz="3200" b="1" dirty="0" err="1">
                <a:solidFill>
                  <a:srgbClr val="000000"/>
                </a:solidFill>
                <a:latin typeface="Source Sans Pro"/>
              </a:rPr>
              <a:t>atau</a:t>
            </a:r>
            <a:r>
              <a:rPr lang="en-US" sz="3200" b="1" dirty="0">
                <a:solidFill>
                  <a:srgbClr val="000000"/>
                </a:solidFill>
                <a:latin typeface="Source Sans Pro"/>
              </a:rPr>
              <a:t> </a:t>
            </a:r>
            <a:r>
              <a:rPr lang="en-US" sz="3200" b="1" i="1" dirty="0">
                <a:solidFill>
                  <a:srgbClr val="000000"/>
                </a:solidFill>
                <a:latin typeface="Source Sans Pro"/>
              </a:rPr>
              <a:t>Age Specific Death </a:t>
            </a:r>
            <a:r>
              <a:rPr lang="id-ID" sz="3200" b="1" i="1" dirty="0">
                <a:solidFill>
                  <a:srgbClr val="000000"/>
                </a:solidFill>
                <a:latin typeface="Source Sans Pro"/>
              </a:rPr>
              <a:t>	</a:t>
            </a:r>
            <a:r>
              <a:rPr lang="en-US" sz="3200" b="1" i="1" dirty="0">
                <a:solidFill>
                  <a:srgbClr val="000000"/>
                </a:solidFill>
                <a:latin typeface="Source Sans Pro"/>
              </a:rPr>
              <a:t>Rate</a:t>
            </a:r>
            <a:r>
              <a:rPr lang="en-US" sz="3200" b="1" dirty="0">
                <a:solidFill>
                  <a:srgbClr val="000000"/>
                </a:solidFill>
                <a:latin typeface="Source Sans Pro"/>
              </a:rPr>
              <a:t> (ASDR)</a:t>
            </a:r>
          </a:p>
          <a:p>
            <a:pPr marL="550926" indent="-514350">
              <a:buAutoNum type="arabicPeriod"/>
            </a:pPr>
            <a:endParaRPr lang="en-US" b="1" dirty="0">
              <a:solidFill>
                <a:srgbClr val="000000"/>
              </a:solidFill>
              <a:latin typeface="Source Sans Pro"/>
            </a:endParaRPr>
          </a:p>
          <a:p>
            <a:pPr marL="550926" indent="-514350">
              <a:buAutoNum type="arabicPeriod"/>
            </a:pPr>
            <a:endParaRPr lang="id-ID" b="1" dirty="0">
              <a:solidFill>
                <a:srgbClr val="000000"/>
              </a:solidFill>
              <a:latin typeface="Source Sans Pro"/>
            </a:endParaRPr>
          </a:p>
          <a:p>
            <a:pPr marL="36576" indent="0">
              <a:buNone/>
            </a:pPr>
            <a:endParaRPr lang="id-ID" dirty="0"/>
          </a:p>
        </p:txBody>
      </p:sp>
    </p:spTree>
    <p:extLst>
      <p:ext uri="{BB962C8B-B14F-4D97-AF65-F5344CB8AC3E}">
        <p14:creationId xmlns:p14="http://schemas.microsoft.com/office/powerpoint/2010/main" val="581650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98178"/>
          </a:xfrm>
        </p:spPr>
        <p:txBody>
          <a:bodyPr>
            <a:normAutofit fontScale="90000"/>
          </a:bodyPr>
          <a:lstStyle/>
          <a:p>
            <a:r>
              <a:rPr lang="id-ID" sz="4000" b="1" dirty="0">
                <a:solidFill>
                  <a:schemeClr val="bg1"/>
                </a:solidFill>
              </a:rPr>
              <a:t/>
            </a:r>
            <a:br>
              <a:rPr lang="id-ID" sz="4000" b="1" dirty="0">
                <a:solidFill>
                  <a:schemeClr val="bg1"/>
                </a:solidFill>
              </a:rPr>
            </a:br>
            <a:r>
              <a:rPr lang="id-ID" sz="4000" b="1" dirty="0">
                <a:solidFill>
                  <a:schemeClr val="bg1"/>
                </a:solidFill>
              </a:rPr>
              <a:t/>
            </a:r>
            <a:br>
              <a:rPr lang="id-ID" sz="4000" b="1" dirty="0">
                <a:solidFill>
                  <a:schemeClr val="bg1"/>
                </a:solidFill>
              </a:rPr>
            </a:br>
            <a:r>
              <a:rPr lang="id-ID" sz="4000" b="1" dirty="0">
                <a:solidFill>
                  <a:schemeClr val="bg1"/>
                </a:solidFill>
              </a:rPr>
              <a:t>1.	Angka Kematian Kasar 	atau Crude Death Rate (CDR)</a:t>
            </a:r>
            <a:r>
              <a:rPr lang="id-ID" dirty="0"/>
              <a:t/>
            </a:r>
            <a:br>
              <a:rPr lang="id-ID" dirty="0"/>
            </a:br>
            <a:endParaRPr lang="id-ID" dirty="0"/>
          </a:p>
        </p:txBody>
      </p:sp>
      <p:sp>
        <p:nvSpPr>
          <p:cNvPr id="3" name="Content Placeholder 2"/>
          <p:cNvSpPr>
            <a:spLocks noGrp="1"/>
          </p:cNvSpPr>
          <p:nvPr>
            <p:ph idx="1"/>
          </p:nvPr>
        </p:nvSpPr>
        <p:spPr>
          <a:xfrm>
            <a:off x="457200" y="1916832"/>
            <a:ext cx="7467600" cy="4209331"/>
          </a:xfrm>
        </p:spPr>
        <p:txBody>
          <a:bodyPr>
            <a:normAutofit/>
          </a:bodyPr>
          <a:lstStyle/>
          <a:p>
            <a:pPr marL="36576" indent="0">
              <a:buNone/>
            </a:pPr>
            <a:r>
              <a:rPr lang="id-ID" sz="3200" dirty="0">
                <a:solidFill>
                  <a:schemeClr val="bg1"/>
                </a:solidFill>
                <a:latin typeface="Source Sans Pro"/>
              </a:rPr>
              <a:t>Angka kematian menurut usia menunjukkan jumlah penduduk yang meninggal dunia dari seribu penduduk pada kelompok usia tertentu. Angka kematian menurut usia dapat dihitung menggunakan persamaan di bawah ini:</a:t>
            </a:r>
            <a:endParaRPr lang="id-ID" sz="3200" dirty="0">
              <a:solidFill>
                <a:schemeClr val="bg1"/>
              </a:solidFill>
            </a:endParaRPr>
          </a:p>
        </p:txBody>
      </p:sp>
    </p:spTree>
    <p:extLst>
      <p:ext uri="{BB962C8B-B14F-4D97-AF65-F5344CB8AC3E}">
        <p14:creationId xmlns:p14="http://schemas.microsoft.com/office/powerpoint/2010/main" val="4463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39949"/>
            <a:ext cx="7467600" cy="4929411"/>
          </a:xfrm>
        </p:spPr>
        <p:txBody>
          <a:bodyPr/>
          <a:lstStyle/>
          <a:p>
            <a:pPr marL="36576" indent="0">
              <a:buNone/>
            </a:pPr>
            <a:r>
              <a:rPr lang="id-ID" sz="3200" dirty="0">
                <a:latin typeface="NonBreakingSpaceOverride"/>
              </a:rPr>
              <a:t>Berdasarkan dari cara pengumpulan data ini, data dibagi menjadi dua, yaitu:</a:t>
            </a:r>
            <a:br>
              <a:rPr lang="id-ID" sz="3200" dirty="0">
                <a:latin typeface="NonBreakingSpaceOverride"/>
              </a:rPr>
            </a:br>
            <a:endParaRPr lang="id-ID" sz="1800" dirty="0">
              <a:latin typeface="NonBreakingSpaceOverride"/>
            </a:endParaRPr>
          </a:p>
          <a:p>
            <a:pPr>
              <a:buFont typeface="+mj-lt"/>
              <a:buAutoNum type="arabicPeriod"/>
            </a:pPr>
            <a:r>
              <a:rPr lang="id-ID" sz="3200" b="1" dirty="0">
                <a:latin typeface="NonBreakingSpaceOverride"/>
              </a:rPr>
              <a:t>Data Primer</a:t>
            </a:r>
            <a:r>
              <a:rPr lang="id-ID" sz="3200" dirty="0">
                <a:latin typeface="NonBreakingSpaceOverride"/>
              </a:rPr>
              <a:t> : Data primer adalah data yang diperoleh secara langsung.</a:t>
            </a:r>
            <a:br>
              <a:rPr lang="id-ID" sz="3200" dirty="0">
                <a:latin typeface="NonBreakingSpaceOverride"/>
              </a:rPr>
            </a:br>
            <a:endParaRPr lang="id-ID" sz="1800" dirty="0">
              <a:latin typeface="NonBreakingSpaceOverride"/>
            </a:endParaRPr>
          </a:p>
          <a:p>
            <a:pPr>
              <a:buFont typeface="+mj-lt"/>
              <a:buAutoNum type="arabicPeriod"/>
            </a:pPr>
            <a:r>
              <a:rPr lang="id-ID" sz="3200" b="1" dirty="0">
                <a:latin typeface="NonBreakingSpaceOverride"/>
              </a:rPr>
              <a:t>Data Sekunder</a:t>
            </a:r>
            <a:r>
              <a:rPr lang="id-ID" sz="3200" dirty="0">
                <a:latin typeface="NonBreakingSpaceOverride"/>
              </a:rPr>
              <a:t> : Data yang diambil </a:t>
            </a:r>
            <a:br>
              <a:rPr lang="id-ID" sz="3200" dirty="0">
                <a:latin typeface="NonBreakingSpaceOverride"/>
              </a:rPr>
            </a:br>
            <a:r>
              <a:rPr lang="id-ID" sz="3200" dirty="0">
                <a:latin typeface="NonBreakingSpaceOverride"/>
              </a:rPr>
              <a:t>dari berbagai sumber resmi lainnya.</a:t>
            </a:r>
          </a:p>
          <a:p>
            <a:pPr marL="36576" indent="0">
              <a:buNone/>
            </a:pPr>
            <a:endParaRPr lang="id-ID" dirty="0"/>
          </a:p>
        </p:txBody>
      </p:sp>
    </p:spTree>
    <p:extLst>
      <p:ext uri="{BB962C8B-B14F-4D97-AF65-F5344CB8AC3E}">
        <p14:creationId xmlns:p14="http://schemas.microsoft.com/office/powerpoint/2010/main" val="3055110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003232" cy="5361459"/>
          </a:xfrm>
        </p:spPr>
        <p:txBody>
          <a:bodyPr/>
          <a:lstStyle/>
          <a:p>
            <a:pPr marL="36576" indent="0">
              <a:buNone/>
            </a:pPr>
            <a:r>
              <a:rPr lang="id-ID" dirty="0"/>
              <a:t/>
            </a:r>
            <a:br>
              <a:rPr lang="id-ID" dirty="0"/>
            </a:br>
            <a:r>
              <a:rPr lang="id-ID" dirty="0"/>
              <a:t/>
            </a:r>
            <a:br>
              <a:rPr lang="id-ID" dirty="0"/>
            </a:br>
            <a:r>
              <a:rPr lang="id-ID" dirty="0"/>
              <a:t/>
            </a:r>
            <a:br>
              <a:rPr lang="id-ID" dirty="0"/>
            </a:br>
            <a:r>
              <a:rPr lang="id-ID" dirty="0">
                <a:solidFill>
                  <a:schemeClr val="bg1"/>
                </a:solidFill>
                <a:latin typeface="Source Sans Pro"/>
              </a:rPr>
              <a:t>Keterangan:</a:t>
            </a:r>
            <a:r>
              <a:rPr lang="id-ID" dirty="0">
                <a:solidFill>
                  <a:schemeClr val="bg1"/>
                </a:solidFill>
              </a:rPr>
              <a:t/>
            </a:r>
            <a:br>
              <a:rPr lang="id-ID" dirty="0">
                <a:solidFill>
                  <a:schemeClr val="bg1"/>
                </a:solidFill>
              </a:rPr>
            </a:br>
            <a:r>
              <a:rPr lang="id-ID" dirty="0">
                <a:solidFill>
                  <a:schemeClr val="bg1"/>
                </a:solidFill>
              </a:rPr>
              <a:t>CDR = angka kematian kasar</a:t>
            </a:r>
          </a:p>
          <a:p>
            <a:pPr marL="36576" indent="0">
              <a:buNone/>
            </a:pPr>
            <a:r>
              <a:rPr lang="id-ID" dirty="0">
                <a:solidFill>
                  <a:schemeClr val="bg1"/>
                </a:solidFill>
              </a:rPr>
              <a:t>D      = jumlah penduduk yang meninggal 		dunia</a:t>
            </a:r>
          </a:p>
          <a:p>
            <a:pPr marL="36576" indent="0">
              <a:buNone/>
            </a:pPr>
            <a:r>
              <a:rPr lang="id-ID" dirty="0">
                <a:solidFill>
                  <a:schemeClr val="bg1"/>
                </a:solidFill>
              </a:rPr>
              <a:t>P      = jumlah penduduk</a:t>
            </a:r>
          </a:p>
          <a:p>
            <a:pPr marL="36576" indent="0">
              <a:buNone/>
            </a:pPr>
            <a:r>
              <a:rPr lang="id-ID" dirty="0">
                <a:solidFill>
                  <a:schemeClr val="bg1"/>
                </a:solidFill>
              </a:rPr>
              <a:t>k      = konstanta, nilainya 1.000</a:t>
            </a:r>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980728"/>
            <a:ext cx="4536504"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5193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solidFill>
                  <a:srgbClr val="FFFF00"/>
                </a:solidFill>
              </a:rPr>
              <a:t>Contoh:</a:t>
            </a:r>
          </a:p>
        </p:txBody>
      </p:sp>
      <p:sp>
        <p:nvSpPr>
          <p:cNvPr id="3" name="Content Placeholder 2"/>
          <p:cNvSpPr>
            <a:spLocks noGrp="1"/>
          </p:cNvSpPr>
          <p:nvPr>
            <p:ph idx="1"/>
          </p:nvPr>
        </p:nvSpPr>
        <p:spPr>
          <a:xfrm>
            <a:off x="457200" y="1268760"/>
            <a:ext cx="8219256" cy="4857403"/>
          </a:xfrm>
        </p:spPr>
        <p:txBody>
          <a:bodyPr>
            <a:normAutofit fontScale="92500" lnSpcReduction="20000"/>
          </a:bodyPr>
          <a:lstStyle/>
          <a:p>
            <a:pPr marL="36576" indent="0">
              <a:buNone/>
            </a:pPr>
            <a:r>
              <a:rPr lang="id-ID" sz="3200" dirty="0">
                <a:solidFill>
                  <a:schemeClr val="bg1"/>
                </a:solidFill>
              </a:rPr>
              <a:t>Pada 2013, jumlah penduduk di Sleman adalah 200.000 jiwa. Dalam periode 1 tahun telah terjadi kematian sebanyak 600 orang. </a:t>
            </a:r>
            <a:br>
              <a:rPr lang="id-ID" sz="3200" dirty="0">
                <a:solidFill>
                  <a:schemeClr val="bg1"/>
                </a:solidFill>
              </a:rPr>
            </a:br>
            <a:r>
              <a:rPr lang="id-ID" sz="3200" dirty="0">
                <a:solidFill>
                  <a:schemeClr val="bg1"/>
                </a:solidFill>
              </a:rPr>
              <a:t>Tentukan angka kematian kasarnya di daerah tersebut</a:t>
            </a:r>
          </a:p>
          <a:p>
            <a:pPr marL="36576" indent="0">
              <a:buNone/>
            </a:pPr>
            <a:r>
              <a:rPr lang="id-ID" sz="3200" dirty="0">
                <a:solidFill>
                  <a:schemeClr val="bg1"/>
                </a:solidFill>
              </a:rPr>
              <a:t>Jawab:</a:t>
            </a:r>
          </a:p>
          <a:p>
            <a:pPr marL="36576" indent="0">
              <a:buNone/>
            </a:pPr>
            <a:r>
              <a:rPr lang="id-ID" sz="3200" dirty="0">
                <a:solidFill>
                  <a:schemeClr val="bg1"/>
                </a:solidFill>
              </a:rPr>
              <a:t>CDR = (600/200.000) x 1000 = 3 orang tiap seribu penduduk</a:t>
            </a:r>
          </a:p>
          <a:p>
            <a:pPr marL="36576" indent="0">
              <a:buNone/>
            </a:pPr>
            <a:r>
              <a:rPr lang="id-ID" sz="3200" dirty="0">
                <a:solidFill>
                  <a:srgbClr val="FFFF00"/>
                </a:solidFill>
              </a:rPr>
              <a:t>Jadi dalam setiap seribu penduduk di daerah Sleman pada tahun 2013 telah terjadi kematian sebanyak 3 orang</a:t>
            </a:r>
          </a:p>
        </p:txBody>
      </p:sp>
    </p:spTree>
    <p:extLst>
      <p:ext uri="{BB962C8B-B14F-4D97-AF65-F5344CB8AC3E}">
        <p14:creationId xmlns:p14="http://schemas.microsoft.com/office/powerpoint/2010/main" val="1216670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b="1" dirty="0">
                <a:solidFill>
                  <a:schemeClr val="bg1"/>
                </a:solidFill>
              </a:rPr>
              <a:t/>
            </a:r>
            <a:br>
              <a:rPr lang="id-ID" sz="4000" b="1" dirty="0">
                <a:solidFill>
                  <a:schemeClr val="bg1"/>
                </a:solidFill>
              </a:rPr>
            </a:br>
            <a:r>
              <a:rPr lang="id-ID" sz="4000" b="1" dirty="0">
                <a:solidFill>
                  <a:schemeClr val="bg1"/>
                </a:solidFill>
              </a:rPr>
              <a:t>2.	</a:t>
            </a:r>
            <a:r>
              <a:rPr lang="en-US" sz="4000" b="1" dirty="0" err="1">
                <a:solidFill>
                  <a:schemeClr val="bg1"/>
                </a:solidFill>
              </a:rPr>
              <a:t>Angka</a:t>
            </a:r>
            <a:r>
              <a:rPr lang="en-US" sz="4000" b="1" dirty="0">
                <a:solidFill>
                  <a:schemeClr val="bg1"/>
                </a:solidFill>
              </a:rPr>
              <a:t> </a:t>
            </a:r>
            <a:r>
              <a:rPr lang="en-US" sz="4000" b="1" dirty="0" err="1">
                <a:solidFill>
                  <a:schemeClr val="bg1"/>
                </a:solidFill>
              </a:rPr>
              <a:t>Kematian</a:t>
            </a:r>
            <a:r>
              <a:rPr lang="en-US" sz="4000" b="1" dirty="0">
                <a:solidFill>
                  <a:schemeClr val="bg1"/>
                </a:solidFill>
              </a:rPr>
              <a:t> </a:t>
            </a:r>
            <a:r>
              <a:rPr lang="en-US" sz="4000" b="1" dirty="0" err="1">
                <a:solidFill>
                  <a:schemeClr val="bg1"/>
                </a:solidFill>
              </a:rPr>
              <a:t>Bayi</a:t>
            </a:r>
            <a:r>
              <a:rPr lang="en-US" sz="4000" b="1" dirty="0">
                <a:solidFill>
                  <a:schemeClr val="bg1"/>
                </a:solidFill>
              </a:rPr>
              <a:t> </a:t>
            </a:r>
            <a:r>
              <a:rPr lang="en-US" sz="4000" b="1" dirty="0" err="1">
                <a:solidFill>
                  <a:schemeClr val="bg1"/>
                </a:solidFill>
              </a:rPr>
              <a:t>atau</a:t>
            </a:r>
            <a:r>
              <a:rPr lang="en-US" sz="4000" b="1" dirty="0">
                <a:solidFill>
                  <a:schemeClr val="bg1"/>
                </a:solidFill>
              </a:rPr>
              <a:t> Infant 	Mortality Rate (IMR)</a:t>
            </a:r>
            <a:r>
              <a:rPr lang="en-US" dirty="0"/>
              <a:t/>
            </a:r>
            <a:br>
              <a:rPr lang="en-US" dirty="0"/>
            </a:br>
            <a:endParaRPr lang="id-ID" dirty="0"/>
          </a:p>
        </p:txBody>
      </p:sp>
      <p:sp>
        <p:nvSpPr>
          <p:cNvPr id="3" name="Content Placeholder 2"/>
          <p:cNvSpPr>
            <a:spLocks noGrp="1"/>
          </p:cNvSpPr>
          <p:nvPr>
            <p:ph idx="1"/>
          </p:nvPr>
        </p:nvSpPr>
        <p:spPr/>
        <p:txBody>
          <a:bodyPr/>
          <a:lstStyle/>
          <a:p>
            <a:pPr marL="36576" indent="0">
              <a:buNone/>
            </a:pPr>
            <a:r>
              <a:rPr lang="id-ID" sz="3200" dirty="0">
                <a:solidFill>
                  <a:schemeClr val="bg1"/>
                </a:solidFill>
              </a:rPr>
              <a:t>Angka kematian menurut usia menunjukkan jumlah penduduk yang meninggal dunia dari seribu penduduk pada kelompok usia tertentu. Angka kematian menurut usia dapat dihitung menggunakan persamaan di bawah ini:</a:t>
            </a:r>
          </a:p>
          <a:p>
            <a:pPr marL="36576" indent="0">
              <a:buNone/>
            </a:pPr>
            <a:endParaRPr lang="id-ID" dirty="0"/>
          </a:p>
          <a:p>
            <a:pPr marL="36576" indent="0">
              <a:buNone/>
            </a:pPr>
            <a:endParaRPr lang="id-ID" dirty="0"/>
          </a:p>
        </p:txBody>
      </p:sp>
    </p:spTree>
    <p:extLst>
      <p:ext uri="{BB962C8B-B14F-4D97-AF65-F5344CB8AC3E}">
        <p14:creationId xmlns:p14="http://schemas.microsoft.com/office/powerpoint/2010/main" val="3636344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7467600" cy="5145435"/>
          </a:xfrm>
        </p:spPr>
        <p:txBody>
          <a:bodyPr>
            <a:normAutofit/>
          </a:bodyPr>
          <a:lstStyle/>
          <a:p>
            <a:pPr marL="36576" indent="0">
              <a:buNone/>
            </a:pPr>
            <a:r>
              <a:rPr lang="id-ID" dirty="0"/>
              <a:t/>
            </a:r>
            <a:br>
              <a:rPr lang="id-ID" dirty="0"/>
            </a:br>
            <a:r>
              <a:rPr lang="id-ID" dirty="0"/>
              <a:t>Keterangan:</a:t>
            </a:r>
            <a:br>
              <a:rPr lang="id-ID" dirty="0"/>
            </a:br>
            <a:r>
              <a:rPr lang="id-ID" dirty="0"/>
              <a:t/>
            </a:r>
            <a:br>
              <a:rPr lang="id-ID" dirty="0"/>
            </a:br>
            <a:endParaRPr lang="id-ID" dirty="0"/>
          </a:p>
          <a:p>
            <a:pPr marL="36576" indent="0">
              <a:buNone/>
            </a:pPr>
            <a:r>
              <a:rPr lang="id-ID" sz="3200" dirty="0"/>
              <a:t>IMR = angka kematian bayi</a:t>
            </a:r>
          </a:p>
          <a:p>
            <a:pPr marL="36576" indent="0">
              <a:buNone/>
            </a:pPr>
            <a:r>
              <a:rPr lang="id-ID" sz="3200" dirty="0"/>
              <a:t>Do   = jumlah kematian bayi</a:t>
            </a:r>
          </a:p>
          <a:p>
            <a:pPr marL="36576" indent="0">
              <a:buNone/>
            </a:pPr>
            <a:r>
              <a:rPr lang="id-ID" sz="3200" dirty="0"/>
              <a:t>B     = jumlah kelahiran hidup</a:t>
            </a:r>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980728"/>
            <a:ext cx="4032448"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7051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a:t>
            </a:r>
          </a:p>
        </p:txBody>
      </p:sp>
      <p:sp>
        <p:nvSpPr>
          <p:cNvPr id="3" name="Content Placeholder 2"/>
          <p:cNvSpPr>
            <a:spLocks noGrp="1"/>
          </p:cNvSpPr>
          <p:nvPr>
            <p:ph idx="1"/>
          </p:nvPr>
        </p:nvSpPr>
        <p:spPr>
          <a:xfrm>
            <a:off x="457200" y="1196752"/>
            <a:ext cx="8363272" cy="4929411"/>
          </a:xfrm>
        </p:spPr>
        <p:txBody>
          <a:bodyPr>
            <a:normAutofit fontScale="85000" lnSpcReduction="20000"/>
          </a:bodyPr>
          <a:lstStyle/>
          <a:p>
            <a:pPr marL="36576" indent="0">
              <a:buNone/>
            </a:pPr>
            <a:r>
              <a:rPr lang="id-ID" dirty="0">
                <a:solidFill>
                  <a:schemeClr val="bg1"/>
                </a:solidFill>
              </a:rPr>
              <a:t>Tahun 2013 di Daerah Bantul telah terjadi kelahiran bayi berjumlah</a:t>
            </a:r>
          </a:p>
          <a:p>
            <a:pPr marL="36576" indent="0">
              <a:buNone/>
            </a:pPr>
            <a:r>
              <a:rPr lang="id-ID" dirty="0">
                <a:solidFill>
                  <a:schemeClr val="bg1"/>
                </a:solidFill>
              </a:rPr>
              <a:t>3.000 jiwa. Dari proses kelahiran tersebut 42 bayi meninggal sebelum</a:t>
            </a:r>
          </a:p>
          <a:p>
            <a:pPr marL="36576" indent="0">
              <a:buNone/>
            </a:pPr>
            <a:r>
              <a:rPr lang="id-ID" dirty="0">
                <a:solidFill>
                  <a:schemeClr val="bg1"/>
                </a:solidFill>
              </a:rPr>
              <a:t>mencapai usia 1 tahun. Tentukan nilai infant mortality daerah X.</a:t>
            </a:r>
          </a:p>
          <a:p>
            <a:pPr marL="36576" indent="0">
              <a:buNone/>
            </a:pPr>
            <a:r>
              <a:rPr lang="id-ID" dirty="0">
                <a:solidFill>
                  <a:srgbClr val="FFFF00"/>
                </a:solidFill>
              </a:rPr>
              <a:t>Jawab:</a:t>
            </a:r>
          </a:p>
          <a:p>
            <a:pPr marL="36576" indent="0">
              <a:buNone/>
            </a:pPr>
            <a:r>
              <a:rPr lang="id-ID" dirty="0">
                <a:solidFill>
                  <a:srgbClr val="FFFF00"/>
                </a:solidFill>
              </a:rPr>
              <a:t>IMR = (42/3.000) x 1000 = 14 bayi tiap seribu penduduk</a:t>
            </a:r>
          </a:p>
          <a:p>
            <a:pPr marL="36576" indent="0">
              <a:buNone/>
            </a:pPr>
            <a:endParaRPr lang="id-ID" sz="1200" dirty="0">
              <a:solidFill>
                <a:srgbClr val="FFFF00"/>
              </a:solidFill>
            </a:endParaRPr>
          </a:p>
          <a:p>
            <a:pPr marL="36576" indent="0">
              <a:buNone/>
            </a:pPr>
            <a:r>
              <a:rPr lang="id-ID" sz="3800" dirty="0">
                <a:solidFill>
                  <a:srgbClr val="00B050"/>
                </a:solidFill>
              </a:rPr>
              <a:t>Jadi disetiap seribu penduduk di daerah Bantul pada tahun 2013 telah terjadi kematian bayi sebanyak 14 bayi</a:t>
            </a:r>
          </a:p>
        </p:txBody>
      </p:sp>
    </p:spTree>
    <p:extLst>
      <p:ext uri="{BB962C8B-B14F-4D97-AF65-F5344CB8AC3E}">
        <p14:creationId xmlns:p14="http://schemas.microsoft.com/office/powerpoint/2010/main" val="29736520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p:spPr>
        <p:txBody>
          <a:bodyPr>
            <a:normAutofit fontScale="90000"/>
          </a:bodyPr>
          <a:lstStyle/>
          <a:p>
            <a:pPr defTabSz="530225"/>
            <a:r>
              <a:rPr lang="id-ID" sz="4000" b="1" dirty="0">
                <a:solidFill>
                  <a:schemeClr val="bg1"/>
                </a:solidFill>
              </a:rPr>
              <a:t/>
            </a:r>
            <a:br>
              <a:rPr lang="id-ID" sz="4000" b="1" dirty="0">
                <a:solidFill>
                  <a:schemeClr val="bg1"/>
                </a:solidFill>
              </a:rPr>
            </a:br>
            <a:r>
              <a:rPr lang="id-ID" sz="4000" b="1" dirty="0">
                <a:solidFill>
                  <a:schemeClr val="bg1"/>
                </a:solidFill>
              </a:rPr>
              <a:t/>
            </a:r>
            <a:br>
              <a:rPr lang="id-ID" sz="4000" b="1" dirty="0">
                <a:solidFill>
                  <a:schemeClr val="bg1"/>
                </a:solidFill>
              </a:rPr>
            </a:br>
            <a:r>
              <a:rPr lang="id-ID" sz="4000" b="1" dirty="0">
                <a:solidFill>
                  <a:schemeClr val="bg1"/>
                </a:solidFill>
              </a:rPr>
              <a:t>3.	`</a:t>
            </a:r>
            <a:r>
              <a:rPr lang="en-US" sz="4000" b="1" dirty="0" err="1">
                <a:solidFill>
                  <a:schemeClr val="bg1"/>
                </a:solidFill>
              </a:rPr>
              <a:t>Angka</a:t>
            </a:r>
            <a:r>
              <a:rPr lang="en-US" sz="4000" b="1" dirty="0">
                <a:solidFill>
                  <a:schemeClr val="bg1"/>
                </a:solidFill>
              </a:rPr>
              <a:t> </a:t>
            </a:r>
            <a:r>
              <a:rPr lang="en-US" sz="4000" b="1" dirty="0" err="1">
                <a:solidFill>
                  <a:schemeClr val="bg1"/>
                </a:solidFill>
              </a:rPr>
              <a:t>Kematian</a:t>
            </a:r>
            <a:r>
              <a:rPr lang="en-US" sz="4000" b="1" dirty="0">
                <a:solidFill>
                  <a:schemeClr val="bg1"/>
                </a:solidFill>
              </a:rPr>
              <a:t> </a:t>
            </a:r>
            <a:r>
              <a:rPr lang="en-US" sz="4000" b="1" dirty="0" err="1">
                <a:solidFill>
                  <a:schemeClr val="bg1"/>
                </a:solidFill>
              </a:rPr>
              <a:t>Menurut</a:t>
            </a:r>
            <a:r>
              <a:rPr lang="en-US" sz="4000" b="1" dirty="0">
                <a:solidFill>
                  <a:schemeClr val="bg1"/>
                </a:solidFill>
              </a:rPr>
              <a:t> </a:t>
            </a:r>
            <a:r>
              <a:rPr lang="en-US" sz="4000" b="1" dirty="0" err="1">
                <a:solidFill>
                  <a:schemeClr val="bg1"/>
                </a:solidFill>
              </a:rPr>
              <a:t>Umur</a:t>
            </a:r>
            <a:r>
              <a:rPr lang="en-US" sz="4000" b="1" dirty="0">
                <a:solidFill>
                  <a:schemeClr val="bg1"/>
                </a:solidFill>
              </a:rPr>
              <a:t> 	</a:t>
            </a:r>
            <a:r>
              <a:rPr lang="en-US" sz="4000" b="1" dirty="0" err="1">
                <a:solidFill>
                  <a:schemeClr val="bg1"/>
                </a:solidFill>
              </a:rPr>
              <a:t>atau</a:t>
            </a:r>
            <a:r>
              <a:rPr lang="en-US" sz="4000" b="1" dirty="0">
                <a:solidFill>
                  <a:schemeClr val="bg1"/>
                </a:solidFill>
              </a:rPr>
              <a:t> Age Specific Death 	Rate (ASDR)</a:t>
            </a:r>
            <a:r>
              <a:rPr lang="en-US" dirty="0"/>
              <a:t/>
            </a:r>
            <a:br>
              <a:rPr lang="en-US" dirty="0"/>
            </a:br>
            <a:endParaRPr lang="id-ID" dirty="0"/>
          </a:p>
        </p:txBody>
      </p:sp>
      <p:sp>
        <p:nvSpPr>
          <p:cNvPr id="3" name="Content Placeholder 2"/>
          <p:cNvSpPr>
            <a:spLocks noGrp="1"/>
          </p:cNvSpPr>
          <p:nvPr>
            <p:ph idx="1"/>
          </p:nvPr>
        </p:nvSpPr>
        <p:spPr>
          <a:xfrm>
            <a:off x="457200" y="2132856"/>
            <a:ext cx="7467600" cy="3993307"/>
          </a:xfrm>
        </p:spPr>
        <p:txBody>
          <a:bodyPr>
            <a:normAutofit/>
          </a:bodyPr>
          <a:lstStyle/>
          <a:p>
            <a:pPr marL="36576" indent="0">
              <a:buNone/>
            </a:pPr>
            <a:r>
              <a:rPr lang="id-ID" sz="3200" dirty="0">
                <a:solidFill>
                  <a:schemeClr val="bg1"/>
                </a:solidFill>
              </a:rPr>
              <a:t>Angka kematian menurut usia menunjukkan jumlah penduduk yang meninggal dunia dari seribu penduduk pada kelompok usia tertentu. Angka kematian menurut usia dapat dihitung menggunakan persamaan di bawah ini:</a:t>
            </a:r>
          </a:p>
        </p:txBody>
      </p:sp>
    </p:spTree>
    <p:extLst>
      <p:ext uri="{BB962C8B-B14F-4D97-AF65-F5344CB8AC3E}">
        <p14:creationId xmlns:p14="http://schemas.microsoft.com/office/powerpoint/2010/main" val="12851570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7467600" cy="5001419"/>
          </a:xfrm>
        </p:spPr>
        <p:txBody>
          <a:bodyPr>
            <a:normAutofit lnSpcReduction="10000"/>
          </a:bodyPr>
          <a:lstStyle/>
          <a:p>
            <a:pPr marL="36576" indent="0">
              <a:buNone/>
            </a:pPr>
            <a:r>
              <a:rPr lang="id-ID" dirty="0"/>
              <a:t/>
            </a:r>
            <a:br>
              <a:rPr lang="id-ID" dirty="0"/>
            </a:br>
            <a:r>
              <a:rPr lang="id-ID" dirty="0">
                <a:solidFill>
                  <a:schemeClr val="bg1"/>
                </a:solidFill>
              </a:rPr>
              <a:t>Keterangan:</a:t>
            </a:r>
            <a:r>
              <a:rPr lang="id-ID" dirty="0"/>
              <a:t/>
            </a:r>
            <a:br>
              <a:rPr lang="id-ID" dirty="0"/>
            </a:br>
            <a:endParaRPr lang="id-ID" dirty="0"/>
          </a:p>
          <a:p>
            <a:pPr marL="36576" indent="0">
              <a:buNone/>
            </a:pPr>
            <a:r>
              <a:rPr lang="id-ID" dirty="0"/>
              <a:t>ASDR = angka kematian menurut 			kelompok usia</a:t>
            </a:r>
          </a:p>
          <a:p>
            <a:pPr marL="36576" indent="0">
              <a:buNone/>
            </a:pPr>
            <a:r>
              <a:rPr lang="id-ID" dirty="0"/>
              <a:t>Dx      = jumlah penduduk yang meninggal 		pada kelompok usia tertentu</a:t>
            </a:r>
          </a:p>
          <a:p>
            <a:pPr marL="36576" indent="0">
              <a:buNone/>
            </a:pPr>
            <a:r>
              <a:rPr lang="id-ID" dirty="0"/>
              <a:t>Px      = jumlah penduduk pada kelompok 		usia tertentu</a:t>
            </a:r>
          </a:p>
          <a:p>
            <a:pPr marL="36576" indent="0">
              <a:buNone/>
            </a:pPr>
            <a:r>
              <a:rPr lang="id-ID" dirty="0"/>
              <a:t>k        = konstanta, nilainya 1.000</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2538" y="1268760"/>
            <a:ext cx="2317774"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899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FF00"/>
                </a:solidFill>
              </a:rPr>
              <a:t>Contoh:</a:t>
            </a:r>
          </a:p>
        </p:txBody>
      </p:sp>
      <p:sp>
        <p:nvSpPr>
          <p:cNvPr id="3" name="Content Placeholder 2"/>
          <p:cNvSpPr>
            <a:spLocks noGrp="1"/>
          </p:cNvSpPr>
          <p:nvPr>
            <p:ph idx="1"/>
          </p:nvPr>
        </p:nvSpPr>
        <p:spPr>
          <a:xfrm>
            <a:off x="457200" y="1600200"/>
            <a:ext cx="7787208" cy="4525963"/>
          </a:xfrm>
        </p:spPr>
        <p:txBody>
          <a:bodyPr/>
          <a:lstStyle/>
          <a:p>
            <a:pPr marL="36576" indent="0">
              <a:buNone/>
            </a:pPr>
            <a:r>
              <a:rPr lang="id-ID" dirty="0">
                <a:solidFill>
                  <a:schemeClr val="bg1"/>
                </a:solidFill>
              </a:rPr>
              <a:t>Pada tahun 2014 jumlah penduduk Kota Jogja sebanyak 2.000.000 jiwa. Dari jumlah tersebut persentase kelompok penduduk yang berusia 55–59 tahun adalah 5%. Dalam kelompok usia tersebut telah terjadi kematian sebanyak 400 orang. </a:t>
            </a:r>
            <a:r>
              <a:rPr lang="id-ID" dirty="0"/>
              <a:t/>
            </a:r>
            <a:br>
              <a:rPr lang="id-ID" dirty="0"/>
            </a:br>
            <a:r>
              <a:rPr lang="id-ID" sz="3200" dirty="0">
                <a:solidFill>
                  <a:srgbClr val="FFFF00"/>
                </a:solidFill>
              </a:rPr>
              <a:t>Tentukan ASDR kota jogja!</a:t>
            </a:r>
          </a:p>
        </p:txBody>
      </p:sp>
    </p:spTree>
    <p:extLst>
      <p:ext uri="{BB962C8B-B14F-4D97-AF65-F5344CB8AC3E}">
        <p14:creationId xmlns:p14="http://schemas.microsoft.com/office/powerpoint/2010/main" val="42015846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solidFill>
                  <a:srgbClr val="00B050"/>
                </a:solidFill>
              </a:rPr>
              <a:t>Jawab:</a:t>
            </a:r>
          </a:p>
        </p:txBody>
      </p:sp>
      <p:sp>
        <p:nvSpPr>
          <p:cNvPr id="3" name="Content Placeholder 2"/>
          <p:cNvSpPr>
            <a:spLocks noGrp="1"/>
          </p:cNvSpPr>
          <p:nvPr>
            <p:ph idx="1"/>
          </p:nvPr>
        </p:nvSpPr>
        <p:spPr>
          <a:xfrm>
            <a:off x="457200" y="1600200"/>
            <a:ext cx="8219256" cy="4525963"/>
          </a:xfrm>
        </p:spPr>
        <p:txBody>
          <a:bodyPr>
            <a:normAutofit/>
          </a:bodyPr>
          <a:lstStyle/>
          <a:p>
            <a:pPr marL="36576" indent="0">
              <a:buNone/>
            </a:pPr>
            <a:r>
              <a:rPr lang="id-ID" sz="2800" dirty="0"/>
              <a:t>ASDR (55-59) = {400/(2.000.000 x 5%)} x 1.000</a:t>
            </a:r>
          </a:p>
          <a:p>
            <a:pPr marL="36576" indent="0">
              <a:buNone/>
            </a:pPr>
            <a:r>
              <a:rPr lang="id-ID" sz="2800" dirty="0"/>
              <a:t>ASDR (55-59) = {400/100.000} x 1.000</a:t>
            </a:r>
          </a:p>
          <a:p>
            <a:pPr marL="36576" indent="0">
              <a:buNone/>
            </a:pPr>
            <a:r>
              <a:rPr lang="id-ID" sz="2800" dirty="0"/>
              <a:t>ASDR (55-59) = 4 orang</a:t>
            </a:r>
          </a:p>
          <a:p>
            <a:pPr marL="36576" indent="0">
              <a:buNone/>
            </a:pPr>
            <a:endParaRPr lang="id-ID" dirty="0"/>
          </a:p>
          <a:p>
            <a:pPr marL="36576" indent="0">
              <a:buNone/>
            </a:pPr>
            <a:r>
              <a:rPr lang="id-ID" sz="3500" dirty="0">
                <a:solidFill>
                  <a:srgbClr val="00B050"/>
                </a:solidFill>
              </a:rPr>
              <a:t>Jadi pada tahun 2014, jumlah penduduk Jogja yang meninggal dunia pada kelompok usia 55–59 tahun adalah 4 orang setiap 1.000 penduduk</a:t>
            </a:r>
            <a:r>
              <a:rPr lang="id-ID" dirty="0">
                <a:solidFill>
                  <a:srgbClr val="00B050"/>
                </a:solidFill>
              </a:rPr>
              <a:t>.</a:t>
            </a:r>
          </a:p>
        </p:txBody>
      </p:sp>
    </p:spTree>
    <p:extLst>
      <p:ext uri="{BB962C8B-B14F-4D97-AF65-F5344CB8AC3E}">
        <p14:creationId xmlns:p14="http://schemas.microsoft.com/office/powerpoint/2010/main" val="26698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 Komposisi Penduduk</a:t>
            </a:r>
          </a:p>
        </p:txBody>
      </p:sp>
      <p:sp>
        <p:nvSpPr>
          <p:cNvPr id="3" name="Content Placeholder 2"/>
          <p:cNvSpPr>
            <a:spLocks noGrp="1"/>
          </p:cNvSpPr>
          <p:nvPr>
            <p:ph idx="1"/>
          </p:nvPr>
        </p:nvSpPr>
        <p:spPr/>
        <p:txBody>
          <a:bodyPr>
            <a:normAutofit fontScale="62500" lnSpcReduction="20000"/>
          </a:bodyPr>
          <a:lstStyle/>
          <a:p>
            <a:pPr marL="36576" indent="0" fontAlgn="base">
              <a:buNone/>
            </a:pPr>
            <a:r>
              <a:rPr lang="id-ID" sz="4000" dirty="0"/>
              <a:t>Komposisi penduduk adalah susunan atau pengelompokkan penduduk berdasarkan kriteria tertentu.</a:t>
            </a:r>
          </a:p>
          <a:p>
            <a:pPr marL="36576" indent="0" fontAlgn="base">
              <a:buNone/>
            </a:pPr>
            <a:r>
              <a:rPr lang="id-ID" sz="4000" dirty="0"/>
              <a:t> Misalnya saja pengelompokkan dengan menggunakan usia, jenis kelamin, agama, mata pencaharian, pendidikan, dan lain-lain. Namun, pada umumnya komposisi penduduk melihat pada kriteria usia dan jenis kelamin, angkatan kerja, serta rasio ketergantungan.</a:t>
            </a:r>
          </a:p>
          <a:p>
            <a:pPr marL="36576" indent="0" fontAlgn="base">
              <a:buNone/>
            </a:pPr>
            <a:r>
              <a:rPr lang="id-ID" sz="4000" dirty="0"/>
              <a:t> Komposisi penduduk ini digunakan untuk acuan dasar dalam pembentukan kebijakan pembangunan suatu negara.</a:t>
            </a:r>
          </a:p>
          <a:p>
            <a:pPr marL="36576" indent="0">
              <a:buNone/>
            </a:pPr>
            <a:r>
              <a:rPr lang="id-ID" dirty="0"/>
              <a:t/>
            </a:r>
            <a:br>
              <a:rPr lang="id-ID" dirty="0"/>
            </a:br>
            <a:endParaRPr lang="id-ID" dirty="0"/>
          </a:p>
        </p:txBody>
      </p:sp>
    </p:spTree>
    <p:extLst>
      <p:ext uri="{BB962C8B-B14F-4D97-AF65-F5344CB8AC3E}">
        <p14:creationId xmlns:p14="http://schemas.microsoft.com/office/powerpoint/2010/main" val="279480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3357"/>
            <a:ext cx="7467600" cy="4525963"/>
          </a:xfrm>
        </p:spPr>
        <p:txBody>
          <a:bodyPr/>
          <a:lstStyle/>
          <a:p>
            <a:pPr marL="36576" indent="0">
              <a:buNone/>
            </a:pPr>
            <a:r>
              <a:rPr lang="id-ID" sz="3200" b="1" dirty="0">
                <a:latin typeface="Inter var"/>
              </a:rPr>
              <a:t>1. Sensus Penduduk</a:t>
            </a:r>
            <a:br>
              <a:rPr lang="id-ID" sz="3200" b="1" dirty="0">
                <a:latin typeface="Inter var"/>
              </a:rPr>
            </a:br>
            <a:r>
              <a:rPr lang="id-ID" sz="3200" b="1" dirty="0">
                <a:latin typeface="Inter var"/>
              </a:rPr>
              <a:t>	</a:t>
            </a:r>
            <a:r>
              <a:rPr lang="id-ID" sz="3200" dirty="0">
                <a:latin typeface="NonBreakingSpaceOverride"/>
              </a:rPr>
              <a:t>Sensus penduduk adalah suatu 	proses yang digunakan untuk 	mengumpulkan, mengolah, dan 	menyebarkan data penduduk yang 	ada di suatu wilayah.</a:t>
            </a:r>
            <a:endParaRPr lang="id-ID" sz="3200" b="1" dirty="0">
              <a:latin typeface="Inter var"/>
            </a:endParaRPr>
          </a:p>
          <a:p>
            <a:pPr marL="36576" indent="0">
              <a:buNone/>
            </a:pPr>
            <a:endParaRPr lang="id-ID" dirty="0"/>
          </a:p>
        </p:txBody>
      </p:sp>
      <p:sp>
        <p:nvSpPr>
          <p:cNvPr id="4" name="Rectangle 3"/>
          <p:cNvSpPr/>
          <p:nvPr/>
        </p:nvSpPr>
        <p:spPr>
          <a:xfrm>
            <a:off x="1198745" y="620688"/>
            <a:ext cx="6746526"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SUMBER DATA KEPENDUDUKAN</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082302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a:t>1. Komposisi Penduduk Menurut usia dan jenis kelamin</a:t>
            </a:r>
            <a:endParaRPr lang="id-ID" dirty="0"/>
          </a:p>
        </p:txBody>
      </p:sp>
      <p:sp>
        <p:nvSpPr>
          <p:cNvPr id="3" name="Content Placeholder 2"/>
          <p:cNvSpPr>
            <a:spLocks noGrp="1"/>
          </p:cNvSpPr>
          <p:nvPr>
            <p:ph idx="1"/>
          </p:nvPr>
        </p:nvSpPr>
        <p:spPr/>
        <p:txBody>
          <a:bodyPr>
            <a:normAutofit fontScale="92500" lnSpcReduction="20000"/>
          </a:bodyPr>
          <a:lstStyle/>
          <a:p>
            <a:r>
              <a:rPr lang="id-ID" dirty="0"/>
              <a:t>Sistem pengelompokkan digambarkan dalam grafik batang secara horizontal</a:t>
            </a:r>
          </a:p>
          <a:p>
            <a:r>
              <a:rPr lang="id-ID" dirty="0"/>
              <a:t>Komposisi penduduk dengan menggunakan usia disebut juga sebagai struktur penduduk meliputi:</a:t>
            </a:r>
          </a:p>
          <a:p>
            <a:r>
              <a:rPr lang="id-ID" dirty="0"/>
              <a:t>Struktur penduduk muda -&gt; kelompok penduduk dengan usia 15 tahun ke bawah (di atas 35%), sedangkan usia 65 tahun ke atas sedikit (sekitar 3%)</a:t>
            </a:r>
          </a:p>
          <a:p>
            <a:r>
              <a:rPr lang="id-ID" dirty="0"/>
              <a:t>Struktur penduduk tua -&gt; kebalikan dari struktur penduduk muda</a:t>
            </a:r>
          </a:p>
        </p:txBody>
      </p:sp>
    </p:spTree>
    <p:extLst>
      <p:ext uri="{BB962C8B-B14F-4D97-AF65-F5344CB8AC3E}">
        <p14:creationId xmlns:p14="http://schemas.microsoft.com/office/powerpoint/2010/main" val="21500921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fi-FI" dirty="0"/>
              <a:t>2. Komposisi Penduduk Menurut angkatan kerja</a:t>
            </a:r>
          </a:p>
        </p:txBody>
      </p:sp>
      <p:sp>
        <p:nvSpPr>
          <p:cNvPr id="3" name="Content Placeholder 2"/>
          <p:cNvSpPr>
            <a:spLocks noGrp="1"/>
          </p:cNvSpPr>
          <p:nvPr>
            <p:ph idx="1"/>
          </p:nvPr>
        </p:nvSpPr>
        <p:spPr/>
        <p:txBody>
          <a:bodyPr/>
          <a:lstStyle/>
          <a:p>
            <a:r>
              <a:rPr lang="id-ID" dirty="0"/>
              <a:t>Biasanya 15 tahun ke atas yang aktif melakukan kegiatan ekonomi meliputi:</a:t>
            </a:r>
          </a:p>
          <a:p>
            <a:r>
              <a:rPr lang="id-ID" dirty="0"/>
              <a:t>Penduduk yang bekerja</a:t>
            </a:r>
          </a:p>
          <a:p>
            <a:r>
              <a:rPr lang="id-ID" dirty="0"/>
              <a:t>Penduduk yang memiliki pekerjaan tapi sementara tidak bekerja</a:t>
            </a:r>
          </a:p>
          <a:p>
            <a:r>
              <a:rPr lang="id-ID" dirty="0"/>
              <a:t>Penduduk yang secara aktif sedang mencari pekerjaan</a:t>
            </a:r>
          </a:p>
        </p:txBody>
      </p:sp>
    </p:spTree>
    <p:extLst>
      <p:ext uri="{BB962C8B-B14F-4D97-AF65-F5344CB8AC3E}">
        <p14:creationId xmlns:p14="http://schemas.microsoft.com/office/powerpoint/2010/main" val="24225966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fontAlgn="base"/>
            <a:r>
              <a:rPr lang="id-ID" dirty="0"/>
              <a:t>Dapat terlebih dahulu mengetahui TPAK (Tingkat Partisipasi Angkatan Kerja)</a:t>
            </a:r>
          </a:p>
          <a:p>
            <a:r>
              <a:rPr lang="id-ID" dirty="0"/>
              <a:t/>
            </a:r>
            <a:br>
              <a:rPr lang="id-ID" dirty="0"/>
            </a:br>
            <a:endParaRPr lang="id-ID"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708920"/>
            <a:ext cx="6480719"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15601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916832"/>
          </a:xfrm>
        </p:spPr>
        <p:txBody>
          <a:bodyPr>
            <a:normAutofit fontScale="90000"/>
          </a:bodyPr>
          <a:lstStyle/>
          <a:p>
            <a:r>
              <a:rPr lang="id-ID" dirty="0"/>
              <a:t>3. Komposisi Penduduk Menurut Rasio Ketergantungan (Dependency Ratio)</a:t>
            </a:r>
          </a:p>
        </p:txBody>
      </p:sp>
      <p:sp>
        <p:nvSpPr>
          <p:cNvPr id="3" name="Content Placeholder 2"/>
          <p:cNvSpPr>
            <a:spLocks noGrp="1"/>
          </p:cNvSpPr>
          <p:nvPr>
            <p:ph idx="1"/>
          </p:nvPr>
        </p:nvSpPr>
        <p:spPr>
          <a:xfrm>
            <a:off x="457200" y="2204864"/>
            <a:ext cx="7467600" cy="4653136"/>
          </a:xfrm>
        </p:spPr>
        <p:txBody>
          <a:bodyPr>
            <a:normAutofit/>
          </a:bodyPr>
          <a:lstStyle/>
          <a:p>
            <a:r>
              <a:rPr lang="id-ID" dirty="0"/>
              <a:t>Angka perbandingan yang menunjukkan besar beban tanggungan kelompok usia produktif atas kelompok usia tidak produktif</a:t>
            </a:r>
          </a:p>
          <a:p>
            <a:r>
              <a:rPr lang="id-ID" dirty="0"/>
              <a:t>Usia produktif meliputi penduduk dengan usia 15 – 64 tahun, sedangkan usia tidak produktif dengan usia di bawah 15 tahun dan di atas 64 tahun</a:t>
            </a:r>
          </a:p>
          <a:p>
            <a:r>
              <a:rPr lang="id-ID" dirty="0"/>
              <a:t>rumus rasio ketergantungan penduduk</a:t>
            </a:r>
          </a:p>
        </p:txBody>
      </p:sp>
    </p:spTree>
    <p:extLst>
      <p:ext uri="{BB962C8B-B14F-4D97-AF65-F5344CB8AC3E}">
        <p14:creationId xmlns:p14="http://schemas.microsoft.com/office/powerpoint/2010/main" val="35358304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sv-SE" dirty="0"/>
              <a:t>Terdapat tiga golongan:</a:t>
            </a:r>
          </a:p>
          <a:p>
            <a:r>
              <a:rPr lang="sv-SE" dirty="0"/>
              <a:t>Rendah (&lt; 30)</a:t>
            </a:r>
          </a:p>
          <a:p>
            <a:r>
              <a:rPr lang="sv-SE" dirty="0"/>
              <a:t>Sedang (30 – 40)</a:t>
            </a:r>
          </a:p>
          <a:p>
            <a:r>
              <a:rPr lang="sv-SE" dirty="0"/>
              <a:t>Tinggi (&gt;41)</a:t>
            </a:r>
            <a:endParaRPr lang="id-ID" dirty="0"/>
          </a:p>
        </p:txBody>
      </p:sp>
    </p:spTree>
    <p:extLst>
      <p:ext uri="{BB962C8B-B14F-4D97-AF65-F5344CB8AC3E}">
        <p14:creationId xmlns:p14="http://schemas.microsoft.com/office/powerpoint/2010/main" val="18796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id-ID" dirty="0"/>
              <a:t>Piramida Penduduk</a:t>
            </a:r>
          </a:p>
        </p:txBody>
      </p:sp>
      <p:sp>
        <p:nvSpPr>
          <p:cNvPr id="3" name="Content Placeholder 2"/>
          <p:cNvSpPr>
            <a:spLocks noGrp="1"/>
          </p:cNvSpPr>
          <p:nvPr>
            <p:ph idx="1"/>
          </p:nvPr>
        </p:nvSpPr>
        <p:spPr/>
        <p:txBody>
          <a:bodyPr>
            <a:normAutofit fontScale="92500" lnSpcReduction="20000"/>
          </a:bodyPr>
          <a:lstStyle/>
          <a:p>
            <a:r>
              <a:rPr lang="id-ID" dirty="0"/>
              <a:t>Piramida penduduk pada dasarnya memiliki definisi yang sama dengan komposisi penduduk menurut usia dan jenis kelamin. Struktur penduduk dibuat dalam grafik secara horizontal yang berbentuk piramida. Dengan adanya piramida penduduk dapat mengetahui perbandingan golongan produktif dan tidak produktif. serta perbandingan jumlah penduduk untuk prediksi di masa depan. Adapun cara dalam membuat piramida penduduk adalah sebagai berikut.</a:t>
            </a:r>
          </a:p>
        </p:txBody>
      </p:sp>
    </p:spTree>
    <p:extLst>
      <p:ext uri="{BB962C8B-B14F-4D97-AF65-F5344CB8AC3E}">
        <p14:creationId xmlns:p14="http://schemas.microsoft.com/office/powerpoint/2010/main" val="11167029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Penduduk dibagi jenis kelamin dimana untuk laki – laki berada di sebelah kiri dan perempuan di sebelah kanan</a:t>
            </a:r>
          </a:p>
          <a:p>
            <a:r>
              <a:rPr lang="id-ID" dirty="0"/>
              <a:t>Baik golongan laki – laki ataupun perempuan dibagi lagi menurut kelompok umurnya yang biasanya menggunakan interval 5 tahun, misalnya 0 – 4, 5 – 9, 10 – 14, dan seterusnya</a:t>
            </a:r>
          </a:p>
        </p:txBody>
      </p:sp>
    </p:spTree>
    <p:extLst>
      <p:ext uri="{BB962C8B-B14F-4D97-AF65-F5344CB8AC3E}">
        <p14:creationId xmlns:p14="http://schemas.microsoft.com/office/powerpoint/2010/main" val="13871588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98178"/>
          </a:xfrm>
        </p:spPr>
        <p:txBody>
          <a:bodyPr>
            <a:normAutofit fontScale="90000"/>
          </a:bodyPr>
          <a:lstStyle/>
          <a:p>
            <a:r>
              <a:rPr lang="id-ID" dirty="0"/>
              <a:t>Berikut ini akan dijelaskan beberapa macam piramida penduduk.</a:t>
            </a:r>
          </a:p>
        </p:txBody>
      </p:sp>
      <p:sp>
        <p:nvSpPr>
          <p:cNvPr id="3" name="Content Placeholder 2"/>
          <p:cNvSpPr>
            <a:spLocks noGrp="1"/>
          </p:cNvSpPr>
          <p:nvPr>
            <p:ph idx="1"/>
          </p:nvPr>
        </p:nvSpPr>
        <p:spPr>
          <a:xfrm>
            <a:off x="457200" y="1772816"/>
            <a:ext cx="7467600" cy="4353347"/>
          </a:xfrm>
        </p:spPr>
        <p:txBody>
          <a:bodyPr>
            <a:normAutofit fontScale="92500" lnSpcReduction="10000"/>
          </a:bodyPr>
          <a:lstStyle/>
          <a:p>
            <a:pPr marL="36576" indent="0">
              <a:buNone/>
            </a:pPr>
            <a:r>
              <a:rPr lang="id-ID" dirty="0"/>
              <a:t>1.Piramida Penduduk Muda (Expansive)</a:t>
            </a:r>
          </a:p>
          <a:p>
            <a:pPr fontAlgn="base"/>
            <a:r>
              <a:rPr lang="id-ID" dirty="0"/>
              <a:t>Angka kelahiran tinggi sedangkan angka kematian rendah -&gt; pertumbuhan penduduk yang cepat</a:t>
            </a:r>
          </a:p>
          <a:p>
            <a:pPr fontAlgn="base"/>
            <a:r>
              <a:rPr lang="id-ID" dirty="0"/>
              <a:t>Menjelaskan populasi yang masih muda dan berkembang</a:t>
            </a:r>
          </a:p>
          <a:p>
            <a:pPr fontAlgn="base"/>
            <a:r>
              <a:rPr lang="id-ID" dirty="0"/>
              <a:t>Biasanya merepresentasikan negara berkembang dimana laju kelahiran masih tinggi dan tingkat harapan hidup yang relatif rendah</a:t>
            </a:r>
          </a:p>
        </p:txBody>
      </p:sp>
    </p:spTree>
    <p:extLst>
      <p:ext uri="{BB962C8B-B14F-4D97-AF65-F5344CB8AC3E}">
        <p14:creationId xmlns:p14="http://schemas.microsoft.com/office/powerpoint/2010/main" val="11562544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fontAlgn="base"/>
            <a:r>
              <a:rPr lang="id-ID" dirty="0"/>
              <a:t>Semakin ke puncak maka semakin sempit -&gt; kohor usia di atasnya pasti lebih sedikit jumlahnya di bandingkan dengan kohor usia di bawahnya</a:t>
            </a:r>
          </a:p>
          <a:p>
            <a:pPr fontAlgn="base"/>
            <a:r>
              <a:rPr lang="id-ID" dirty="0"/>
              <a:t>Menunjukkan sebagian besar penduduknya berada di kelompok usia di bawah 15 tahun (penduduk tidak produktif)</a:t>
            </a:r>
          </a:p>
          <a:p>
            <a:pPr fontAlgn="base"/>
            <a:r>
              <a:rPr lang="id-ID" dirty="0"/>
              <a:t>Contoh negara: Indonesia, India, Malaysia, Filip</a:t>
            </a:r>
          </a:p>
          <a:p>
            <a:endParaRPr lang="id-ID" dirty="0"/>
          </a:p>
        </p:txBody>
      </p:sp>
    </p:spTree>
    <p:extLst>
      <p:ext uri="{BB962C8B-B14F-4D97-AF65-F5344CB8AC3E}">
        <p14:creationId xmlns:p14="http://schemas.microsoft.com/office/powerpoint/2010/main" val="8793627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467600" cy="5433467"/>
          </a:xfrm>
        </p:spPr>
        <p:txBody>
          <a:bodyPr>
            <a:normAutofit/>
          </a:bodyPr>
          <a:lstStyle/>
          <a:p>
            <a:pPr marL="36576" indent="0">
              <a:buNone/>
            </a:pPr>
            <a:r>
              <a:rPr lang="id-ID" dirty="0"/>
              <a:t>2. Piramida Penduduk Tetap (Stationary)\</a:t>
            </a:r>
          </a:p>
          <a:p>
            <a:pPr marL="36576" indent="0">
              <a:buNone/>
            </a:pPr>
            <a:r>
              <a:rPr lang="id-ID" dirty="0"/>
              <a:t>Angka kelahiran tinggi dan angka kematian relatif seimbang</a:t>
            </a:r>
          </a:p>
          <a:p>
            <a:pPr marL="36576" indent="0">
              <a:buNone/>
            </a:pPr>
            <a:r>
              <a:rPr lang="id-ID" dirty="0"/>
              <a:t>Menjelaskan populasi yang sudah tidak berkembang</a:t>
            </a:r>
          </a:p>
          <a:p>
            <a:pPr marL="36576" indent="0">
              <a:buNone/>
            </a:pPr>
            <a:r>
              <a:rPr lang="id-ID" dirty="0"/>
              <a:t>Biasanya merepresentasikan negara maju dimana angka kelahiran rendah dan tingkat harapan hidup tinggi</a:t>
            </a:r>
          </a:p>
          <a:p>
            <a:pPr marL="36576" indent="0">
              <a:buNone/>
            </a:pPr>
            <a:r>
              <a:rPr lang="id-ID" dirty="0"/>
              <a:t>Contoh negara: negara – negara di Eropa Bara</a:t>
            </a:r>
          </a:p>
        </p:txBody>
      </p:sp>
    </p:spTree>
    <p:extLst>
      <p:ext uri="{BB962C8B-B14F-4D97-AF65-F5344CB8AC3E}">
        <p14:creationId xmlns:p14="http://schemas.microsoft.com/office/powerpoint/2010/main" val="338572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7859216" cy="5328592"/>
          </a:xfrm>
        </p:spPr>
        <p:txBody>
          <a:bodyPr>
            <a:normAutofit/>
          </a:bodyPr>
          <a:lstStyle/>
          <a:p>
            <a:pPr marL="36576" indent="0">
              <a:buNone/>
            </a:pPr>
            <a:r>
              <a:rPr lang="id-ID" b="1" dirty="0">
                <a:latin typeface="Inter var"/>
              </a:rPr>
              <a:t>2. Registrasi Penduduk</a:t>
            </a:r>
            <a:br>
              <a:rPr lang="id-ID" b="1" dirty="0">
                <a:latin typeface="Inter var"/>
              </a:rPr>
            </a:br>
            <a:r>
              <a:rPr lang="id-ID" dirty="0">
                <a:latin typeface="NonBreakingSpaceOverride"/>
              </a:rPr>
              <a:t> Registrasi penduduk adalah kegiatan yang dilakukan pemerintah setempat bekerja sama dengan keluarga mencatat peristiwa penting kelahiran, kematian, pernikahan, pengangkatan anak (adopsi) dan peristiwa penting lainnya.</a:t>
            </a:r>
          </a:p>
          <a:p>
            <a:pPr marL="36576" indent="0">
              <a:buNone/>
            </a:pPr>
            <a:r>
              <a:rPr lang="id-ID" dirty="0">
                <a:latin typeface="NonBreakingSpaceOverride"/>
              </a:rPr>
              <a:t>Tujuan adalah pengumpulan data yang bisa di proses guna perencanaan lebih lanjut dalam sebuah pemerintahan. </a:t>
            </a:r>
            <a:endParaRPr lang="id-ID" b="1" dirty="0">
              <a:latin typeface="Inter var"/>
            </a:endParaRPr>
          </a:p>
          <a:p>
            <a:pPr marL="36576" indent="0">
              <a:buNone/>
            </a:pPr>
            <a:endParaRPr lang="id-ID" dirty="0"/>
          </a:p>
        </p:txBody>
      </p:sp>
    </p:spTree>
    <p:extLst>
      <p:ext uri="{BB962C8B-B14F-4D97-AF65-F5344CB8AC3E}">
        <p14:creationId xmlns:p14="http://schemas.microsoft.com/office/powerpoint/2010/main" val="8697177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467600" cy="5865515"/>
          </a:xfrm>
        </p:spPr>
        <p:txBody>
          <a:bodyPr>
            <a:normAutofit fontScale="92500" lnSpcReduction="20000"/>
          </a:bodyPr>
          <a:lstStyle/>
          <a:p>
            <a:pPr marL="36576" indent="0">
              <a:buNone/>
            </a:pPr>
            <a:r>
              <a:rPr lang="id-ID" dirty="0"/>
              <a:t>3. Piramida Penduduk Tua (Contrictive)</a:t>
            </a:r>
          </a:p>
          <a:p>
            <a:pPr marL="36576" indent="0">
              <a:buNone/>
            </a:pPr>
            <a:r>
              <a:rPr lang="id-ID" dirty="0"/>
              <a:t>Angka kelahiran dan angka kematian yang rendah -&gt; angka kelahiran menurun dengan cepat</a:t>
            </a:r>
          </a:p>
          <a:p>
            <a:pPr marL="36576" indent="0">
              <a:buNone/>
            </a:pPr>
            <a:r>
              <a:rPr lang="id-ID" dirty="0"/>
              <a:t>Menjelaskan populasi yang tidak berkembang, namun apabila terus terjadi dapat menyebabkan kekurangan jumlah penduduk</a:t>
            </a:r>
          </a:p>
          <a:p>
            <a:pPr marL="36576" indent="0">
              <a:buNone/>
            </a:pPr>
            <a:r>
              <a:rPr lang="id-ID" dirty="0"/>
              <a:t>Biasanya merepresentasikan negara dengan perkembangan tingkat sosial dan ekonomi yang tinggi (negara maju)</a:t>
            </a:r>
          </a:p>
          <a:p>
            <a:pPr marL="36576" indent="0">
              <a:buNone/>
            </a:pPr>
            <a:r>
              <a:rPr lang="id-ID" dirty="0"/>
              <a:t>Menunjukkan penduduk kelompok usia muda lebih sedikit dibanding yang kelompok usia tua</a:t>
            </a:r>
          </a:p>
          <a:p>
            <a:pPr marL="36576" indent="0">
              <a:buNone/>
            </a:pPr>
            <a:r>
              <a:rPr lang="id-ID" dirty="0"/>
              <a:t>Contoh negara: Jepang dan Amerika Serikat</a:t>
            </a:r>
          </a:p>
        </p:txBody>
      </p:sp>
    </p:spTree>
    <p:extLst>
      <p:ext uri="{BB962C8B-B14F-4D97-AF65-F5344CB8AC3E}">
        <p14:creationId xmlns:p14="http://schemas.microsoft.com/office/powerpoint/2010/main" val="6398176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7467600" cy="5611353"/>
          </a:xfrm>
        </p:spPr>
        <p:txBody>
          <a:bodyPr/>
          <a:lstStyle/>
          <a:p>
            <a:endParaRPr lang="id-ID"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6672"/>
            <a:ext cx="7200800"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9797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78954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003232" cy="5217443"/>
          </a:xfrm>
        </p:spPr>
        <p:txBody>
          <a:bodyPr/>
          <a:lstStyle/>
          <a:p>
            <a:pPr marL="36576" indent="0">
              <a:buNone/>
            </a:pPr>
            <a:r>
              <a:rPr lang="id-ID" b="1" dirty="0">
                <a:latin typeface="Inter var"/>
              </a:rPr>
              <a:t>3. Survei Penduduk</a:t>
            </a:r>
          </a:p>
          <a:p>
            <a:pPr marL="36576" indent="0">
              <a:buNone/>
            </a:pPr>
            <a:r>
              <a:rPr lang="id-ID" dirty="0">
                <a:latin typeface="NonBreakingSpaceOverride"/>
              </a:rPr>
              <a:t>Terdapat perbedaan yang cukup mencolok antara survei penduduk dan sensus penduduk. </a:t>
            </a:r>
            <a:br>
              <a:rPr lang="id-ID" dirty="0">
                <a:latin typeface="NonBreakingSpaceOverride"/>
              </a:rPr>
            </a:br>
            <a:r>
              <a:rPr lang="id-ID" dirty="0">
                <a:latin typeface="NonBreakingSpaceOverride"/>
              </a:rPr>
              <a:t>Survei penduduk adalah proses pengambilan data penduduk menggunakan sampel data. Jadi menggunakan perhitungan statistik data sampel diambil, sampel tersebut mewakili beberapa kelompok penduduk.</a:t>
            </a:r>
          </a:p>
          <a:p>
            <a:pPr marL="36576" indent="0">
              <a:buNone/>
            </a:pPr>
            <a:endParaRPr lang="id-ID" dirty="0"/>
          </a:p>
        </p:txBody>
      </p:sp>
    </p:spTree>
    <p:extLst>
      <p:ext uri="{BB962C8B-B14F-4D97-AF65-F5344CB8AC3E}">
        <p14:creationId xmlns:p14="http://schemas.microsoft.com/office/powerpoint/2010/main" val="2513162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50926" indent="-514350">
              <a:buAutoNum type="arabicPeriod"/>
            </a:pPr>
            <a:r>
              <a:rPr lang="id-ID" b="1" dirty="0">
                <a:solidFill>
                  <a:schemeClr val="accent2">
                    <a:lumMod val="60000"/>
                    <a:lumOff val="40000"/>
                  </a:schemeClr>
                </a:solidFill>
              </a:rPr>
              <a:t>Pertumbuhan Penduduk Alami</a:t>
            </a:r>
          </a:p>
          <a:p>
            <a:pPr marL="36576" indent="0">
              <a:buNone/>
            </a:pPr>
            <a:r>
              <a:rPr lang="id-ID" sz="3200" dirty="0">
                <a:solidFill>
                  <a:srgbClr val="00B0F0"/>
                </a:solidFill>
                <a:latin typeface="arial"/>
              </a:rPr>
              <a:t>Angka pertumbuhan penduduk yang dihitung berdasarkan pertumbuhan penduduk alami diperoleh dari selisih antara jumlah kelahiran dengan jumlah kematian dalam setahun. </a:t>
            </a:r>
            <a:br>
              <a:rPr lang="id-ID" sz="3200" dirty="0">
                <a:solidFill>
                  <a:srgbClr val="00B0F0"/>
                </a:solidFill>
                <a:latin typeface="arial"/>
              </a:rPr>
            </a:br>
            <a:r>
              <a:rPr lang="id-ID" sz="3200" dirty="0">
                <a:solidFill>
                  <a:srgbClr val="00B050"/>
                </a:solidFill>
                <a:latin typeface="arial"/>
              </a:rPr>
              <a:t>Adapun formulasi untuk menghitung angka pertumbuhan penduduk alami dirumuskan sebagai berikut :</a:t>
            </a:r>
            <a:endParaRPr lang="id-ID" sz="3200" dirty="0">
              <a:solidFill>
                <a:srgbClr val="00B050"/>
              </a:solidFill>
            </a:endParaRPr>
          </a:p>
        </p:txBody>
      </p:sp>
      <p:sp>
        <p:nvSpPr>
          <p:cNvPr id="4" name="Rectangle 3"/>
          <p:cNvSpPr/>
          <p:nvPr/>
        </p:nvSpPr>
        <p:spPr>
          <a:xfrm>
            <a:off x="1203673" y="404664"/>
            <a:ext cx="6736652" cy="1077218"/>
          </a:xfrm>
          <a:prstGeom prst="rect">
            <a:avLst/>
          </a:prstGeom>
          <a:noFill/>
        </p:spPr>
        <p:txBody>
          <a:bodyPr wrap="none" lIns="91440" tIns="45720" rIns="91440" bIns="45720">
            <a:spAutoFit/>
          </a:bodyPr>
          <a:lstStyle/>
          <a:p>
            <a:pPr algn="ctr"/>
            <a:r>
              <a:rPr lang="id-ID"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GEJALA YANG MEMPENGARUHI </a:t>
            </a:r>
            <a:br>
              <a:rPr lang="id-ID"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br>
            <a:r>
              <a:rPr lang="id-ID"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id-ID" sz="3200" b="1" dirty="0">
                <a:ln w="10541" cmpd="sng">
                  <a:solidFill>
                    <a:schemeClr val="accent1">
                      <a:shade val="88000"/>
                      <a:satMod val="110000"/>
                    </a:schemeClr>
                  </a:solidFill>
                  <a:prstDash val="solid"/>
                </a:ln>
                <a:solidFill>
                  <a:srgbClr val="FF0000"/>
                </a:solidFill>
              </a:rPr>
              <a:t>A </a:t>
            </a:r>
            <a:r>
              <a:rPr lang="id-ID" sz="3200" b="1" cap="none" spc="0" dirty="0">
                <a:ln w="10541" cmpd="sng">
                  <a:solidFill>
                    <a:schemeClr val="accent1">
                      <a:shade val="88000"/>
                      <a:satMod val="110000"/>
                    </a:schemeClr>
                  </a:solidFill>
                  <a:prstDash val="solid"/>
                </a:ln>
                <a:solidFill>
                  <a:srgbClr val="FF0000"/>
                </a:solidFill>
                <a:effectLst/>
              </a:rPr>
              <a:t>. 	PERTUMBUHAN PENDUDUK</a:t>
            </a:r>
          </a:p>
        </p:txBody>
      </p:sp>
    </p:spTree>
    <p:extLst>
      <p:ext uri="{BB962C8B-B14F-4D97-AF65-F5344CB8AC3E}">
        <p14:creationId xmlns:p14="http://schemas.microsoft.com/office/powerpoint/2010/main" val="103898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467600" cy="5217443"/>
          </a:xfrm>
        </p:spPr>
        <p:txBody>
          <a:bodyPr/>
          <a:lstStyle/>
          <a:p>
            <a:r>
              <a:rPr lang="pl-PL" b="1" dirty="0">
                <a:latin typeface="arial"/>
              </a:rPr>
              <a:t>Pt = Po + (L – M)</a:t>
            </a:r>
            <a:endParaRPr lang="pl-PL" dirty="0">
              <a:latin typeface="arial"/>
            </a:endParaRPr>
          </a:p>
          <a:p>
            <a:r>
              <a:rPr lang="pl-PL" b="1" dirty="0">
                <a:latin typeface="arial"/>
              </a:rPr>
              <a:t>% = {(L – M)/Po} x 100%</a:t>
            </a:r>
            <a:r>
              <a:rPr lang="id-ID" b="1" dirty="0">
                <a:latin typeface="arial"/>
              </a:rPr>
              <a:t/>
            </a:r>
            <a:br>
              <a:rPr lang="id-ID" b="1" dirty="0">
                <a:latin typeface="arial"/>
              </a:rPr>
            </a:br>
            <a:r>
              <a:rPr lang="id-ID" dirty="0">
                <a:latin typeface="arial"/>
              </a:rPr>
              <a:t>Keterangan:</a:t>
            </a:r>
          </a:p>
          <a:p>
            <a:pPr marL="36576" indent="0">
              <a:buNone/>
            </a:pPr>
            <a:r>
              <a:rPr lang="id-ID" b="1" dirty="0">
                <a:latin typeface="arial"/>
              </a:rPr>
              <a:t>Pt </a:t>
            </a:r>
            <a:r>
              <a:rPr lang="id-ID" dirty="0">
                <a:latin typeface="arial"/>
              </a:rPr>
              <a:t>	= jumlah penduduk di tahun akhir 		perhitungan</a:t>
            </a:r>
            <a:br>
              <a:rPr lang="id-ID" dirty="0">
                <a:latin typeface="arial"/>
              </a:rPr>
            </a:br>
            <a:r>
              <a:rPr lang="id-ID" b="1" dirty="0">
                <a:latin typeface="arial"/>
              </a:rPr>
              <a:t>Po</a:t>
            </a:r>
            <a:r>
              <a:rPr lang="id-ID" dirty="0">
                <a:latin typeface="arial"/>
              </a:rPr>
              <a:t> 	= jumlah penduduk di tahun awal 		perhitungan</a:t>
            </a:r>
            <a:br>
              <a:rPr lang="id-ID" dirty="0">
                <a:latin typeface="arial"/>
              </a:rPr>
            </a:br>
            <a:r>
              <a:rPr lang="id-ID" b="1" dirty="0">
                <a:latin typeface="arial"/>
              </a:rPr>
              <a:t>L </a:t>
            </a:r>
            <a:r>
              <a:rPr lang="id-ID" dirty="0">
                <a:latin typeface="arial"/>
              </a:rPr>
              <a:t>	= jumlah kelahiran</a:t>
            </a:r>
            <a:br>
              <a:rPr lang="id-ID" dirty="0">
                <a:latin typeface="arial"/>
              </a:rPr>
            </a:br>
            <a:r>
              <a:rPr lang="id-ID" b="1" dirty="0">
                <a:latin typeface="arial"/>
              </a:rPr>
              <a:t>M </a:t>
            </a:r>
            <a:r>
              <a:rPr lang="id-ID" dirty="0">
                <a:latin typeface="arial"/>
              </a:rPr>
              <a:t>	= jumlah kematian</a:t>
            </a:r>
            <a:br>
              <a:rPr lang="id-ID" dirty="0">
                <a:latin typeface="arial"/>
              </a:rPr>
            </a:br>
            <a:r>
              <a:rPr lang="id-ID" b="1" dirty="0">
                <a:latin typeface="arial"/>
              </a:rPr>
              <a:t>%</a:t>
            </a:r>
            <a:r>
              <a:rPr lang="id-ID" dirty="0">
                <a:latin typeface="arial"/>
              </a:rPr>
              <a:t> 	= persentase pertumbuhan penduduk</a:t>
            </a:r>
          </a:p>
          <a:p>
            <a:endParaRPr lang="pl-PL" dirty="0">
              <a:latin typeface="arial"/>
            </a:endParaRPr>
          </a:p>
          <a:p>
            <a:pPr marL="36576" indent="0">
              <a:buNone/>
            </a:pPr>
            <a:endParaRPr lang="id-ID" dirty="0"/>
          </a:p>
        </p:txBody>
      </p:sp>
    </p:spTree>
    <p:extLst>
      <p:ext uri="{BB962C8B-B14F-4D97-AF65-F5344CB8AC3E}">
        <p14:creationId xmlns:p14="http://schemas.microsoft.com/office/powerpoint/2010/main" val="1025976283"/>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447</TotalTime>
  <Words>1711</Words>
  <Application>Microsoft Office PowerPoint</Application>
  <PresentationFormat>On-screen Show (4:3)</PresentationFormat>
  <Paragraphs>222</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Technic</vt:lpstr>
      <vt:lpstr>PowerPoint Presentation</vt:lpstr>
      <vt:lpstr>Pengertian Sumber Data Kependudukan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Contoh</vt:lpstr>
      <vt:lpstr>Penyelesaian:</vt:lpstr>
      <vt:lpstr>PowerPoint Presentation</vt:lpstr>
      <vt:lpstr>PowerPoint Presentation</vt:lpstr>
      <vt:lpstr>Contoh</vt:lpstr>
      <vt:lpstr>Penyelesaian:</vt:lpstr>
      <vt:lpstr>PowerPoint Presentation</vt:lpstr>
      <vt:lpstr>PowerPoint Presentation</vt:lpstr>
      <vt:lpstr>PowerPoint Presentation</vt:lpstr>
      <vt:lpstr>Contoh</vt:lpstr>
      <vt:lpstr>Jawab</vt:lpstr>
      <vt:lpstr>PowerPoint Presentation</vt:lpstr>
      <vt:lpstr>Contoh 2</vt:lpstr>
      <vt:lpstr>Jawab</vt:lpstr>
      <vt:lpstr>PowerPoint Presentation</vt:lpstr>
      <vt:lpstr>PowerPoint Presentation</vt:lpstr>
      <vt:lpstr>Contoh</vt:lpstr>
      <vt:lpstr>Jawab</vt:lpstr>
      <vt:lpstr> B .  FERTILITAS ( KELAHIRAN ) </vt:lpstr>
      <vt:lpstr>PowerPoint Presentation</vt:lpstr>
      <vt:lpstr>1. Angka Kelahiran Kasar (Crude Birth Rate)</vt:lpstr>
      <vt:lpstr>PowerPoint Presentation</vt:lpstr>
      <vt:lpstr>Contoh:</vt:lpstr>
      <vt:lpstr>2. Angka Kelahiran Umum (General Fertility Rate)</vt:lpstr>
      <vt:lpstr>PowerPoint Presentation</vt:lpstr>
      <vt:lpstr> 3. Tingkat Kelahiran Berdasarkan Usia    (Age Specific Fertility Rate)</vt:lpstr>
      <vt:lpstr>PowerPoint Presentation</vt:lpstr>
      <vt:lpstr>PowerPoint Presentation</vt:lpstr>
      <vt:lpstr>C .  MORTALITAS ( KEMATIAN )</vt:lpstr>
      <vt:lpstr>  1. Angka Kematian Kasar  atau Crude Death Rate (CDR) </vt:lpstr>
      <vt:lpstr>PowerPoint Presentation</vt:lpstr>
      <vt:lpstr>Contoh:</vt:lpstr>
      <vt:lpstr> 2. Angka Kematian Bayi atau Infant  Mortality Rate (IMR) </vt:lpstr>
      <vt:lpstr>PowerPoint Presentation</vt:lpstr>
      <vt:lpstr>Contoh:</vt:lpstr>
      <vt:lpstr>  3. `Angka Kematian Menurut Umur  atau Age Specific Death  Rate (ASDR) </vt:lpstr>
      <vt:lpstr>PowerPoint Presentation</vt:lpstr>
      <vt:lpstr>Contoh:</vt:lpstr>
      <vt:lpstr>Jawab:</vt:lpstr>
      <vt:lpstr>D. Komposisi Penduduk</vt:lpstr>
      <vt:lpstr>1. Komposisi Penduduk Menurut usia dan jenis kelamin</vt:lpstr>
      <vt:lpstr>2. Komposisi Penduduk Menurut angkatan kerja</vt:lpstr>
      <vt:lpstr>PowerPoint Presentation</vt:lpstr>
      <vt:lpstr>3. Komposisi Penduduk Menurut Rasio Ketergantungan (Dependency Ratio)</vt:lpstr>
      <vt:lpstr>PowerPoint Presentation</vt:lpstr>
      <vt:lpstr>Piramida Penduduk</vt:lpstr>
      <vt:lpstr>PowerPoint Presentation</vt:lpstr>
      <vt:lpstr>Berikut ini akan dijelaskan beberapa macam piramida penduduk.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acer</cp:lastModifiedBy>
  <cp:revision>28</cp:revision>
  <dcterms:created xsi:type="dcterms:W3CDTF">2020-11-05T02:45:38Z</dcterms:created>
  <dcterms:modified xsi:type="dcterms:W3CDTF">2022-05-17T08:29:51Z</dcterms:modified>
</cp:coreProperties>
</file>