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308" r:id="rId5"/>
    <p:sldId id="260" r:id="rId6"/>
    <p:sldId id="280" r:id="rId7"/>
    <p:sldId id="262" r:id="rId8"/>
    <p:sldId id="281" r:id="rId9"/>
    <p:sldId id="282" r:id="rId10"/>
    <p:sldId id="309" r:id="rId11"/>
    <p:sldId id="284" r:id="rId12"/>
    <p:sldId id="285" r:id="rId13"/>
    <p:sldId id="310" r:id="rId14"/>
    <p:sldId id="286" r:id="rId15"/>
    <p:sldId id="311" r:id="rId16"/>
    <p:sldId id="288" r:id="rId17"/>
    <p:sldId id="287" r:id="rId18"/>
    <p:sldId id="289" r:id="rId19"/>
    <p:sldId id="292" r:id="rId20"/>
    <p:sldId id="293" r:id="rId21"/>
    <p:sldId id="294" r:id="rId22"/>
    <p:sldId id="295" r:id="rId23"/>
    <p:sldId id="296" r:id="rId24"/>
    <p:sldId id="297" r:id="rId25"/>
    <p:sldId id="298" r:id="rId26"/>
    <p:sldId id="300" r:id="rId27"/>
    <p:sldId id="274" r:id="rId28"/>
    <p:sldId id="275" r:id="rId29"/>
    <p:sldId id="276" r:id="rId30"/>
    <p:sldId id="277" r:id="rId31"/>
    <p:sldId id="278" r:id="rId32"/>
    <p:sldId id="279" r:id="rId33"/>
    <p:sldId id="301" r:id="rId34"/>
    <p:sldId id="312" r:id="rId35"/>
    <p:sldId id="304" r:id="rId36"/>
    <p:sldId id="303" r:id="rId37"/>
    <p:sldId id="302" r:id="rId38"/>
    <p:sldId id="305" r:id="rId39"/>
    <p:sldId id="307" r:id="rId4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81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7DF6E269-DD0E-4B01-8DA1-6A6346AE3D78}" type="datetimeFigureOut">
              <a:rPr lang="id-ID" smtClean="0"/>
              <a:t>17/05/2022</a:t>
            </a:fld>
            <a:endParaRPr lang="id-ID"/>
          </a:p>
        </p:txBody>
      </p:sp>
      <p:sp>
        <p:nvSpPr>
          <p:cNvPr id="2" name="Footer Placeholder 1"/>
          <p:cNvSpPr>
            <a:spLocks noGrp="1"/>
          </p:cNvSpPr>
          <p:nvPr>
            <p:ph type="ftr" sz="quarter" idx="11"/>
          </p:nvPr>
        </p:nvSpPr>
        <p:spPr/>
        <p:txBody>
          <a:bodyPr/>
          <a:lstStyle/>
          <a:p>
            <a:endParaRPr lang="id-ID"/>
          </a:p>
        </p:txBody>
      </p:sp>
      <p:sp>
        <p:nvSpPr>
          <p:cNvPr id="15" name="Slide Number Placeholder 14"/>
          <p:cNvSpPr>
            <a:spLocks noGrp="1"/>
          </p:cNvSpPr>
          <p:nvPr>
            <p:ph type="sldNum" sz="quarter" idx="12"/>
          </p:nvPr>
        </p:nvSpPr>
        <p:spPr>
          <a:xfrm>
            <a:off x="8229600" y="6473952"/>
            <a:ext cx="758952" cy="246888"/>
          </a:xfrm>
        </p:spPr>
        <p:txBody>
          <a:bodyPr/>
          <a:lstStyle/>
          <a:p>
            <a:fld id="{493A11A4-9DF1-443E-9BCF-4C485949E539}"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DF6E269-DD0E-4B01-8DA1-6A6346AE3D78}"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93A11A4-9DF1-443E-9BCF-4C485949E539}"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DF6E269-DD0E-4B01-8DA1-6A6346AE3D78}"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93A11A4-9DF1-443E-9BCF-4C485949E539}"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DF6E269-DD0E-4B01-8DA1-6A6346AE3D78}" type="datetimeFigureOut">
              <a:rPr lang="id-ID" smtClean="0"/>
              <a:t>17/05/2022</a:t>
            </a:fld>
            <a:endParaRPr lang="id-ID"/>
          </a:p>
        </p:txBody>
      </p:sp>
      <p:sp>
        <p:nvSpPr>
          <p:cNvPr id="19" name="Footer Placeholder 18"/>
          <p:cNvSpPr>
            <a:spLocks noGrp="1"/>
          </p:cNvSpPr>
          <p:nvPr>
            <p:ph type="ftr" sz="quarter" idx="11"/>
          </p:nvPr>
        </p:nvSpPr>
        <p:spPr>
          <a:xfrm>
            <a:off x="3581400" y="76200"/>
            <a:ext cx="2895600" cy="288925"/>
          </a:xfrm>
        </p:spPr>
        <p:txBody>
          <a:bodyPr/>
          <a:lstStyle/>
          <a:p>
            <a:endParaRPr lang="id-ID"/>
          </a:p>
        </p:txBody>
      </p:sp>
      <p:sp>
        <p:nvSpPr>
          <p:cNvPr id="16" name="Slide Number Placeholder 15"/>
          <p:cNvSpPr>
            <a:spLocks noGrp="1"/>
          </p:cNvSpPr>
          <p:nvPr>
            <p:ph type="sldNum" sz="quarter" idx="12"/>
          </p:nvPr>
        </p:nvSpPr>
        <p:spPr>
          <a:xfrm>
            <a:off x="8229600" y="6473952"/>
            <a:ext cx="758952" cy="246888"/>
          </a:xfrm>
        </p:spPr>
        <p:txBody>
          <a:bodyPr/>
          <a:lstStyle/>
          <a:p>
            <a:fld id="{493A11A4-9DF1-443E-9BCF-4C485949E539}"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7DF6E269-DD0E-4B01-8DA1-6A6346AE3D78}" type="datetimeFigureOut">
              <a:rPr lang="id-ID" smtClean="0"/>
              <a:t>17/05/2022</a:t>
            </a:fld>
            <a:endParaRPr lang="id-ID"/>
          </a:p>
        </p:txBody>
      </p:sp>
      <p:sp>
        <p:nvSpPr>
          <p:cNvPr id="11" name="Footer Placeholder 10"/>
          <p:cNvSpPr>
            <a:spLocks noGrp="1"/>
          </p:cNvSpPr>
          <p:nvPr>
            <p:ph type="ftr" sz="quarter" idx="11"/>
          </p:nvPr>
        </p:nvSpPr>
        <p:spPr/>
        <p:txBody>
          <a:bodyPr/>
          <a:lstStyle/>
          <a:p>
            <a:endParaRPr lang="id-ID"/>
          </a:p>
        </p:txBody>
      </p:sp>
      <p:sp>
        <p:nvSpPr>
          <p:cNvPr id="16" name="Slide Number Placeholder 15"/>
          <p:cNvSpPr>
            <a:spLocks noGrp="1"/>
          </p:cNvSpPr>
          <p:nvPr>
            <p:ph type="sldNum" sz="quarter" idx="12"/>
          </p:nvPr>
        </p:nvSpPr>
        <p:spPr/>
        <p:txBody>
          <a:bodyPr/>
          <a:lstStyle/>
          <a:p>
            <a:fld id="{493A11A4-9DF1-443E-9BCF-4C485949E539}" type="slidenum">
              <a:rPr lang="id-ID" smtClean="0"/>
              <a:t>‹#›</a:t>
            </a:fld>
            <a:endParaRPr lang="id-ID"/>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7DF6E269-DD0E-4B01-8DA1-6A6346AE3D78}" type="datetimeFigureOut">
              <a:rPr lang="id-ID" smtClean="0"/>
              <a:t>17/05/2022</a:t>
            </a:fld>
            <a:endParaRPr lang="id-ID"/>
          </a:p>
        </p:txBody>
      </p:sp>
      <p:sp>
        <p:nvSpPr>
          <p:cNvPr id="10" name="Footer Placeholder 9"/>
          <p:cNvSpPr>
            <a:spLocks noGrp="1"/>
          </p:cNvSpPr>
          <p:nvPr>
            <p:ph type="ftr" sz="quarter" idx="11"/>
          </p:nvPr>
        </p:nvSpPr>
        <p:spPr/>
        <p:txBody>
          <a:bodyPr/>
          <a:lstStyle/>
          <a:p>
            <a:endParaRPr lang="id-ID"/>
          </a:p>
        </p:txBody>
      </p:sp>
      <p:sp>
        <p:nvSpPr>
          <p:cNvPr id="31" name="Slide Number Placeholder 30"/>
          <p:cNvSpPr>
            <a:spLocks noGrp="1"/>
          </p:cNvSpPr>
          <p:nvPr>
            <p:ph type="sldNum" sz="quarter" idx="12"/>
          </p:nvPr>
        </p:nvSpPr>
        <p:spPr/>
        <p:txBody>
          <a:bodyPr/>
          <a:lstStyle/>
          <a:p>
            <a:fld id="{493A11A4-9DF1-443E-9BCF-4C485949E539}"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7DF6E269-DD0E-4B01-8DA1-6A6346AE3D78}" type="datetimeFigureOut">
              <a:rPr lang="id-ID" smtClean="0"/>
              <a:t>17/05/2022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229600" y="6477000"/>
            <a:ext cx="762000" cy="246888"/>
          </a:xfrm>
        </p:spPr>
        <p:txBody>
          <a:bodyPr/>
          <a:lstStyle/>
          <a:p>
            <a:fld id="{493A11A4-9DF1-443E-9BCF-4C485949E539}" type="slidenum">
              <a:rPr lang="id-ID" smtClean="0"/>
              <a:t>‹#›</a:t>
            </a:fld>
            <a:endParaRPr lang="id-ID"/>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7DF6E269-DD0E-4B01-8DA1-6A6346AE3D78}" type="datetimeFigureOut">
              <a:rPr lang="id-ID" smtClean="0"/>
              <a:t>17/05/2022</a:t>
            </a:fld>
            <a:endParaRPr lang="id-ID"/>
          </a:p>
        </p:txBody>
      </p:sp>
      <p:sp>
        <p:nvSpPr>
          <p:cNvPr id="21" name="Footer Placeholder 20"/>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93A11A4-9DF1-443E-9BCF-4C485949E539}"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DF6E269-DD0E-4B01-8DA1-6A6346AE3D78}" type="datetimeFigureOut">
              <a:rPr lang="id-ID" smtClean="0"/>
              <a:t>17/05/2022</a:t>
            </a:fld>
            <a:endParaRPr lang="id-ID"/>
          </a:p>
        </p:txBody>
      </p:sp>
      <p:sp>
        <p:nvSpPr>
          <p:cNvPr id="24" name="Footer Placeholder 23"/>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93A11A4-9DF1-443E-9BCF-4C485949E539}"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DF6E269-DD0E-4B01-8DA1-6A6346AE3D78}" type="datetimeFigureOut">
              <a:rPr lang="id-ID" smtClean="0"/>
              <a:t>17/05/2022</a:t>
            </a:fld>
            <a:endParaRPr lang="id-ID"/>
          </a:p>
        </p:txBody>
      </p:sp>
      <p:sp>
        <p:nvSpPr>
          <p:cNvPr id="29" name="Footer Placeholder 28"/>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93A11A4-9DF1-443E-9BCF-4C485949E539}"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7DF6E269-DD0E-4B01-8DA1-6A6346AE3D78}"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31" name="Slide Number Placeholder 30"/>
          <p:cNvSpPr>
            <a:spLocks noGrp="1"/>
          </p:cNvSpPr>
          <p:nvPr>
            <p:ph type="sldNum" sz="quarter" idx="12"/>
          </p:nvPr>
        </p:nvSpPr>
        <p:spPr/>
        <p:txBody>
          <a:bodyPr/>
          <a:lstStyle/>
          <a:p>
            <a:fld id="{493A11A4-9DF1-443E-9BCF-4C485949E539}" type="slidenum">
              <a:rPr lang="id-ID" smtClean="0"/>
              <a:t>‹#›</a:t>
            </a:fld>
            <a:endParaRPr lang="id-ID"/>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DF6E269-DD0E-4B01-8DA1-6A6346AE3D78}" type="datetimeFigureOut">
              <a:rPr lang="id-ID" smtClean="0"/>
              <a:t>17/05/2022</a:t>
            </a:fld>
            <a:endParaRPr lang="id-ID"/>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id-ID"/>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93A11A4-9DF1-443E-9BCF-4C485949E539}" type="slidenum">
              <a:rPr lang="id-ID" smtClean="0"/>
              <a:t>‹#›</a:t>
            </a:fld>
            <a:endParaRPr lang="id-ID"/>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412776"/>
            <a:ext cx="6264696" cy="48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914837" y="5508521"/>
            <a:ext cx="5177443" cy="584775"/>
          </a:xfrm>
          <a:prstGeom prst="rect">
            <a:avLst/>
          </a:prstGeom>
        </p:spPr>
        <p:txBody>
          <a:bodyPr wrap="none">
            <a:spAutoFit/>
          </a:bodyPr>
          <a:lstStyle/>
          <a:p>
            <a:pPr lvl="0">
              <a:spcBef>
                <a:spcPct val="20000"/>
              </a:spcBef>
              <a:buClr>
                <a:srgbClr val="F0A22E"/>
              </a:buClr>
              <a:buSzPct val="70000"/>
            </a:pPr>
            <a:r>
              <a:rPr lang="id-ID" sz="3200" b="1" dirty="0">
                <a:solidFill>
                  <a:srgbClr val="002060"/>
                </a:solidFill>
              </a:rPr>
              <a:t>OLEH : LISTASARI SIMBOLON</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63" y="116632"/>
            <a:ext cx="86502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5096807" y="4726885"/>
            <a:ext cx="2571537"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KELAS X IPS</a:t>
            </a:r>
            <a:endParaRPr lang="en-US"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24449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68760"/>
            <a:ext cx="8686800" cy="4525963"/>
          </a:xfrm>
        </p:spPr>
        <p:txBody>
          <a:bodyPr/>
          <a:lstStyle/>
          <a:p>
            <a:r>
              <a:rPr lang="id-ID" sz="3600" b="1" dirty="0">
                <a:solidFill>
                  <a:srgbClr val="002060"/>
                </a:solidFill>
              </a:rPr>
              <a:t>Iklim pegunungan </a:t>
            </a:r>
            <a:br>
              <a:rPr lang="id-ID" sz="3600" b="1" dirty="0">
                <a:solidFill>
                  <a:srgbClr val="002060"/>
                </a:solidFill>
              </a:rPr>
            </a:br>
            <a:r>
              <a:rPr lang="id-ID" dirty="0"/>
              <a:t>merupakan iklim yang dipengaruhi oleh angin pegunungan. Ciri-cirinya:</a:t>
            </a:r>
          </a:p>
          <a:p>
            <a:pPr marL="0" indent="0">
              <a:buNone/>
            </a:pPr>
            <a:r>
              <a:rPr lang="id-ID" dirty="0"/>
              <a:t>	1) Amplitudo suhu harian besar.</a:t>
            </a:r>
          </a:p>
          <a:p>
            <a:pPr marL="0" indent="0">
              <a:buNone/>
            </a:pPr>
            <a:r>
              <a:rPr lang="id-ID" dirty="0"/>
              <a:t>	2) Tekanan udara rendah.</a:t>
            </a:r>
          </a:p>
          <a:p>
            <a:pPr marL="0" indent="0">
              <a:buNone/>
            </a:pPr>
            <a:r>
              <a:rPr lang="id-ID" dirty="0"/>
              <a:t>	3) Sinar matahari terik.</a:t>
            </a:r>
          </a:p>
        </p:txBody>
      </p:sp>
    </p:spTree>
    <p:extLst>
      <p:ext uri="{BB962C8B-B14F-4D97-AF65-F5344CB8AC3E}">
        <p14:creationId xmlns:p14="http://schemas.microsoft.com/office/powerpoint/2010/main" val="3138080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lvl="0" indent="-514350">
              <a:spcBef>
                <a:spcPct val="20000"/>
              </a:spcBef>
            </a:pPr>
            <a:r>
              <a:rPr lang="id-ID" sz="4900" b="1" cap="none" dirty="0">
                <a:solidFill>
                  <a:srgbClr val="C00000"/>
                </a:solidFill>
                <a:effectLst/>
                <a:latin typeface="Franklin Gothic Book"/>
                <a:ea typeface="+mn-ea"/>
                <a:cs typeface="+mn-cs"/>
              </a:rPr>
              <a:t>Iklim Junghuhn</a:t>
            </a:r>
            <a:r>
              <a:rPr lang="id-ID" sz="4000" b="1" cap="none" dirty="0">
                <a:solidFill>
                  <a:srgbClr val="C00000"/>
                </a:solidFill>
                <a:effectLst/>
                <a:latin typeface="Franklin Gothic Book"/>
                <a:ea typeface="+mn-ea"/>
                <a:cs typeface="+mn-cs"/>
              </a:rPr>
              <a:t/>
            </a:r>
            <a:br>
              <a:rPr lang="id-ID" sz="4000" b="1" cap="none" dirty="0">
                <a:solidFill>
                  <a:srgbClr val="C00000"/>
                </a:solidFill>
                <a:effectLst/>
                <a:latin typeface="Franklin Gothic Book"/>
                <a:ea typeface="+mn-ea"/>
                <a:cs typeface="+mn-cs"/>
              </a:rPr>
            </a:br>
            <a:endParaRPr lang="id-ID" dirty="0"/>
          </a:p>
        </p:txBody>
      </p:sp>
      <p:sp>
        <p:nvSpPr>
          <p:cNvPr id="3" name="Content Placeholder 2"/>
          <p:cNvSpPr>
            <a:spLocks noGrp="1"/>
          </p:cNvSpPr>
          <p:nvPr>
            <p:ph idx="1"/>
          </p:nvPr>
        </p:nvSpPr>
        <p:spPr/>
        <p:txBody>
          <a:bodyPr>
            <a:normAutofit/>
          </a:bodyPr>
          <a:lstStyle/>
          <a:p>
            <a:r>
              <a:rPr lang="id-ID" dirty="0"/>
              <a:t>Junghuhn mengklasifikasikan iklim di Indonesia berdasarkan keting-gian suatu tempat dan jenis tumbuh-tumbuhan yang dapat tumbuh dengan baik di tempat tersebut.</a:t>
            </a:r>
          </a:p>
          <a:p>
            <a:r>
              <a:rPr lang="id-ID" dirty="0"/>
              <a:t>Menurut Junghuhn iklim dapat dibedakan menjadi empat, yaitu :</a:t>
            </a:r>
            <a:br>
              <a:rPr lang="id-ID" dirty="0"/>
            </a:br>
            <a:r>
              <a:rPr lang="id-ID" sz="3600" b="1" dirty="0">
                <a:solidFill>
                  <a:srgbClr val="002060"/>
                </a:solidFill>
              </a:rPr>
              <a:t>panas, sedang, sejuk, dan dingin.</a:t>
            </a:r>
          </a:p>
          <a:p>
            <a:pPr marL="0" indent="0">
              <a:buNone/>
            </a:pPr>
            <a:r>
              <a:rPr lang="id-ID" dirty="0"/>
              <a:t>	</a:t>
            </a:r>
          </a:p>
        </p:txBody>
      </p:sp>
    </p:spTree>
    <p:extLst>
      <p:ext uri="{BB962C8B-B14F-4D97-AF65-F5344CB8AC3E}">
        <p14:creationId xmlns:p14="http://schemas.microsoft.com/office/powerpoint/2010/main" val="14285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Autofit/>
          </a:bodyPr>
          <a:lstStyle/>
          <a:p>
            <a:pPr marL="1371600" lvl="3" indent="0">
              <a:buNone/>
            </a:pPr>
            <a:r>
              <a:rPr lang="id-ID" sz="4400" b="1" dirty="0">
                <a:solidFill>
                  <a:srgbClr val="002060"/>
                </a:solidFill>
              </a:rPr>
              <a:t>Iklim Panas</a:t>
            </a:r>
            <a:endParaRPr lang="id-ID" sz="4400" dirty="0"/>
          </a:p>
          <a:p>
            <a:pPr marL="0" indent="0">
              <a:buNone/>
            </a:pPr>
            <a:r>
              <a:rPr lang="id-ID" sz="3600" dirty="0"/>
              <a:t>Iklim panas terdapat pada daerah yang mempunyai ketinggian 0 meter – 650 meter. </a:t>
            </a:r>
            <a:br>
              <a:rPr lang="id-ID" sz="3600" dirty="0"/>
            </a:br>
            <a:r>
              <a:rPr lang="id-ID" sz="3600" dirty="0"/>
              <a:t>Tumbuh-tumbuhan yang dapat tumbuh dengan baik yaitu : padi, jagung, karet, tebu, dan kelapa.</a:t>
            </a:r>
          </a:p>
        </p:txBody>
      </p:sp>
    </p:spTree>
    <p:extLst>
      <p:ext uri="{BB962C8B-B14F-4D97-AF65-F5344CB8AC3E}">
        <p14:creationId xmlns:p14="http://schemas.microsoft.com/office/powerpoint/2010/main" val="1944005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68760"/>
            <a:ext cx="8686800" cy="4525963"/>
          </a:xfrm>
        </p:spPr>
        <p:txBody>
          <a:bodyPr/>
          <a:lstStyle/>
          <a:p>
            <a:pPr marL="0" indent="0">
              <a:buNone/>
            </a:pPr>
            <a:r>
              <a:rPr lang="id-ID" sz="4400" dirty="0"/>
              <a:t>	</a:t>
            </a:r>
            <a:r>
              <a:rPr lang="id-ID" sz="4400" b="1" dirty="0">
                <a:solidFill>
                  <a:srgbClr val="002060"/>
                </a:solidFill>
              </a:rPr>
              <a:t>	Iklim Sedang</a:t>
            </a:r>
          </a:p>
          <a:p>
            <a:pPr marL="0" indent="0">
              <a:buNone/>
            </a:pPr>
            <a:r>
              <a:rPr lang="id-ID" dirty="0"/>
              <a:t>Iklim sedang terdapat pada daerah yang mempunyai ketinggian antara 650 meter – 1.500 meter. </a:t>
            </a:r>
          </a:p>
          <a:p>
            <a:pPr marL="0" indent="0">
              <a:buNone/>
            </a:pPr>
            <a:r>
              <a:rPr lang="id-ID" dirty="0"/>
              <a:t>Tumbuh-tumbuhan yang dapat tumbuh dengan baik yaitu tembakau, kopi, dan coklat.</a:t>
            </a:r>
          </a:p>
        </p:txBody>
      </p:sp>
    </p:spTree>
    <p:extLst>
      <p:ext uri="{BB962C8B-B14F-4D97-AF65-F5344CB8AC3E}">
        <p14:creationId xmlns:p14="http://schemas.microsoft.com/office/powerpoint/2010/main" val="1152002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96752"/>
            <a:ext cx="8686800" cy="4525963"/>
          </a:xfrm>
        </p:spPr>
        <p:txBody>
          <a:bodyPr>
            <a:normAutofit/>
          </a:bodyPr>
          <a:lstStyle/>
          <a:p>
            <a:pPr marL="457200" lvl="1" indent="0">
              <a:buNone/>
            </a:pPr>
            <a:r>
              <a:rPr lang="id-ID" dirty="0"/>
              <a:t>	</a:t>
            </a:r>
            <a:r>
              <a:rPr lang="id-ID" sz="4400" b="1" dirty="0">
                <a:solidFill>
                  <a:srgbClr val="002060"/>
                </a:solidFill>
              </a:rPr>
              <a:t>	Iklim Sejuk</a:t>
            </a:r>
          </a:p>
          <a:p>
            <a:pPr marL="0" indent="0">
              <a:buNone/>
            </a:pPr>
            <a:r>
              <a:rPr lang="id-ID" dirty="0"/>
              <a:t>Iklim sejuk terdapat pada daerah yang mempunyai ketinggian 1.500 meter – 2.500 meter. </a:t>
            </a:r>
          </a:p>
          <a:p>
            <a:pPr marL="0" indent="0">
              <a:buNone/>
            </a:pPr>
            <a:r>
              <a:rPr lang="id-ID" dirty="0"/>
              <a:t>Tumbuh-tumbuhan yang dapat tumbuh dengan baik yaitu teh, kopi, kina, dan sayuran.</a:t>
            </a:r>
          </a:p>
        </p:txBody>
      </p:sp>
    </p:spTree>
    <p:extLst>
      <p:ext uri="{BB962C8B-B14F-4D97-AF65-F5344CB8AC3E}">
        <p14:creationId xmlns:p14="http://schemas.microsoft.com/office/powerpoint/2010/main" val="2597159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sz="4400" b="1" dirty="0"/>
              <a:t>		</a:t>
            </a:r>
            <a:r>
              <a:rPr lang="id-ID" sz="4400" b="1" dirty="0">
                <a:solidFill>
                  <a:srgbClr val="002060"/>
                </a:solidFill>
              </a:rPr>
              <a:t>Iklim Dingin</a:t>
            </a:r>
          </a:p>
          <a:p>
            <a:pPr marL="0" indent="0">
              <a:buNone/>
            </a:pPr>
            <a:r>
              <a:rPr lang="id-ID" sz="3600" dirty="0"/>
              <a:t>Iklim dingin terdapat pada daerah yang mempunyai ketinggian di atas 2.500 meter. </a:t>
            </a:r>
          </a:p>
          <a:p>
            <a:pPr marL="0" indent="0">
              <a:buNone/>
            </a:pPr>
            <a:r>
              <a:rPr lang="id-ID" sz="3600" dirty="0"/>
              <a:t>Tidak terdapat tumbuh-tumbuhan kecuali lumut dan semacamnya</a:t>
            </a:r>
          </a:p>
        </p:txBody>
      </p:sp>
    </p:spTree>
    <p:extLst>
      <p:ext uri="{BB962C8B-B14F-4D97-AF65-F5344CB8AC3E}">
        <p14:creationId xmlns:p14="http://schemas.microsoft.com/office/powerpoint/2010/main" val="4181600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19065" y="260648"/>
            <a:ext cx="8029399"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5174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8092008" cy="838200"/>
          </a:xfrm>
        </p:spPr>
        <p:txBody>
          <a:bodyPr>
            <a:normAutofit/>
          </a:bodyPr>
          <a:lstStyle/>
          <a:p>
            <a:pPr marL="514350" lvl="0" indent="-514350">
              <a:spcBef>
                <a:spcPct val="20000"/>
              </a:spcBef>
            </a:pPr>
            <a:r>
              <a:rPr lang="id-ID" sz="4900" b="1" cap="none" dirty="0">
                <a:solidFill>
                  <a:srgbClr val="C00000"/>
                </a:solidFill>
                <a:effectLst/>
                <a:latin typeface="Franklin Gothic Book"/>
                <a:ea typeface="+mn-ea"/>
                <a:cs typeface="+mn-cs"/>
              </a:rPr>
              <a:t>Koppen</a:t>
            </a:r>
            <a:endParaRPr lang="id-ID" b="1" dirty="0"/>
          </a:p>
        </p:txBody>
      </p:sp>
      <p:sp>
        <p:nvSpPr>
          <p:cNvPr id="3" name="Content Placeholder 2"/>
          <p:cNvSpPr>
            <a:spLocks noGrp="1"/>
          </p:cNvSpPr>
          <p:nvPr>
            <p:ph idx="1"/>
          </p:nvPr>
        </p:nvSpPr>
        <p:spPr/>
        <p:txBody>
          <a:bodyPr/>
          <a:lstStyle/>
          <a:p>
            <a:r>
              <a:rPr lang="id-ID" dirty="0"/>
              <a:t>Menurut Koppen secara garis besar iklim dapat dibedakan menjadi lima, yaitu:</a:t>
            </a:r>
            <a:br>
              <a:rPr lang="id-ID" dirty="0"/>
            </a:br>
            <a:r>
              <a:rPr lang="id-ID" dirty="0"/>
              <a:t>	</a:t>
            </a:r>
            <a:r>
              <a:rPr lang="id-ID" dirty="0">
                <a:solidFill>
                  <a:srgbClr val="002060"/>
                </a:solidFill>
              </a:rPr>
              <a:t>1. iklim hujan tropik (A), </a:t>
            </a:r>
          </a:p>
          <a:p>
            <a:pPr marL="0" indent="0">
              <a:buNone/>
            </a:pPr>
            <a:r>
              <a:rPr lang="id-ID" dirty="0">
                <a:solidFill>
                  <a:srgbClr val="002060"/>
                </a:solidFill>
              </a:rPr>
              <a:t>	2. iklim kering (B), </a:t>
            </a:r>
          </a:p>
          <a:p>
            <a:pPr marL="0" indent="0">
              <a:buNone/>
            </a:pPr>
            <a:r>
              <a:rPr lang="id-ID" dirty="0">
                <a:solidFill>
                  <a:srgbClr val="002060"/>
                </a:solidFill>
              </a:rPr>
              <a:t>	3. iklim sedang (C), </a:t>
            </a:r>
          </a:p>
          <a:p>
            <a:pPr marL="0" indent="0">
              <a:buNone/>
            </a:pPr>
            <a:r>
              <a:rPr lang="id-ID" dirty="0">
                <a:solidFill>
                  <a:srgbClr val="002060"/>
                </a:solidFill>
              </a:rPr>
              <a:t>	4. iklim dingin (D), dan </a:t>
            </a:r>
          </a:p>
          <a:p>
            <a:pPr marL="0" indent="0">
              <a:buNone/>
            </a:pPr>
            <a:r>
              <a:rPr lang="id-ID" dirty="0">
                <a:solidFill>
                  <a:srgbClr val="002060"/>
                </a:solidFill>
              </a:rPr>
              <a:t>	5. iklim lembab (E).</a:t>
            </a:r>
          </a:p>
          <a:p>
            <a:endParaRPr lang="id-ID" dirty="0"/>
          </a:p>
        </p:txBody>
      </p:sp>
    </p:spTree>
    <p:extLst>
      <p:ext uri="{BB962C8B-B14F-4D97-AF65-F5344CB8AC3E}">
        <p14:creationId xmlns:p14="http://schemas.microsoft.com/office/powerpoint/2010/main" val="3375275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68760"/>
            <a:ext cx="8686800" cy="4525963"/>
          </a:xfrm>
        </p:spPr>
        <p:txBody>
          <a:bodyPr>
            <a:normAutofit/>
          </a:bodyPr>
          <a:lstStyle/>
          <a:p>
            <a:pPr marL="0" indent="0">
              <a:buNone/>
            </a:pPr>
            <a:r>
              <a:rPr lang="id-ID" b="1" dirty="0">
                <a:solidFill>
                  <a:srgbClr val="002060"/>
                </a:solidFill>
              </a:rPr>
              <a:t>a. Iklim A (Iklim Hujan Tropik):</a:t>
            </a:r>
          </a:p>
          <a:p>
            <a:pPr marL="0" indent="0">
              <a:buNone/>
            </a:pPr>
            <a:r>
              <a:rPr lang="id-ID" sz="3600" dirty="0"/>
              <a:t>Ciri-cirinya:</a:t>
            </a:r>
          </a:p>
          <a:p>
            <a:pPr marL="0" indent="0">
              <a:buNone/>
            </a:pPr>
            <a:r>
              <a:rPr lang="id-ID" sz="3600" dirty="0"/>
              <a:t>1) Suhu rata-rata bulanan di atas 18° C.</a:t>
            </a:r>
          </a:p>
          <a:p>
            <a:pPr marL="0" indent="0">
              <a:buNone/>
            </a:pPr>
            <a:r>
              <a:rPr lang="id-ID" sz="3600" dirty="0"/>
              <a:t>2) Curah hujan dan penguapan tinggi.</a:t>
            </a:r>
          </a:p>
          <a:p>
            <a:pPr marL="0" indent="0">
              <a:buNone/>
            </a:pPr>
            <a:r>
              <a:rPr lang="id-ID" sz="3600" dirty="0"/>
              <a:t>3) Tidak mempunyai musim dingin.</a:t>
            </a:r>
          </a:p>
        </p:txBody>
      </p:sp>
    </p:spTree>
    <p:extLst>
      <p:ext uri="{BB962C8B-B14F-4D97-AF65-F5344CB8AC3E}">
        <p14:creationId xmlns:p14="http://schemas.microsoft.com/office/powerpoint/2010/main" val="56402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dirty="0">
                <a:solidFill>
                  <a:srgbClr val="002060"/>
                </a:solidFill>
              </a:rPr>
              <a:t>Iklim A dapat dibagi lagi menjadi tiga</a:t>
            </a:r>
            <a:r>
              <a:rPr lang="id-ID" dirty="0"/>
              <a:t>, yaitu:</a:t>
            </a:r>
          </a:p>
          <a:p>
            <a:pPr marL="0" indent="0">
              <a:buNone/>
            </a:pPr>
            <a:r>
              <a:rPr lang="id-ID" dirty="0"/>
              <a:t>	1) </a:t>
            </a:r>
            <a:r>
              <a:rPr lang="id-ID" b="1" dirty="0"/>
              <a:t>Af </a:t>
            </a:r>
            <a:r>
              <a:rPr lang="id-ID" dirty="0"/>
              <a:t>(iklim hujan tropis dengan hujan 			sepanjang tahun).</a:t>
            </a:r>
          </a:p>
          <a:p>
            <a:pPr marL="0" indent="0">
              <a:buNone/>
            </a:pPr>
            <a:r>
              <a:rPr lang="id-ID" dirty="0"/>
              <a:t>	2) </a:t>
            </a:r>
            <a:r>
              <a:rPr lang="id-ID" b="1" dirty="0"/>
              <a:t>Am </a:t>
            </a:r>
            <a:r>
              <a:rPr lang="id-ID" dirty="0"/>
              <a:t>(iklim hujan tropis dengan pergantian 		musim).</a:t>
            </a:r>
          </a:p>
          <a:p>
            <a:pPr marL="0" indent="0">
              <a:buNone/>
            </a:pPr>
            <a:r>
              <a:rPr lang="id-ID" dirty="0"/>
              <a:t>	3) </a:t>
            </a:r>
            <a:r>
              <a:rPr lang="id-ID" b="1" dirty="0"/>
              <a:t>Aw</a:t>
            </a:r>
            <a:r>
              <a:rPr lang="id-ID" dirty="0"/>
              <a:t> (iklim sabana tropis).</a:t>
            </a:r>
          </a:p>
        </p:txBody>
      </p:sp>
    </p:spTree>
    <p:extLst>
      <p:ext uri="{BB962C8B-B14F-4D97-AF65-F5344CB8AC3E}">
        <p14:creationId xmlns:p14="http://schemas.microsoft.com/office/powerpoint/2010/main" val="2526645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400" dirty="0"/>
              <a:t>PENGERTIAN</a:t>
            </a:r>
          </a:p>
        </p:txBody>
      </p:sp>
      <p:sp>
        <p:nvSpPr>
          <p:cNvPr id="3" name="Content Placeholder 2"/>
          <p:cNvSpPr>
            <a:spLocks noGrp="1"/>
          </p:cNvSpPr>
          <p:nvPr>
            <p:ph idx="1"/>
          </p:nvPr>
        </p:nvSpPr>
        <p:spPr>
          <a:xfrm>
            <a:off x="179512" y="1554162"/>
            <a:ext cx="8812088" cy="4755158"/>
          </a:xfrm>
        </p:spPr>
        <p:txBody>
          <a:bodyPr/>
          <a:lstStyle/>
          <a:p>
            <a:pPr marL="0" indent="0">
              <a:buNone/>
            </a:pPr>
            <a:r>
              <a:rPr lang="id-ID" dirty="0"/>
              <a:t>Iklim adalah kondisi rata rata cuaca dalam jangka waktu yang lama dan wilayah yang luas.</a:t>
            </a:r>
            <a:br>
              <a:rPr lang="id-ID" dirty="0"/>
            </a:br>
            <a:r>
              <a:rPr lang="id-ID" dirty="0"/>
              <a:t>Ilmu yang mempelajari iklim adalah Klimatologi. Kondisi iklim yang bervariasi dimuka bumi disebabkan oleh :</a:t>
            </a:r>
          </a:p>
          <a:p>
            <a:pPr marL="0" indent="0">
              <a:buNone/>
            </a:pPr>
            <a:r>
              <a:rPr lang="id-ID" dirty="0"/>
              <a:t>	1. Rotasi dan Revolusi bumi</a:t>
            </a:r>
          </a:p>
          <a:p>
            <a:pPr marL="0" indent="0">
              <a:buNone/>
            </a:pPr>
            <a:r>
              <a:rPr lang="id-ID" dirty="0"/>
              <a:t>	2. Perbedaan garis lintang dari setiap 			wilayah di 	dunia.</a:t>
            </a:r>
          </a:p>
        </p:txBody>
      </p:sp>
    </p:spTree>
    <p:extLst>
      <p:ext uri="{BB962C8B-B14F-4D97-AF65-F5344CB8AC3E}">
        <p14:creationId xmlns:p14="http://schemas.microsoft.com/office/powerpoint/2010/main" val="3035069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40768"/>
            <a:ext cx="8686800" cy="4525963"/>
          </a:xfrm>
        </p:spPr>
        <p:txBody>
          <a:bodyPr/>
          <a:lstStyle/>
          <a:p>
            <a:pPr marL="0" indent="0">
              <a:buNone/>
            </a:pPr>
            <a:r>
              <a:rPr lang="id-ID" sz="3600" b="1" dirty="0">
                <a:solidFill>
                  <a:srgbClr val="002060"/>
                </a:solidFill>
              </a:rPr>
              <a:t>b. Iklim B (Iklim Kering)</a:t>
            </a:r>
          </a:p>
          <a:p>
            <a:pPr marL="0" indent="0">
              <a:buNone/>
            </a:pPr>
            <a:r>
              <a:rPr lang="id-ID" dirty="0"/>
              <a:t>Ciri-cirinya:</a:t>
            </a:r>
          </a:p>
          <a:p>
            <a:pPr marL="0" indent="0">
              <a:buNone/>
            </a:pPr>
            <a:r>
              <a:rPr lang="id-ID" dirty="0"/>
              <a:t>	</a:t>
            </a:r>
            <a:r>
              <a:rPr lang="id-ID" sz="3600" dirty="0"/>
              <a:t>1) Curah hujan sangat berkurang.</a:t>
            </a:r>
          </a:p>
          <a:p>
            <a:pPr marL="0" indent="0">
              <a:buNone/>
            </a:pPr>
            <a:r>
              <a:rPr lang="id-ID" sz="3600" dirty="0"/>
              <a:t>	2) Penguapan tinggi.</a:t>
            </a:r>
          </a:p>
          <a:p>
            <a:pPr marL="0" indent="0">
              <a:buNone/>
            </a:pPr>
            <a:r>
              <a:rPr lang="id-ID" sz="3600" dirty="0"/>
              <a:t>	3) Tidak ada cadangan air sehingga 			tidak dijumpai jenis sungai 				permanen</a:t>
            </a:r>
          </a:p>
        </p:txBody>
      </p:sp>
    </p:spTree>
    <p:extLst>
      <p:ext uri="{BB962C8B-B14F-4D97-AF65-F5344CB8AC3E}">
        <p14:creationId xmlns:p14="http://schemas.microsoft.com/office/powerpoint/2010/main" val="2759498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dirty="0">
                <a:solidFill>
                  <a:srgbClr val="002060"/>
                </a:solidFill>
              </a:rPr>
              <a:t>Iklim B, dapat dibedakan menjadi dua, yaitu:</a:t>
            </a:r>
          </a:p>
          <a:p>
            <a:pPr marL="0" indent="0">
              <a:buNone/>
            </a:pPr>
            <a:endParaRPr lang="id-ID" dirty="0">
              <a:solidFill>
                <a:srgbClr val="002060"/>
              </a:solidFill>
            </a:endParaRPr>
          </a:p>
          <a:p>
            <a:pPr marL="0" indent="0">
              <a:buNone/>
            </a:pPr>
            <a:r>
              <a:rPr lang="id-ID" dirty="0"/>
              <a:t>	</a:t>
            </a:r>
            <a:r>
              <a:rPr lang="id-ID" sz="3600" dirty="0"/>
              <a:t>1) BS (iklim stepa)</a:t>
            </a:r>
          </a:p>
          <a:p>
            <a:pPr marL="0" indent="0">
              <a:buNone/>
            </a:pPr>
            <a:r>
              <a:rPr lang="id-ID" sz="3600" dirty="0"/>
              <a:t>	2) Bw (iklim gurun)</a:t>
            </a:r>
          </a:p>
        </p:txBody>
      </p:sp>
    </p:spTree>
    <p:extLst>
      <p:ext uri="{BB962C8B-B14F-4D97-AF65-F5344CB8AC3E}">
        <p14:creationId xmlns:p14="http://schemas.microsoft.com/office/powerpoint/2010/main" val="3560234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40768"/>
            <a:ext cx="8686800" cy="4525963"/>
          </a:xfrm>
        </p:spPr>
        <p:txBody>
          <a:bodyPr/>
          <a:lstStyle/>
          <a:p>
            <a:pPr marL="0" indent="0">
              <a:buNone/>
            </a:pPr>
            <a:r>
              <a:rPr lang="id-ID" sz="3600" b="1" dirty="0">
                <a:solidFill>
                  <a:srgbClr val="002060"/>
                </a:solidFill>
              </a:rPr>
              <a:t>c. Iklim C (Iklim Sedang)</a:t>
            </a:r>
          </a:p>
          <a:p>
            <a:pPr marL="0" indent="0">
              <a:buNone/>
            </a:pPr>
            <a:r>
              <a:rPr lang="id-ID" dirty="0"/>
              <a:t>Ciri-cirinya:</a:t>
            </a:r>
          </a:p>
          <a:p>
            <a:pPr marL="0" indent="0">
              <a:buNone/>
            </a:pPr>
            <a:r>
              <a:rPr lang="id-ID" dirty="0"/>
              <a:t>	</a:t>
            </a:r>
            <a:r>
              <a:rPr lang="id-ID" sz="3600" dirty="0"/>
              <a:t>1) Pada musim panas suhunya lebih 			tinggi 10°</a:t>
            </a:r>
          </a:p>
          <a:p>
            <a:pPr marL="0" indent="0">
              <a:buNone/>
            </a:pPr>
            <a:r>
              <a:rPr lang="id-ID" sz="3600" dirty="0"/>
              <a:t>	2) Pada musim dingin suhunya, antara 		-3° C sampai 18° C</a:t>
            </a:r>
          </a:p>
        </p:txBody>
      </p:sp>
    </p:spTree>
    <p:extLst>
      <p:ext uri="{BB962C8B-B14F-4D97-AF65-F5344CB8AC3E}">
        <p14:creationId xmlns:p14="http://schemas.microsoft.com/office/powerpoint/2010/main" val="2209511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40768"/>
            <a:ext cx="8686800" cy="4525963"/>
          </a:xfrm>
        </p:spPr>
        <p:txBody>
          <a:bodyPr/>
          <a:lstStyle/>
          <a:p>
            <a:pPr marL="0" indent="0">
              <a:buNone/>
            </a:pPr>
            <a:r>
              <a:rPr lang="id-ID" sz="3600" b="1" dirty="0">
                <a:solidFill>
                  <a:srgbClr val="002060"/>
                </a:solidFill>
              </a:rPr>
              <a:t>Iklim C dapat dibedakan menjadi tiga</a:t>
            </a:r>
            <a:r>
              <a:rPr lang="id-ID" dirty="0"/>
              <a:t>, yaitu:</a:t>
            </a:r>
          </a:p>
          <a:p>
            <a:pPr marL="0" indent="0">
              <a:buNone/>
            </a:pPr>
            <a:r>
              <a:rPr lang="id-ID" dirty="0"/>
              <a:t>	</a:t>
            </a:r>
            <a:r>
              <a:rPr lang="id-ID" sz="3600" dirty="0"/>
              <a:t>1)</a:t>
            </a:r>
            <a:r>
              <a:rPr lang="id-ID" sz="3600" b="1" dirty="0">
                <a:solidFill>
                  <a:srgbClr val="002060"/>
                </a:solidFill>
              </a:rPr>
              <a:t> Cf </a:t>
            </a:r>
            <a:r>
              <a:rPr lang="id-ID" sz="3600" dirty="0"/>
              <a:t>(iklim sedang yang lembap).</a:t>
            </a:r>
          </a:p>
          <a:p>
            <a:pPr marL="0" indent="0">
              <a:buNone/>
            </a:pPr>
            <a:r>
              <a:rPr lang="id-ID" sz="3600" dirty="0"/>
              <a:t>	2)</a:t>
            </a:r>
            <a:r>
              <a:rPr lang="id-ID" sz="3600" b="1" dirty="0">
                <a:solidFill>
                  <a:srgbClr val="002060"/>
                </a:solidFill>
              </a:rPr>
              <a:t> Cw </a:t>
            </a:r>
            <a:r>
              <a:rPr lang="id-ID" sz="3600" dirty="0"/>
              <a:t>(iklim sedang dengan musim 			dingin yang kering).</a:t>
            </a:r>
          </a:p>
          <a:p>
            <a:pPr marL="0" indent="0">
              <a:buNone/>
            </a:pPr>
            <a:r>
              <a:rPr lang="id-ID" sz="3600" dirty="0"/>
              <a:t>	3) </a:t>
            </a:r>
            <a:r>
              <a:rPr lang="id-ID" sz="3600" b="1" dirty="0">
                <a:solidFill>
                  <a:srgbClr val="002060"/>
                </a:solidFill>
              </a:rPr>
              <a:t>Cs</a:t>
            </a:r>
            <a:r>
              <a:rPr lang="id-ID" sz="3600" dirty="0"/>
              <a:t> (iklim sedang dengan musim 			panas yang kering)</a:t>
            </a:r>
          </a:p>
        </p:txBody>
      </p:sp>
    </p:spTree>
    <p:extLst>
      <p:ext uri="{BB962C8B-B14F-4D97-AF65-F5344CB8AC3E}">
        <p14:creationId xmlns:p14="http://schemas.microsoft.com/office/powerpoint/2010/main" val="368201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96752"/>
            <a:ext cx="8686800" cy="4525963"/>
          </a:xfrm>
        </p:spPr>
        <p:txBody>
          <a:bodyPr/>
          <a:lstStyle/>
          <a:p>
            <a:pPr marL="0" indent="0">
              <a:buNone/>
            </a:pPr>
            <a:r>
              <a:rPr lang="id-ID" sz="3600" b="1" dirty="0">
                <a:solidFill>
                  <a:srgbClr val="002060"/>
                </a:solidFill>
              </a:rPr>
              <a:t>d. Iklim D (Iklim Dingin)</a:t>
            </a:r>
          </a:p>
          <a:p>
            <a:pPr marL="0" indent="0">
              <a:buNone/>
            </a:pPr>
            <a:r>
              <a:rPr lang="id-ID" dirty="0"/>
              <a:t>Ciri-cirinya:</a:t>
            </a:r>
          </a:p>
          <a:p>
            <a:pPr marL="0" indent="0">
              <a:buNone/>
            </a:pPr>
            <a:r>
              <a:rPr lang="id-ID" dirty="0"/>
              <a:t>	</a:t>
            </a:r>
            <a:r>
              <a:rPr lang="id-ID" sz="3600" dirty="0"/>
              <a:t>1) Suhu rata-rata bulan terdingin 			kurang dari -3° C.</a:t>
            </a:r>
          </a:p>
          <a:p>
            <a:pPr marL="0" indent="0">
              <a:buNone/>
            </a:pPr>
            <a:r>
              <a:rPr lang="id-ID" sz="3600" dirty="0"/>
              <a:t>	2) Suhu rata-rata bulan terpanas lebih 		dari 	10° C.</a:t>
            </a:r>
          </a:p>
        </p:txBody>
      </p:sp>
    </p:spTree>
    <p:extLst>
      <p:ext uri="{BB962C8B-B14F-4D97-AF65-F5344CB8AC3E}">
        <p14:creationId xmlns:p14="http://schemas.microsoft.com/office/powerpoint/2010/main" val="2134382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96752"/>
            <a:ext cx="8686800" cy="4525963"/>
          </a:xfrm>
        </p:spPr>
        <p:txBody>
          <a:bodyPr/>
          <a:lstStyle/>
          <a:p>
            <a:pPr marL="0" indent="0">
              <a:buNone/>
            </a:pPr>
            <a:r>
              <a:rPr lang="id-ID" b="1" dirty="0">
                <a:solidFill>
                  <a:srgbClr val="002060"/>
                </a:solidFill>
              </a:rPr>
              <a:t>Iklim D dapat dibedakan menjadi dua</a:t>
            </a:r>
            <a:r>
              <a:rPr lang="id-ID" dirty="0"/>
              <a:t>, yaitu:</a:t>
            </a:r>
          </a:p>
          <a:p>
            <a:pPr marL="0" indent="0">
              <a:buNone/>
            </a:pPr>
            <a:r>
              <a:rPr lang="id-ID" sz="3600" dirty="0"/>
              <a:t>	1) </a:t>
            </a:r>
            <a:r>
              <a:rPr lang="id-ID" sz="3600" b="1" dirty="0">
                <a:solidFill>
                  <a:srgbClr val="002060"/>
                </a:solidFill>
              </a:rPr>
              <a:t>Df</a:t>
            </a:r>
            <a:r>
              <a:rPr lang="id-ID" sz="3600" dirty="0"/>
              <a:t> (iklim dingin dengan musim 			dingin yang lembap).</a:t>
            </a:r>
          </a:p>
          <a:p>
            <a:pPr marL="0" indent="0">
              <a:buNone/>
            </a:pPr>
            <a:r>
              <a:rPr lang="id-ID" sz="3600" dirty="0"/>
              <a:t>	2)</a:t>
            </a:r>
            <a:r>
              <a:rPr lang="id-ID" sz="3600" b="1" dirty="0">
                <a:solidFill>
                  <a:srgbClr val="002060"/>
                </a:solidFill>
              </a:rPr>
              <a:t> Dw </a:t>
            </a:r>
            <a:r>
              <a:rPr lang="id-ID" sz="3600" dirty="0"/>
              <a:t>(iklim dingin dengan musim 			dingin yang kering)</a:t>
            </a:r>
          </a:p>
        </p:txBody>
      </p:sp>
    </p:spTree>
    <p:extLst>
      <p:ext uri="{BB962C8B-B14F-4D97-AF65-F5344CB8AC3E}">
        <p14:creationId xmlns:p14="http://schemas.microsoft.com/office/powerpoint/2010/main" val="2672521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24744"/>
            <a:ext cx="8686800" cy="5184576"/>
          </a:xfrm>
        </p:spPr>
        <p:txBody>
          <a:bodyPr>
            <a:normAutofit/>
          </a:bodyPr>
          <a:lstStyle/>
          <a:p>
            <a:pPr marL="0" indent="0">
              <a:buNone/>
            </a:pPr>
            <a:r>
              <a:rPr lang="id-ID" sz="4000" b="1" dirty="0">
                <a:solidFill>
                  <a:srgbClr val="002060"/>
                </a:solidFill>
              </a:rPr>
              <a:t>e. Iklim E (Iklim Kutub)</a:t>
            </a:r>
          </a:p>
          <a:p>
            <a:pPr marL="0" indent="0">
              <a:buNone/>
            </a:pPr>
            <a:r>
              <a:rPr lang="id-ID" dirty="0"/>
              <a:t>Ciri-cirinya:</a:t>
            </a:r>
          </a:p>
          <a:p>
            <a:pPr marL="0" indent="0">
              <a:buNone/>
            </a:pPr>
            <a:r>
              <a:rPr lang="id-ID" sz="3600" dirty="0"/>
              <a:t>	1) Suhu rata-rata bulan terpanas 			kurang dari 10° C.</a:t>
            </a:r>
          </a:p>
          <a:p>
            <a:pPr marL="0" indent="0">
              <a:buNone/>
            </a:pPr>
            <a:r>
              <a:rPr lang="id-ID" sz="3600" dirty="0"/>
              <a:t>	2) Suhunya dingin sepanjang tahun.</a:t>
            </a:r>
          </a:p>
          <a:p>
            <a:pPr marL="0" indent="0">
              <a:buNone/>
            </a:pPr>
            <a:r>
              <a:rPr lang="id-ID" sz="3600" b="1" dirty="0">
                <a:solidFill>
                  <a:srgbClr val="002060"/>
                </a:solidFill>
              </a:rPr>
              <a:t>Iklim E dapat dibagi menjadi dua</a:t>
            </a:r>
            <a:r>
              <a:rPr lang="id-ID" sz="3600" dirty="0"/>
              <a:t>, yaitu:</a:t>
            </a:r>
          </a:p>
          <a:p>
            <a:pPr marL="0" indent="0">
              <a:buNone/>
            </a:pPr>
            <a:r>
              <a:rPr lang="id-ID" sz="3600" dirty="0"/>
              <a:t>	1) </a:t>
            </a:r>
            <a:r>
              <a:rPr lang="id-ID" sz="3600" b="1" dirty="0">
                <a:solidFill>
                  <a:srgbClr val="002060"/>
                </a:solidFill>
              </a:rPr>
              <a:t>ET </a:t>
            </a:r>
            <a:r>
              <a:rPr lang="id-ID" sz="3600" dirty="0"/>
              <a:t>( iklim tundra).</a:t>
            </a:r>
          </a:p>
          <a:p>
            <a:pPr marL="0" indent="0">
              <a:buNone/>
            </a:pPr>
            <a:r>
              <a:rPr lang="id-ID" sz="3600" dirty="0"/>
              <a:t>	2) </a:t>
            </a:r>
            <a:r>
              <a:rPr lang="id-ID" sz="3600" b="1" dirty="0">
                <a:solidFill>
                  <a:srgbClr val="002060"/>
                </a:solidFill>
              </a:rPr>
              <a:t>EF </a:t>
            </a:r>
            <a:r>
              <a:rPr lang="id-ID" sz="3600" dirty="0"/>
              <a:t>(iklim es abadi)</a:t>
            </a:r>
          </a:p>
          <a:p>
            <a:pPr marL="0" indent="0">
              <a:buNone/>
            </a:pPr>
            <a:endParaRPr lang="id-ID" sz="3600" dirty="0"/>
          </a:p>
        </p:txBody>
      </p:sp>
    </p:spTree>
    <p:extLst>
      <p:ext uri="{BB962C8B-B14F-4D97-AF65-F5344CB8AC3E}">
        <p14:creationId xmlns:p14="http://schemas.microsoft.com/office/powerpoint/2010/main" val="3192106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lvl="0" indent="-514350">
              <a:spcBef>
                <a:spcPct val="20000"/>
              </a:spcBef>
            </a:pPr>
            <a:r>
              <a:rPr lang="id-ID" sz="4400" b="1" cap="none" dirty="0">
                <a:solidFill>
                  <a:srgbClr val="C00000"/>
                </a:solidFill>
                <a:effectLst/>
                <a:latin typeface="Franklin Gothic Book"/>
                <a:ea typeface="+mn-ea"/>
                <a:cs typeface="+mn-cs"/>
              </a:rPr>
              <a:t>Iklim Schmidt–Ferguson</a:t>
            </a:r>
          </a:p>
        </p:txBody>
      </p:sp>
      <p:sp>
        <p:nvSpPr>
          <p:cNvPr id="3" name="Content Placeholder 2"/>
          <p:cNvSpPr>
            <a:spLocks noGrp="1"/>
          </p:cNvSpPr>
          <p:nvPr>
            <p:ph idx="1"/>
          </p:nvPr>
        </p:nvSpPr>
        <p:spPr/>
        <p:txBody>
          <a:bodyPr>
            <a:normAutofit/>
          </a:bodyPr>
          <a:lstStyle/>
          <a:p>
            <a:pPr marL="0" indent="0">
              <a:buNone/>
            </a:pPr>
            <a:r>
              <a:rPr lang="id-ID" sz="4000" dirty="0"/>
              <a:t>Schmidt–Ferguson  mengklasifikasikan iklim berdasarkan </a:t>
            </a:r>
          </a:p>
          <a:p>
            <a:r>
              <a:rPr lang="id-ID" sz="4400" dirty="0"/>
              <a:t>jumlah rata-rata bulan kering dan</a:t>
            </a:r>
          </a:p>
          <a:p>
            <a:r>
              <a:rPr lang="id-ID" sz="4400" dirty="0"/>
              <a:t> jumlah rata-rata bulan basah.</a:t>
            </a:r>
          </a:p>
        </p:txBody>
      </p:sp>
    </p:spTree>
    <p:extLst>
      <p:ext uri="{BB962C8B-B14F-4D97-AF65-F5344CB8AC3E}">
        <p14:creationId xmlns:p14="http://schemas.microsoft.com/office/powerpoint/2010/main" val="1169242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002060"/>
                </a:solidFill>
              </a:rPr>
              <a:t>Kriteria </a:t>
            </a:r>
          </a:p>
        </p:txBody>
      </p:sp>
      <p:sp>
        <p:nvSpPr>
          <p:cNvPr id="3" name="Content Placeholder 2"/>
          <p:cNvSpPr>
            <a:spLocks noGrp="1"/>
          </p:cNvSpPr>
          <p:nvPr>
            <p:ph idx="1"/>
          </p:nvPr>
        </p:nvSpPr>
        <p:spPr>
          <a:xfrm>
            <a:off x="304800" y="1196752"/>
            <a:ext cx="8686800" cy="4968552"/>
          </a:xfrm>
        </p:spPr>
        <p:txBody>
          <a:bodyPr>
            <a:noAutofit/>
          </a:bodyPr>
          <a:lstStyle/>
          <a:p>
            <a:r>
              <a:rPr lang="id-ID" sz="3600" b="1" dirty="0">
                <a:solidFill>
                  <a:srgbClr val="002060"/>
                </a:solidFill>
              </a:rPr>
              <a:t>Bulan Basah (BB) </a:t>
            </a:r>
            <a:r>
              <a:rPr lang="id-ID" sz="3600" dirty="0"/>
              <a:t>: </a:t>
            </a:r>
            <a:br>
              <a:rPr lang="id-ID" sz="3600" dirty="0"/>
            </a:br>
            <a:r>
              <a:rPr lang="id-ID" dirty="0"/>
              <a:t>jumlah curah hujan lebih dahsyat dari 100 mm/bulan.</a:t>
            </a:r>
          </a:p>
          <a:p>
            <a:r>
              <a:rPr lang="id-ID" sz="3600" b="1" dirty="0">
                <a:solidFill>
                  <a:srgbClr val="002060"/>
                </a:solidFill>
              </a:rPr>
              <a:t>Bulan Lembab (BL) </a:t>
            </a:r>
            <a:r>
              <a:rPr lang="id-ID" sz="3600" dirty="0"/>
              <a:t>: </a:t>
            </a:r>
            <a:br>
              <a:rPr lang="id-ID" sz="3600" dirty="0"/>
            </a:br>
            <a:r>
              <a:rPr lang="id-ID" dirty="0"/>
              <a:t>jumlah curah hujan mencapai 60-100 mm/bulan.</a:t>
            </a:r>
          </a:p>
          <a:p>
            <a:r>
              <a:rPr lang="id-ID" sz="3600" b="1" dirty="0">
                <a:solidFill>
                  <a:srgbClr val="002060"/>
                </a:solidFill>
              </a:rPr>
              <a:t>Bulan Kering (BK) </a:t>
            </a:r>
            <a:r>
              <a:rPr lang="id-ID" sz="3600" dirty="0"/>
              <a:t>: </a:t>
            </a:r>
            <a:br>
              <a:rPr lang="id-ID" sz="3600" dirty="0"/>
            </a:br>
            <a:r>
              <a:rPr lang="id-ID" dirty="0"/>
              <a:t>jumlah curah hujan kurang lebih sekita 60 mm/bulan</a:t>
            </a:r>
          </a:p>
        </p:txBody>
      </p:sp>
    </p:spTree>
    <p:extLst>
      <p:ext uri="{BB962C8B-B14F-4D97-AF65-F5344CB8AC3E}">
        <p14:creationId xmlns:p14="http://schemas.microsoft.com/office/powerpoint/2010/main" val="208257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20688"/>
            <a:ext cx="8784976" cy="568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6228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1. Klasifikasi tipe iklim</a:t>
            </a:r>
          </a:p>
        </p:txBody>
      </p:sp>
      <p:sp>
        <p:nvSpPr>
          <p:cNvPr id="3" name="Content Placeholder 2"/>
          <p:cNvSpPr>
            <a:spLocks noGrp="1"/>
          </p:cNvSpPr>
          <p:nvPr>
            <p:ph idx="1"/>
          </p:nvPr>
        </p:nvSpPr>
        <p:spPr/>
        <p:txBody>
          <a:bodyPr>
            <a:noAutofit/>
          </a:bodyPr>
          <a:lstStyle/>
          <a:p>
            <a:pPr marL="514350" indent="-514350">
              <a:buAutoNum type="alphaLcPeriod"/>
            </a:pPr>
            <a:r>
              <a:rPr lang="id-ID" sz="4000" b="1" dirty="0">
                <a:solidFill>
                  <a:srgbClr val="C00000"/>
                </a:solidFill>
              </a:rPr>
              <a:t>Iklim matahari</a:t>
            </a:r>
          </a:p>
          <a:p>
            <a:pPr marL="514350" indent="-514350">
              <a:buAutoNum type="alphaLcPeriod"/>
            </a:pPr>
            <a:r>
              <a:rPr lang="id-ID" sz="4000" b="1" dirty="0">
                <a:solidFill>
                  <a:srgbClr val="C00000"/>
                </a:solidFill>
              </a:rPr>
              <a:t>Iklim Fisis</a:t>
            </a:r>
          </a:p>
          <a:p>
            <a:pPr marL="514350" indent="-514350">
              <a:buAutoNum type="alphaLcPeriod"/>
            </a:pPr>
            <a:r>
              <a:rPr lang="id-ID" sz="4000" b="1" dirty="0">
                <a:solidFill>
                  <a:srgbClr val="C00000"/>
                </a:solidFill>
              </a:rPr>
              <a:t>Iklim Junghuhn</a:t>
            </a:r>
          </a:p>
          <a:p>
            <a:pPr marL="514350" indent="-514350">
              <a:buAutoNum type="alphaLcPeriod"/>
            </a:pPr>
            <a:r>
              <a:rPr lang="id-ID" sz="4000" b="1" dirty="0">
                <a:solidFill>
                  <a:srgbClr val="C00000"/>
                </a:solidFill>
              </a:rPr>
              <a:t>Iklim Koppen</a:t>
            </a:r>
          </a:p>
          <a:p>
            <a:pPr marL="514350" indent="-514350">
              <a:buAutoNum type="alphaLcPeriod"/>
            </a:pPr>
            <a:r>
              <a:rPr lang="id-ID" sz="4000" b="1" dirty="0">
                <a:solidFill>
                  <a:srgbClr val="C00000"/>
                </a:solidFill>
              </a:rPr>
              <a:t>Iklim Schmidt–Ferguson</a:t>
            </a:r>
          </a:p>
          <a:p>
            <a:pPr marL="514350" indent="-514350">
              <a:buAutoNum type="alphaLcPeriod"/>
            </a:pPr>
            <a:r>
              <a:rPr lang="id-ID" sz="4000" b="1" dirty="0">
                <a:solidFill>
                  <a:srgbClr val="C00000"/>
                </a:solidFill>
              </a:rPr>
              <a:t>Iklim oldeman </a:t>
            </a:r>
          </a:p>
        </p:txBody>
      </p:sp>
    </p:spTree>
    <p:extLst>
      <p:ext uri="{BB962C8B-B14F-4D97-AF65-F5344CB8AC3E}">
        <p14:creationId xmlns:p14="http://schemas.microsoft.com/office/powerpoint/2010/main" val="338938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776"/>
            <a:ext cx="8686800" cy="4525963"/>
          </a:xfrm>
        </p:spPr>
        <p:txBody>
          <a:bodyPr>
            <a:normAutofit lnSpcReduction="10000"/>
          </a:bodyPr>
          <a:lstStyle/>
          <a:p>
            <a:r>
              <a:rPr lang="id-ID" dirty="0"/>
              <a:t>Kategori yang dapat di klasifikasi kan menurut Schmidt dan Ferguson juga sering disebut </a:t>
            </a:r>
            <a:r>
              <a:rPr lang="id-ID" b="1" dirty="0">
                <a:solidFill>
                  <a:srgbClr val="002060"/>
                </a:solidFill>
              </a:rPr>
              <a:t>model Q</a:t>
            </a:r>
            <a:r>
              <a:rPr lang="id-ID" dirty="0"/>
              <a:t>, yang dimana model Q ini merupakan menentukan nilai Q sehingga dapat didapatkan sebagai penentuan pada iklim tersebut.</a:t>
            </a:r>
          </a:p>
          <a:p>
            <a:endParaRPr lang="id-ID" sz="1800" dirty="0"/>
          </a:p>
          <a:p>
            <a:r>
              <a:rPr lang="id-ID" dirty="0"/>
              <a:t>Penelitian Schmidt dan Ferguson ini telah diketahui bahwa telah termasuk dalam kategori bulan kering pada tempat-tempat tertentu.</a:t>
            </a:r>
          </a:p>
        </p:txBody>
      </p:sp>
    </p:spTree>
    <p:extLst>
      <p:ext uri="{BB962C8B-B14F-4D97-AF65-F5344CB8AC3E}">
        <p14:creationId xmlns:p14="http://schemas.microsoft.com/office/powerpoint/2010/main" val="4288527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19869"/>
            <a:ext cx="8229600" cy="5577483"/>
          </a:xfrm>
        </p:spPr>
        <p:txBody>
          <a:bodyPr>
            <a:normAutofit/>
          </a:bodyPr>
          <a:lstStyle/>
          <a:p>
            <a:pPr marL="0" indent="0">
              <a:buNone/>
            </a:pPr>
            <a:r>
              <a:rPr lang="id-ID" dirty="0"/>
              <a:t>Berikut model Q Rumus untuk menghitung iklim yang di kategorikan sebagai model adalah :</a:t>
            </a:r>
          </a:p>
          <a:p>
            <a:pPr marL="0" indent="0">
              <a:buNone/>
            </a:pPr>
            <a:r>
              <a:rPr lang="id-ID" dirty="0"/>
              <a:t>	</a:t>
            </a:r>
            <a:r>
              <a:rPr lang="id-ID" sz="2800" b="1" dirty="0">
                <a:solidFill>
                  <a:srgbClr val="002060"/>
                </a:solidFill>
              </a:rPr>
              <a:t>Q = banyak bulan kering x 100%      </a:t>
            </a:r>
          </a:p>
          <a:p>
            <a:pPr marL="0" indent="0">
              <a:buNone/>
            </a:pPr>
            <a:r>
              <a:rPr lang="id-ID" sz="2800" b="1" dirty="0">
                <a:solidFill>
                  <a:srgbClr val="002060"/>
                </a:solidFill>
              </a:rPr>
              <a:t>	banyak bulan basah</a:t>
            </a:r>
          </a:p>
          <a:p>
            <a:pPr marL="0" indent="0">
              <a:buNone/>
            </a:pPr>
            <a:r>
              <a:rPr lang="id-ID" dirty="0"/>
              <a:t>Model Q ini dapat ditentukan bahwa jumlah rata-rata yang terdapat pada bulan kering dan bulan basah yang di tentukan oleh iklimnya sendiri, dengan demikian perhitungan dilakukan dalam suatu periode saja.</a:t>
            </a:r>
          </a:p>
        </p:txBody>
      </p:sp>
    </p:spTree>
    <p:extLst>
      <p:ext uri="{BB962C8B-B14F-4D97-AF65-F5344CB8AC3E}">
        <p14:creationId xmlns:p14="http://schemas.microsoft.com/office/powerpoint/2010/main" val="21309187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24744"/>
            <a:ext cx="8686800" cy="5256584"/>
          </a:xfrm>
        </p:spPr>
        <p:txBody>
          <a:bodyPr>
            <a:normAutofit fontScale="77500" lnSpcReduction="20000"/>
          </a:bodyPr>
          <a:lstStyle/>
          <a:p>
            <a:pPr marL="0" indent="0">
              <a:buNone/>
            </a:pPr>
            <a:r>
              <a:rPr lang="id-ID" sz="4000" dirty="0"/>
              <a:t>Berikut kelompok iklim yang di nisbah kan oleh Schmidt dan Ferguson adalah :</a:t>
            </a:r>
          </a:p>
          <a:p>
            <a:endParaRPr lang="id-ID" dirty="0"/>
          </a:p>
          <a:p>
            <a:pPr marL="0" indent="0">
              <a:buNone/>
            </a:pPr>
            <a:r>
              <a:rPr lang="id-ID" dirty="0"/>
              <a:t>Iklim A, Q &lt; 14,3, daerah yang sangat basah</a:t>
            </a:r>
          </a:p>
          <a:p>
            <a:pPr marL="0" indent="0">
              <a:buNone/>
            </a:pPr>
            <a:r>
              <a:rPr lang="id-ID" dirty="0"/>
              <a:t>Iklim B, 14,3 =&lt; Q &lt; 33,3, daerah basah dan hutan tropis</a:t>
            </a:r>
          </a:p>
          <a:p>
            <a:pPr marL="0" indent="0">
              <a:buNone/>
            </a:pPr>
            <a:r>
              <a:rPr lang="id-ID" dirty="0"/>
              <a:t>Iklim C, 33,3 =&lt; Q &lt; 60,0, daerah basah dan hutan rimba</a:t>
            </a:r>
          </a:p>
          <a:p>
            <a:pPr marL="0" indent="0">
              <a:buNone/>
            </a:pPr>
            <a:r>
              <a:rPr lang="id-ID" dirty="0"/>
              <a:t>Iklim D, 60,0 =&lt; Q &lt; 100,0, daerah iklim sedang,</a:t>
            </a:r>
          </a:p>
          <a:p>
            <a:pPr marL="0" indent="0">
              <a:buNone/>
            </a:pPr>
            <a:r>
              <a:rPr lang="id-ID" dirty="0"/>
              <a:t>Iklim E, 100,0 =&lt; Q &lt; 167,0, daerah kering, padang rumput</a:t>
            </a:r>
          </a:p>
          <a:p>
            <a:pPr marL="0" indent="0">
              <a:buNone/>
            </a:pPr>
            <a:r>
              <a:rPr lang="id-ID" dirty="0"/>
              <a:t>Iklim F, 167,0 =&lt; Q &lt; 300,0, daerah kering terdapat di padang 				sabana</a:t>
            </a:r>
          </a:p>
          <a:p>
            <a:pPr marL="0" indent="0">
              <a:buNone/>
            </a:pPr>
            <a:r>
              <a:rPr lang="id-ID" dirty="0"/>
              <a:t>Iklim G, 300,0 =&lt; Q &lt; 700,0, daerah yang sangat kering</a:t>
            </a:r>
          </a:p>
          <a:p>
            <a:pPr marL="0" indent="0">
              <a:buNone/>
            </a:pPr>
            <a:r>
              <a:rPr lang="id-ID" dirty="0"/>
              <a:t>Iklim H, Q &gt;= 700,0, daerah memiliki iklim yng ekstrim kering</a:t>
            </a:r>
          </a:p>
        </p:txBody>
      </p:sp>
    </p:spTree>
    <p:extLst>
      <p:ext uri="{BB962C8B-B14F-4D97-AF65-F5344CB8AC3E}">
        <p14:creationId xmlns:p14="http://schemas.microsoft.com/office/powerpoint/2010/main" val="2891408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lvl="0" indent="-514350">
              <a:spcBef>
                <a:spcPct val="20000"/>
              </a:spcBef>
            </a:pPr>
            <a:r>
              <a:rPr lang="id-ID" sz="4400" b="1" cap="none" dirty="0">
                <a:solidFill>
                  <a:srgbClr val="C00000"/>
                </a:solidFill>
                <a:effectLst/>
                <a:latin typeface="Franklin Gothic Book"/>
                <a:ea typeface="+mn-ea"/>
                <a:cs typeface="+mn-cs"/>
              </a:rPr>
              <a:t>Iklim oldeman </a:t>
            </a:r>
          </a:p>
        </p:txBody>
      </p:sp>
      <p:sp>
        <p:nvSpPr>
          <p:cNvPr id="3" name="Content Placeholder 2"/>
          <p:cNvSpPr>
            <a:spLocks noGrp="1"/>
          </p:cNvSpPr>
          <p:nvPr>
            <p:ph idx="1"/>
          </p:nvPr>
        </p:nvSpPr>
        <p:spPr/>
        <p:txBody>
          <a:bodyPr>
            <a:normAutofit fontScale="92500"/>
          </a:bodyPr>
          <a:lstStyle/>
          <a:p>
            <a:pPr marL="0" indent="0">
              <a:buNone/>
            </a:pPr>
            <a:r>
              <a:rPr lang="id-ID" dirty="0"/>
              <a:t>Iklim oldeman merupakan iklim yang digunakan untuk tanaman pangan atau pertanian di Indonesia. </a:t>
            </a:r>
          </a:p>
          <a:p>
            <a:pPr marL="0" indent="0">
              <a:buNone/>
            </a:pPr>
            <a:r>
              <a:rPr lang="id-ID" dirty="0"/>
              <a:t>Pengklasifikasian iklim oldeman ini didasarkan pada kriterian bulan- bulan basah dan juga bulan- bulan kering menurut iklim hujan. Kriteria dalam klasifikasi iklim ini didasarkan pada perhitungan Bulan Basah (BB), Bulan Lembab (BL), dan Bulan Kering (BK) dengan batasan memperhatikan peluang hujan, hujan efektif dan kebutuhan air tanaman.</a:t>
            </a:r>
          </a:p>
        </p:txBody>
      </p:sp>
    </p:spTree>
    <p:extLst>
      <p:ext uri="{BB962C8B-B14F-4D97-AF65-F5344CB8AC3E}">
        <p14:creationId xmlns:p14="http://schemas.microsoft.com/office/powerpoint/2010/main" val="22111469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68760"/>
            <a:ext cx="8686800" cy="4525963"/>
          </a:xfrm>
        </p:spPr>
        <p:txBody>
          <a:bodyPr/>
          <a:lstStyle/>
          <a:p>
            <a:pPr marL="0" indent="0">
              <a:buNone/>
            </a:pPr>
            <a:r>
              <a:rPr lang="id-ID" dirty="0"/>
              <a:t>Kriteria dalam klasifikasi iklim ini didasarkan pada perhitungan </a:t>
            </a:r>
          </a:p>
          <a:p>
            <a:pPr marL="0" indent="0">
              <a:buNone/>
            </a:pPr>
            <a:r>
              <a:rPr lang="id-ID" dirty="0"/>
              <a:t>	Bulan Basah (BB), </a:t>
            </a:r>
          </a:p>
          <a:p>
            <a:pPr marL="0" indent="0">
              <a:buNone/>
            </a:pPr>
            <a:r>
              <a:rPr lang="id-ID" dirty="0"/>
              <a:t>	Bulan Lembab (BL), dan </a:t>
            </a:r>
          </a:p>
          <a:p>
            <a:pPr marL="0" indent="0">
              <a:buNone/>
            </a:pPr>
            <a:r>
              <a:rPr lang="id-ID" dirty="0"/>
              <a:t>	Bulan Kering (BK) </a:t>
            </a:r>
          </a:p>
          <a:p>
            <a:pPr marL="0" indent="0">
              <a:buNone/>
            </a:pPr>
            <a:r>
              <a:rPr lang="id-ID" dirty="0"/>
              <a:t>dengan batasan memperhatikan peluang hujan, hujan efektif dan kebutuhan air tanaman</a:t>
            </a:r>
          </a:p>
        </p:txBody>
      </p:sp>
    </p:spTree>
    <p:extLst>
      <p:ext uri="{BB962C8B-B14F-4D97-AF65-F5344CB8AC3E}">
        <p14:creationId xmlns:p14="http://schemas.microsoft.com/office/powerpoint/2010/main" val="14960160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24744"/>
            <a:ext cx="8686800" cy="4955381"/>
          </a:xfrm>
        </p:spPr>
        <p:txBody>
          <a:bodyPr/>
          <a:lstStyle/>
          <a:p>
            <a:r>
              <a:rPr lang="id-ID" dirty="0"/>
              <a:t>Bulan Basah (BB), </a:t>
            </a:r>
          </a:p>
          <a:p>
            <a:pPr lvl="1"/>
            <a:r>
              <a:rPr lang="id-ID" dirty="0"/>
              <a:t>merupakan bulan dengan rata- rata curah hujan lebih dari 200 mm</a:t>
            </a:r>
          </a:p>
          <a:p>
            <a:r>
              <a:rPr lang="id-ID" dirty="0"/>
              <a:t>Bulan Lembab (BL), </a:t>
            </a:r>
          </a:p>
          <a:p>
            <a:pPr lvl="1"/>
            <a:r>
              <a:rPr lang="id-ID" dirty="0"/>
              <a:t>merupakan buloan dengan rata- rata curah hujan 100 hingga 200 mm</a:t>
            </a:r>
          </a:p>
          <a:p>
            <a:r>
              <a:rPr lang="id-ID" dirty="0"/>
              <a:t>Bulan Kering (BK), </a:t>
            </a:r>
          </a:p>
          <a:p>
            <a:pPr lvl="1"/>
            <a:r>
              <a:rPr lang="id-ID" dirty="0"/>
              <a:t>merupakan bulan dengan rata- rata curah hujan kurang dari 100 mm</a:t>
            </a:r>
          </a:p>
        </p:txBody>
      </p:sp>
    </p:spTree>
    <p:extLst>
      <p:ext uri="{BB962C8B-B14F-4D97-AF65-F5344CB8AC3E}">
        <p14:creationId xmlns:p14="http://schemas.microsoft.com/office/powerpoint/2010/main" val="37603942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24744"/>
            <a:ext cx="8686800" cy="5112568"/>
          </a:xfrm>
        </p:spPr>
        <p:txBody>
          <a:bodyPr/>
          <a:lstStyle/>
          <a:p>
            <a:pPr marL="0" indent="0">
              <a:buNone/>
            </a:pPr>
            <a:r>
              <a:rPr lang="id-ID" b="1" dirty="0">
                <a:solidFill>
                  <a:srgbClr val="002060"/>
                </a:solidFill>
              </a:rPr>
              <a:t>KLASIFIKASI</a:t>
            </a:r>
          </a:p>
          <a:p>
            <a:pPr marL="0" indent="0">
              <a:buNone/>
            </a:pPr>
            <a:r>
              <a:rPr lang="id-ID" sz="2800" dirty="0"/>
              <a:t>Pengklasifikasian iklim oleh Oldeman ini dibagi menjadi 5 kategori. </a:t>
            </a:r>
          </a:p>
          <a:p>
            <a:pPr marL="0" indent="0">
              <a:buNone/>
            </a:pPr>
            <a:r>
              <a:rPr lang="id-ID" sz="2800" dirty="0"/>
              <a:t>Kategori- kategori iklim Oldeman antara lain sebagai berikut:</a:t>
            </a:r>
          </a:p>
          <a:p>
            <a:pPr lvl="0">
              <a:buClr>
                <a:srgbClr val="F0A22E"/>
              </a:buClr>
            </a:pPr>
            <a:r>
              <a:rPr lang="id-ID" b="1" dirty="0">
                <a:solidFill>
                  <a:srgbClr val="002060"/>
                </a:solidFill>
              </a:rPr>
              <a:t>Tipe A, </a:t>
            </a:r>
            <a:r>
              <a:rPr lang="id-ID" dirty="0">
                <a:solidFill>
                  <a:srgbClr val="4E3B30"/>
                </a:solidFill>
              </a:rPr>
              <a:t>bulan- bulan basah secara berturut- turut lebih dari 9 bulan</a:t>
            </a:r>
            <a:br>
              <a:rPr lang="id-ID" dirty="0">
                <a:solidFill>
                  <a:srgbClr val="4E3B30"/>
                </a:solidFill>
              </a:rPr>
            </a:br>
            <a:endParaRPr lang="id-ID" sz="1200" dirty="0">
              <a:solidFill>
                <a:srgbClr val="4E3B30"/>
              </a:solidFill>
            </a:endParaRPr>
          </a:p>
          <a:p>
            <a:pPr lvl="0">
              <a:buClr>
                <a:srgbClr val="F0A22E"/>
              </a:buClr>
            </a:pPr>
            <a:r>
              <a:rPr lang="id-ID" b="1" dirty="0">
                <a:solidFill>
                  <a:srgbClr val="002060"/>
                </a:solidFill>
              </a:rPr>
              <a:t>Tipe B</a:t>
            </a:r>
            <a:r>
              <a:rPr lang="id-ID" dirty="0">
                <a:solidFill>
                  <a:srgbClr val="4E3B30"/>
                </a:solidFill>
              </a:rPr>
              <a:t>, bulan- bulan basah secara berturut- turut antara 7 sampai 9 bulan</a:t>
            </a:r>
          </a:p>
          <a:p>
            <a:pPr marL="0" indent="0">
              <a:buNone/>
            </a:pPr>
            <a:endParaRPr lang="id-ID" dirty="0"/>
          </a:p>
          <a:p>
            <a:pPr marL="0" indent="0">
              <a:buNone/>
            </a:pPr>
            <a:endParaRPr lang="id-ID" dirty="0"/>
          </a:p>
        </p:txBody>
      </p:sp>
    </p:spTree>
    <p:extLst>
      <p:ext uri="{BB962C8B-B14F-4D97-AF65-F5344CB8AC3E}">
        <p14:creationId xmlns:p14="http://schemas.microsoft.com/office/powerpoint/2010/main" val="9593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40768"/>
            <a:ext cx="8686800" cy="4525963"/>
          </a:xfrm>
        </p:spPr>
        <p:txBody>
          <a:bodyPr>
            <a:normAutofit/>
          </a:bodyPr>
          <a:lstStyle/>
          <a:p>
            <a:r>
              <a:rPr lang="id-ID" b="1" dirty="0">
                <a:solidFill>
                  <a:srgbClr val="002060"/>
                </a:solidFill>
              </a:rPr>
              <a:t>Tipe C</a:t>
            </a:r>
            <a:r>
              <a:rPr lang="id-ID" dirty="0"/>
              <a:t>, bulan- bulan basah secara berturut- turut antara 5 sampai 6 bulan</a:t>
            </a:r>
            <a:br>
              <a:rPr lang="id-ID" dirty="0"/>
            </a:br>
            <a:endParaRPr lang="id-ID" sz="1600" dirty="0"/>
          </a:p>
          <a:p>
            <a:r>
              <a:rPr lang="id-ID" b="1" dirty="0">
                <a:solidFill>
                  <a:srgbClr val="002060"/>
                </a:solidFill>
              </a:rPr>
              <a:t>Tipe D</a:t>
            </a:r>
            <a:r>
              <a:rPr lang="id-ID" dirty="0"/>
              <a:t>, bulan- bulan basah secara berturut- turut antara 3 sampai 4 bulan</a:t>
            </a:r>
            <a:br>
              <a:rPr lang="id-ID" dirty="0"/>
            </a:br>
            <a:endParaRPr lang="id-ID" dirty="0"/>
          </a:p>
          <a:p>
            <a:r>
              <a:rPr lang="id-ID" b="1" dirty="0">
                <a:solidFill>
                  <a:srgbClr val="002060"/>
                </a:solidFill>
              </a:rPr>
              <a:t>Tipe E</a:t>
            </a:r>
            <a:r>
              <a:rPr lang="id-ID" dirty="0"/>
              <a:t>, bulan- bulan basah secara berturut- turut kurang dari 3 bulan</a:t>
            </a:r>
          </a:p>
        </p:txBody>
      </p:sp>
    </p:spTree>
    <p:extLst>
      <p:ext uri="{BB962C8B-B14F-4D97-AF65-F5344CB8AC3E}">
        <p14:creationId xmlns:p14="http://schemas.microsoft.com/office/powerpoint/2010/main" val="29421306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68760"/>
            <a:ext cx="8686800" cy="4525963"/>
          </a:xfrm>
        </p:spPr>
        <p:txBody>
          <a:bodyPr>
            <a:normAutofit/>
          </a:bodyPr>
          <a:lstStyle/>
          <a:p>
            <a:pPr marL="0" indent="0" algn="ctr">
              <a:buNone/>
            </a:pPr>
            <a:r>
              <a:rPr lang="id-ID" sz="3600" b="1" dirty="0">
                <a:solidFill>
                  <a:srgbClr val="002060"/>
                </a:solidFill>
              </a:rPr>
              <a:t>Kemudian hasil klasifikasi iklim oldeman ini dapat dimanfaatkan untuk melaksanakan kegiatan pertanian, seperti penentuan permulaan masa tanam serta intensitas penanaman. Demikianlah informasi yang dapat disampaikan, semoga bermanfaat</a:t>
            </a:r>
          </a:p>
        </p:txBody>
      </p:sp>
    </p:spTree>
    <p:extLst>
      <p:ext uri="{BB962C8B-B14F-4D97-AF65-F5344CB8AC3E}">
        <p14:creationId xmlns:p14="http://schemas.microsoft.com/office/powerpoint/2010/main" val="31227440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8118" y="1340768"/>
            <a:ext cx="6827768" cy="313932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SELAMAT BELAJAR</a:t>
            </a:r>
            <a:br>
              <a:rPr lang="id-ID"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d-ID"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&amp;</a:t>
            </a:r>
            <a:br>
              <a:rPr lang="id-ID"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d-ID"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TRIMAKASIH</a:t>
            </a:r>
            <a:endPar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013970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57200"/>
            <a:ext cx="8316416" cy="838200"/>
          </a:xfrm>
        </p:spPr>
        <p:txBody>
          <a:bodyPr>
            <a:normAutofit fontScale="90000"/>
          </a:bodyPr>
          <a:lstStyle/>
          <a:p>
            <a:pPr marL="514350" lvl="0" indent="-514350">
              <a:spcBef>
                <a:spcPct val="20000"/>
              </a:spcBef>
            </a:pPr>
            <a:r>
              <a:rPr lang="id-ID" sz="4900" b="1" cap="none" dirty="0">
                <a:solidFill>
                  <a:srgbClr val="C00000"/>
                </a:solidFill>
                <a:effectLst/>
                <a:latin typeface="Franklin Gothic Book"/>
                <a:ea typeface="+mn-ea"/>
                <a:cs typeface="+mn-cs"/>
              </a:rPr>
              <a:t>Iklim matahari</a:t>
            </a:r>
            <a:r>
              <a:rPr lang="id-ID" sz="4000" b="1" cap="none" dirty="0">
                <a:solidFill>
                  <a:srgbClr val="C00000"/>
                </a:solidFill>
                <a:effectLst/>
                <a:latin typeface="Franklin Gothic Book"/>
                <a:ea typeface="+mn-ea"/>
                <a:cs typeface="+mn-cs"/>
              </a:rPr>
              <a:t/>
            </a:r>
            <a:br>
              <a:rPr lang="id-ID" sz="4000" b="1" cap="none" dirty="0">
                <a:solidFill>
                  <a:srgbClr val="C00000"/>
                </a:solidFill>
                <a:effectLst/>
                <a:latin typeface="Franklin Gothic Book"/>
                <a:ea typeface="+mn-ea"/>
                <a:cs typeface="+mn-cs"/>
              </a:rPr>
            </a:br>
            <a:endParaRPr lang="id-ID" dirty="0"/>
          </a:p>
        </p:txBody>
      </p:sp>
      <p:sp>
        <p:nvSpPr>
          <p:cNvPr id="3" name="Content Placeholder 2"/>
          <p:cNvSpPr>
            <a:spLocks noGrp="1"/>
          </p:cNvSpPr>
          <p:nvPr>
            <p:ph idx="1"/>
          </p:nvPr>
        </p:nvSpPr>
        <p:spPr>
          <a:xfrm>
            <a:off x="304800" y="1855365"/>
            <a:ext cx="8686800" cy="3517851"/>
          </a:xfrm>
        </p:spPr>
        <p:txBody>
          <a:bodyPr/>
          <a:lstStyle/>
          <a:p>
            <a:r>
              <a:rPr lang="id-ID" dirty="0"/>
              <a:t>Iklim matahari didasarkan pada banyak sedikitnya sinar matahari yang diterima oleh permukaan bumi.</a:t>
            </a:r>
          </a:p>
          <a:p>
            <a:r>
              <a:rPr lang="id-ID" dirty="0"/>
              <a:t>Pembagian iklim matahari didasarkan  atas perbedaan lintang astronomis sbb</a:t>
            </a:r>
          </a:p>
          <a:p>
            <a:endParaRPr lang="id-ID" dirty="0"/>
          </a:p>
        </p:txBody>
      </p:sp>
    </p:spTree>
    <p:extLst>
      <p:ext uri="{BB962C8B-B14F-4D97-AF65-F5344CB8AC3E}">
        <p14:creationId xmlns:p14="http://schemas.microsoft.com/office/powerpoint/2010/main" val="2302739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Pembagian iklim matahari didasarkan  perbedaan garis lintang</a:t>
            </a:r>
          </a:p>
        </p:txBody>
      </p:sp>
      <p:sp>
        <p:nvSpPr>
          <p:cNvPr id="3" name="Content Placeholder 2"/>
          <p:cNvSpPr>
            <a:spLocks noGrp="1"/>
          </p:cNvSpPr>
          <p:nvPr>
            <p:ph idx="1"/>
          </p:nvPr>
        </p:nvSpPr>
        <p:spPr>
          <a:xfrm>
            <a:off x="304800" y="2215405"/>
            <a:ext cx="8686800" cy="4525963"/>
          </a:xfrm>
        </p:spPr>
        <p:txBody>
          <a:bodyPr>
            <a:noAutofit/>
          </a:bodyPr>
          <a:lstStyle/>
          <a:p>
            <a:pPr marL="514350" indent="-514350">
              <a:buAutoNum type="arabicPeriod"/>
            </a:pPr>
            <a:r>
              <a:rPr lang="id-ID" sz="3600" dirty="0"/>
              <a:t>Daerah iklim tropis : 0 – 23,5* LU/ LS</a:t>
            </a:r>
          </a:p>
          <a:p>
            <a:pPr marL="514350" indent="-514350">
              <a:buAutoNum type="arabicPeriod"/>
            </a:pPr>
            <a:r>
              <a:rPr lang="id-ID" sz="3600" dirty="0"/>
              <a:t>Daerah iklim Sub Tropis : 23,5* - 40* LU/ LS</a:t>
            </a:r>
          </a:p>
          <a:p>
            <a:pPr marL="514350" indent="-514350">
              <a:buAutoNum type="arabicPeriod"/>
            </a:pPr>
            <a:r>
              <a:rPr lang="id-ID" sz="3600" dirty="0"/>
              <a:t>Daerah iklim sedan : 40* - 66,5* LU/ LS</a:t>
            </a:r>
          </a:p>
          <a:p>
            <a:pPr marL="514350" indent="-514350">
              <a:buAutoNum type="arabicPeriod"/>
            </a:pPr>
            <a:r>
              <a:rPr lang="id-ID" sz="3600" dirty="0"/>
              <a:t>Daerah iklim dingin : 66,5* - 90* LU/ LS</a:t>
            </a:r>
          </a:p>
        </p:txBody>
      </p:sp>
    </p:spTree>
    <p:extLst>
      <p:ext uri="{BB962C8B-B14F-4D97-AF65-F5344CB8AC3E}">
        <p14:creationId xmlns:p14="http://schemas.microsoft.com/office/powerpoint/2010/main" val="3159094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25144"/>
          </a:xfrm>
        </p:spPr>
        <p:txBody>
          <a:bodyPr/>
          <a:lstStyle/>
          <a:p>
            <a:endParaRPr lang="id-ID"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5" y="1628800"/>
            <a:ext cx="7416824" cy="417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941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8030098" cy="838200"/>
          </a:xfrm>
        </p:spPr>
        <p:txBody>
          <a:bodyPr>
            <a:normAutofit fontScale="90000"/>
          </a:bodyPr>
          <a:lstStyle/>
          <a:p>
            <a:pPr marL="514350" lvl="0" indent="-514350">
              <a:spcBef>
                <a:spcPct val="20000"/>
              </a:spcBef>
            </a:pPr>
            <a:r>
              <a:rPr lang="id-ID" sz="4900" b="1" cap="none" dirty="0">
                <a:solidFill>
                  <a:srgbClr val="C00000"/>
                </a:solidFill>
                <a:effectLst/>
                <a:latin typeface="Franklin Gothic Book"/>
                <a:ea typeface="+mn-ea"/>
                <a:cs typeface="+mn-cs"/>
              </a:rPr>
              <a:t>Iklim Fisis</a:t>
            </a:r>
            <a:r>
              <a:rPr lang="id-ID" sz="4000" b="1" cap="none" dirty="0">
                <a:solidFill>
                  <a:srgbClr val="C00000"/>
                </a:solidFill>
                <a:effectLst/>
                <a:latin typeface="Franklin Gothic Book"/>
                <a:ea typeface="+mn-ea"/>
                <a:cs typeface="+mn-cs"/>
              </a:rPr>
              <a:t/>
            </a:r>
            <a:br>
              <a:rPr lang="id-ID" sz="4000" b="1" cap="none" dirty="0">
                <a:solidFill>
                  <a:srgbClr val="C00000"/>
                </a:solidFill>
                <a:effectLst/>
                <a:latin typeface="Franklin Gothic Book"/>
                <a:ea typeface="+mn-ea"/>
                <a:cs typeface="+mn-cs"/>
              </a:rPr>
            </a:br>
            <a:endParaRPr lang="id-ID" dirty="0"/>
          </a:p>
        </p:txBody>
      </p:sp>
      <p:sp>
        <p:nvSpPr>
          <p:cNvPr id="3" name="Content Placeholder 2"/>
          <p:cNvSpPr>
            <a:spLocks noGrp="1"/>
          </p:cNvSpPr>
          <p:nvPr>
            <p:ph idx="1"/>
          </p:nvPr>
        </p:nvSpPr>
        <p:spPr/>
        <p:txBody>
          <a:bodyPr>
            <a:normAutofit/>
          </a:bodyPr>
          <a:lstStyle/>
          <a:p>
            <a:pPr marL="0" indent="0">
              <a:buNone/>
            </a:pPr>
            <a:r>
              <a:rPr lang="id-ID" sz="4000" dirty="0">
                <a:solidFill>
                  <a:srgbClr val="FF0000"/>
                </a:solidFill>
              </a:rPr>
              <a:t>. </a:t>
            </a:r>
            <a:r>
              <a:rPr lang="id-ID" sz="4000" dirty="0"/>
              <a:t>Pembagian iklim fisis berdasarkan keadaan yang ada di muka bumi baik mengenai daratan, lautan, relief muka bumi, angin, maupun an laut. </a:t>
            </a:r>
            <a:br>
              <a:rPr lang="id-ID" sz="4000" dirty="0"/>
            </a:br>
            <a:r>
              <a:rPr lang="id-ID" sz="4000" dirty="0"/>
              <a:t>Iklim fisis terbagi menjadi </a:t>
            </a:r>
            <a:br>
              <a:rPr lang="id-ID" sz="4000" dirty="0"/>
            </a:br>
            <a:r>
              <a:rPr lang="id-ID" sz="4000" b="1" dirty="0">
                <a:solidFill>
                  <a:srgbClr val="002060"/>
                </a:solidFill>
              </a:rPr>
              <a:t>iklim maritim</a:t>
            </a:r>
            <a:r>
              <a:rPr lang="id-ID" sz="4000" dirty="0">
                <a:solidFill>
                  <a:srgbClr val="002060"/>
                </a:solidFill>
              </a:rPr>
              <a:t>, </a:t>
            </a:r>
            <a:r>
              <a:rPr lang="id-ID" sz="4000" b="1" dirty="0">
                <a:solidFill>
                  <a:srgbClr val="002060"/>
                </a:solidFill>
              </a:rPr>
              <a:t>iklim kontinental</a:t>
            </a:r>
            <a:r>
              <a:rPr lang="id-ID" sz="4000" dirty="0">
                <a:solidFill>
                  <a:srgbClr val="002060"/>
                </a:solidFill>
              </a:rPr>
              <a:t>, dan </a:t>
            </a:r>
            <a:r>
              <a:rPr lang="id-ID" sz="4000" b="1" dirty="0">
                <a:solidFill>
                  <a:srgbClr val="002060"/>
                </a:solidFill>
              </a:rPr>
              <a:t>iklim pegunungan</a:t>
            </a:r>
            <a:r>
              <a:rPr lang="id-ID" sz="4000" dirty="0">
                <a:solidFill>
                  <a:srgbClr val="002060"/>
                </a:solidFill>
              </a:rPr>
              <a:t>.</a:t>
            </a:r>
          </a:p>
        </p:txBody>
      </p:sp>
    </p:spTree>
    <p:extLst>
      <p:ext uri="{BB962C8B-B14F-4D97-AF65-F5344CB8AC3E}">
        <p14:creationId xmlns:p14="http://schemas.microsoft.com/office/powerpoint/2010/main" val="3813992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507288" cy="4929411"/>
          </a:xfrm>
        </p:spPr>
        <p:txBody>
          <a:bodyPr>
            <a:normAutofit/>
          </a:bodyPr>
          <a:lstStyle/>
          <a:p>
            <a:r>
              <a:rPr lang="id-ID" sz="3600" b="1" dirty="0">
                <a:solidFill>
                  <a:srgbClr val="002060"/>
                </a:solidFill>
              </a:rPr>
              <a:t>Iklim Maritim (Iklim Laut)</a:t>
            </a:r>
          </a:p>
          <a:p>
            <a:pPr marL="0" indent="0">
              <a:buNone/>
            </a:pPr>
            <a:r>
              <a:rPr lang="id-ID" sz="3600" dirty="0"/>
              <a:t>Iklim maritim merupakan iklim yang dipengaruhi oleh angin laut Ciri-cirinya:</a:t>
            </a:r>
          </a:p>
          <a:p>
            <a:pPr marL="0" indent="0">
              <a:buNone/>
            </a:pPr>
            <a:r>
              <a:rPr lang="id-ID" sz="4000" dirty="0"/>
              <a:t>	1) Amplitudo harian dan tahunan 			kecil.</a:t>
            </a:r>
          </a:p>
          <a:p>
            <a:pPr marL="0" indent="0">
              <a:buNone/>
            </a:pPr>
            <a:r>
              <a:rPr lang="id-ID" sz="4000" dirty="0"/>
              <a:t>	2) Banyak turun hujan dan kadang 		disertai adanya petir</a:t>
            </a:r>
          </a:p>
        </p:txBody>
      </p:sp>
    </p:spTree>
    <p:extLst>
      <p:ext uri="{BB962C8B-B14F-4D97-AF65-F5344CB8AC3E}">
        <p14:creationId xmlns:p14="http://schemas.microsoft.com/office/powerpoint/2010/main" val="4227566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91877"/>
            <a:ext cx="8229600" cy="5433467"/>
          </a:xfrm>
        </p:spPr>
        <p:txBody>
          <a:bodyPr>
            <a:normAutofit/>
          </a:bodyPr>
          <a:lstStyle/>
          <a:p>
            <a:r>
              <a:rPr lang="id-ID" b="1" dirty="0">
                <a:solidFill>
                  <a:srgbClr val="002060"/>
                </a:solidFill>
              </a:rPr>
              <a:t>Iklim Kontinental (Iklim Darat)</a:t>
            </a:r>
          </a:p>
          <a:p>
            <a:pPr marL="0" indent="0">
              <a:buNone/>
            </a:pPr>
            <a:r>
              <a:rPr lang="id-ID" dirty="0"/>
              <a:t>Iklim kontinental merupakan iklim yang dipengaruhi oleh angin darat. Ciri-cirinya:</a:t>
            </a:r>
          </a:p>
          <a:p>
            <a:pPr marL="0" indent="0">
              <a:buNone/>
            </a:pPr>
            <a:r>
              <a:rPr lang="id-ID" dirty="0"/>
              <a:t>	1) Amplitudo suhu harian besar, pada 		siang hari suhunya panas dan pada 		malam hari suhunya dingin.</a:t>
            </a:r>
          </a:p>
          <a:p>
            <a:pPr marL="0" indent="0">
              <a:buNone/>
            </a:pPr>
            <a:r>
              <a:rPr lang="id-ID" dirty="0"/>
              <a:t>	2) Amplitudo suhu tahunan besar, pada 		musim panas suhu tinggi dan pada 		waktu musim dingin suhu rendah.</a:t>
            </a:r>
          </a:p>
        </p:txBody>
      </p:sp>
    </p:spTree>
    <p:extLst>
      <p:ext uri="{BB962C8B-B14F-4D97-AF65-F5344CB8AC3E}">
        <p14:creationId xmlns:p14="http://schemas.microsoft.com/office/powerpoint/2010/main" val="19481994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181</TotalTime>
  <Words>755</Words>
  <Application>Microsoft Office PowerPoint</Application>
  <PresentationFormat>On-screen Show (4:3)</PresentationFormat>
  <Paragraphs>145</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Trek</vt:lpstr>
      <vt:lpstr>PowerPoint Presentation</vt:lpstr>
      <vt:lpstr>PENGERTIAN</vt:lpstr>
      <vt:lpstr>1. Klasifikasi tipe iklim</vt:lpstr>
      <vt:lpstr>Iklim matahari </vt:lpstr>
      <vt:lpstr>Pembagian iklim matahari didasarkan  perbedaan garis lintang</vt:lpstr>
      <vt:lpstr>PowerPoint Presentation</vt:lpstr>
      <vt:lpstr>Iklim Fisis </vt:lpstr>
      <vt:lpstr>PowerPoint Presentation</vt:lpstr>
      <vt:lpstr>PowerPoint Presentation</vt:lpstr>
      <vt:lpstr>PowerPoint Presentation</vt:lpstr>
      <vt:lpstr>Iklim Junghuhn </vt:lpstr>
      <vt:lpstr>PowerPoint Presentation</vt:lpstr>
      <vt:lpstr>PowerPoint Presentation</vt:lpstr>
      <vt:lpstr>PowerPoint Presentation</vt:lpstr>
      <vt:lpstr>PowerPoint Presentation</vt:lpstr>
      <vt:lpstr>PowerPoint Presentation</vt:lpstr>
      <vt:lpstr>Koppen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Iklim Schmidt–Ferguson</vt:lpstr>
      <vt:lpstr>Kriteria </vt:lpstr>
      <vt:lpstr>PowerPoint Presentation</vt:lpstr>
      <vt:lpstr>PowerPoint Presentation</vt:lpstr>
      <vt:lpstr>PowerPoint Presentation</vt:lpstr>
      <vt:lpstr>PowerPoint Presentation</vt:lpstr>
      <vt:lpstr>Iklim oldeman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KLASIFIKASI IKLIM DAN POLA IKLIM GLOBAL</dc:title>
  <dc:creator>lenovo</dc:creator>
  <cp:lastModifiedBy>acer</cp:lastModifiedBy>
  <cp:revision>18</cp:revision>
  <dcterms:created xsi:type="dcterms:W3CDTF">2020-10-21T18:44:40Z</dcterms:created>
  <dcterms:modified xsi:type="dcterms:W3CDTF">2022-05-17T05:27:26Z</dcterms:modified>
</cp:coreProperties>
</file>