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93" r:id="rId3"/>
  </p:sldMasterIdLst>
  <p:notesMasterIdLst>
    <p:notesMasterId r:id="rId12"/>
  </p:notesMasterIdLst>
  <p:sldIdLst>
    <p:sldId id="334" r:id="rId4"/>
    <p:sldId id="335" r:id="rId5"/>
    <p:sldId id="338" r:id="rId6"/>
    <p:sldId id="346" r:id="rId7"/>
    <p:sldId id="347" r:id="rId8"/>
    <p:sldId id="319" r:id="rId9"/>
    <p:sldId id="336" r:id="rId10"/>
    <p:sldId id="333" r:id="rId11"/>
  </p:sldIdLst>
  <p:sldSz cx="9144000" cy="5143500" type="screen16x9"/>
  <p:notesSz cx="6858000" cy="9144000"/>
  <p:embeddedFontLst>
    <p:embeddedFont>
      <p:font typeface="Bahiana" panose="020B0604020202020204" charset="0"/>
      <p:regular r:id="rId13"/>
    </p:embeddedFont>
    <p:embeddedFont>
      <p:font typeface="Bebas Neue" panose="020B0604020202020204" charset="0"/>
      <p:regular r:id="rId14"/>
    </p:embeddedFont>
    <p:embeddedFont>
      <p:font typeface="Bodoni MT Poster Compressed" panose="02070706080601050204" pitchFamily="18" charset="0"/>
      <p:regular r:id="rId15"/>
    </p:embeddedFont>
    <p:embeddedFont>
      <p:font typeface="Cambria Math" panose="02040503050406030204" pitchFamily="18" charset="0"/>
      <p:regular r:id="rId16"/>
    </p:embeddedFont>
    <p:embeddedFont>
      <p:font typeface="Didact Gothic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FB7538-A79E-4B42-95A7-A9729E8EF66C}">
  <a:tblStyle styleId="{A1FB7538-A79E-4B42-95A7-A9729E8EF6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1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68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1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103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647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149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209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460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87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058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63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12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266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280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7784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133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004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09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3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22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91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866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32699" y="918179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/>
              <a:t>UKURAN</a:t>
            </a:r>
            <a:br>
              <a:rPr lang="en" sz="7200" b="1"/>
            </a:br>
            <a:r>
              <a:rPr lang="en-US" sz="7200" b="1">
                <a:solidFill>
                  <a:schemeClr val="accent4"/>
                </a:solidFill>
              </a:rPr>
              <a:t>PEMUSATAN</a:t>
            </a:r>
            <a:br>
              <a:rPr lang="en-US" sz="7200" b="1">
                <a:solidFill>
                  <a:schemeClr val="accent4"/>
                </a:solidFill>
              </a:rPr>
            </a:br>
            <a:r>
              <a:rPr lang="en" sz="7200" b="1"/>
              <a:t>DATA</a:t>
            </a:r>
            <a:endParaRPr sz="7200">
              <a:solidFill>
                <a:schemeClr val="accent4"/>
              </a:solidFill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94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01912-82D5-406D-AA0D-83851882DE8D}"/>
              </a:ext>
            </a:extLst>
          </p:cNvPr>
          <p:cNvSpPr/>
          <p:nvPr/>
        </p:nvSpPr>
        <p:spPr>
          <a:xfrm>
            <a:off x="1405908" y="336388"/>
            <a:ext cx="6332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RATA-RATA DATA BERKELOMPOK</a:t>
            </a:r>
          </a:p>
        </p:txBody>
      </p:sp>
      <p:pic>
        <p:nvPicPr>
          <p:cNvPr id="1026" name="Picture 2" descr="tanda-tanya - BLUD.co.id">
            <a:extLst>
              <a:ext uri="{FF2B5EF4-FFF2-40B4-BE49-F238E27FC236}">
                <a16:creationId xmlns:a16="http://schemas.microsoft.com/office/drawing/2014/main" id="{528C1EED-2C3E-4071-B0A6-5F6BFCA3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85" y="3663846"/>
            <a:ext cx="1373864" cy="13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701BFC-BF90-493A-9106-30F6BD555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85" y="962654"/>
            <a:ext cx="7833090" cy="1074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DB09B-3510-4C3C-AD88-86C3A6024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85" y="2140673"/>
            <a:ext cx="4450618" cy="23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20F164-1831-4EF4-B660-403376A2DD3F}"/>
              </a:ext>
            </a:extLst>
          </p:cNvPr>
          <p:cNvSpPr txBox="1"/>
          <p:nvPr/>
        </p:nvSpPr>
        <p:spPr>
          <a:xfrm>
            <a:off x="226973" y="584775"/>
            <a:ext cx="3390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Data yang disajikan berikut ini merupakan data usia 50 orang terkaya di Indonesia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FCE38A-5219-49DD-A26F-677363FACD46}"/>
              </a:ext>
            </a:extLst>
          </p:cNvPr>
          <p:cNvSpPr txBox="1"/>
          <p:nvPr/>
        </p:nvSpPr>
        <p:spPr>
          <a:xfrm>
            <a:off x="226973" y="0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5D6A378-32FB-46C5-91CC-BA0279ABB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83671"/>
              </p:ext>
            </p:extLst>
          </p:nvPr>
        </p:nvGraphicFramePr>
        <p:xfrm>
          <a:off x="648723" y="1390574"/>
          <a:ext cx="1804287" cy="1828800"/>
        </p:xfrm>
        <a:graphic>
          <a:graphicData uri="http://schemas.openxmlformats.org/drawingml/2006/table">
            <a:tbl>
              <a:tblPr firstRow="1" bandRow="1">
                <a:tableStyleId>{A1FB7538-A79E-4B42-95A7-A9729E8EF66C}</a:tableStyleId>
              </a:tblPr>
              <a:tblGrid>
                <a:gridCol w="832562">
                  <a:extLst>
                    <a:ext uri="{9D8B030D-6E8A-4147-A177-3AD203B41FA5}">
                      <a16:colId xmlns:a16="http://schemas.microsoft.com/office/drawing/2014/main" val="2731705100"/>
                    </a:ext>
                  </a:extLst>
                </a:gridCol>
                <a:gridCol w="971725">
                  <a:extLst>
                    <a:ext uri="{9D8B030D-6E8A-4147-A177-3AD203B41FA5}">
                      <a16:colId xmlns:a16="http://schemas.microsoft.com/office/drawing/2014/main" val="1782983498"/>
                    </a:ext>
                  </a:extLst>
                </a:gridCol>
              </a:tblGrid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Kelas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Frekuensi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93150"/>
                  </a:ext>
                </a:extLst>
              </a:tr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 – 34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711206"/>
                  </a:ext>
                </a:extLst>
              </a:tr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35 –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70310"/>
                  </a:ext>
                </a:extLst>
              </a:tr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 –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303784"/>
                  </a:ext>
                </a:extLst>
              </a:tr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45 –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878557"/>
                  </a:ext>
                </a:extLst>
              </a:tr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 –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96333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846ED09-9DAD-43DD-B4A0-815EAC1CC57B}"/>
              </a:ext>
            </a:extLst>
          </p:cNvPr>
          <p:cNvSpPr txBox="1"/>
          <p:nvPr/>
        </p:nvSpPr>
        <p:spPr>
          <a:xfrm>
            <a:off x="152111" y="3388241"/>
            <a:ext cx="3744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Tentukan rata-rata dari data tersebut!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B55D93-1B97-4D12-B65C-37CE1376D10B}"/>
              </a:ext>
            </a:extLst>
          </p:cNvPr>
          <p:cNvSpPr txBox="1"/>
          <p:nvPr/>
        </p:nvSpPr>
        <p:spPr>
          <a:xfrm>
            <a:off x="4082719" y="89012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Penyelesaian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AFCE34D-B583-410D-BC66-3A9CD2715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30110"/>
              </p:ext>
            </p:extLst>
          </p:nvPr>
        </p:nvGraphicFramePr>
        <p:xfrm>
          <a:off x="3896136" y="756400"/>
          <a:ext cx="3711549" cy="2564706"/>
        </p:xfrm>
        <a:graphic>
          <a:graphicData uri="http://schemas.openxmlformats.org/drawingml/2006/table">
            <a:tbl>
              <a:tblPr firstRow="1" bandRow="1">
                <a:tableStyleId>{A1FB7538-A79E-4B42-95A7-A9729E8EF66C}</a:tableStyleId>
              </a:tblPr>
              <a:tblGrid>
                <a:gridCol w="911703">
                  <a:extLst>
                    <a:ext uri="{9D8B030D-6E8A-4147-A177-3AD203B41FA5}">
                      <a16:colId xmlns:a16="http://schemas.microsoft.com/office/drawing/2014/main" val="3229486934"/>
                    </a:ext>
                  </a:extLst>
                </a:gridCol>
                <a:gridCol w="1051965">
                  <a:extLst>
                    <a:ext uri="{9D8B030D-6E8A-4147-A177-3AD203B41FA5}">
                      <a16:colId xmlns:a16="http://schemas.microsoft.com/office/drawing/2014/main" val="923007222"/>
                    </a:ext>
                  </a:extLst>
                </a:gridCol>
                <a:gridCol w="979136">
                  <a:extLst>
                    <a:ext uri="{9D8B030D-6E8A-4147-A177-3AD203B41FA5}">
                      <a16:colId xmlns:a16="http://schemas.microsoft.com/office/drawing/2014/main" val="1612723879"/>
                    </a:ext>
                  </a:extLst>
                </a:gridCol>
                <a:gridCol w="768745">
                  <a:extLst>
                    <a:ext uri="{9D8B030D-6E8A-4147-A177-3AD203B41FA5}">
                      <a16:colId xmlns:a16="http://schemas.microsoft.com/office/drawing/2014/main" val="3749408978"/>
                    </a:ext>
                  </a:extLst>
                </a:gridCol>
              </a:tblGrid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Kelas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Frekuensi (</a:t>
                      </a:r>
                      <a:r>
                        <a:rPr lang="en-US" i="1"/>
                        <a:t>f</a:t>
                      </a:r>
                      <a:r>
                        <a:rPr lang="en-US" i="0" baseline="-25000"/>
                        <a:t>i</a:t>
                      </a:r>
                      <a:r>
                        <a:rPr lang="en-US" i="0" baseline="0"/>
                        <a:t>)</a:t>
                      </a:r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Titik Tengah (</a:t>
                      </a:r>
                      <a:r>
                        <a:rPr lang="en-US" i="1"/>
                        <a:t>x</a:t>
                      </a:r>
                      <a:r>
                        <a:rPr lang="en-US" i="0" baseline="-25000"/>
                        <a:t>i</a:t>
                      </a:r>
                      <a:r>
                        <a:rPr lang="en-US" i="0" baseline="0"/>
                        <a:t>)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  <a:r>
                        <a:rPr lang="en-US" baseline="-25000"/>
                        <a:t>i</a:t>
                      </a:r>
                      <a:r>
                        <a:rPr lang="en-US" baseline="0"/>
                        <a:t> × x</a:t>
                      </a:r>
                      <a:r>
                        <a:rPr lang="en-US" baseline="-25000"/>
                        <a:t>i</a:t>
                      </a:r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092696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 – 34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058145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35 –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4101719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 –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0708784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45 –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6594789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 –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6478383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Jumlah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2180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48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954FA7-6FAF-481D-9D16-EF64AEF91E2F}"/>
                  </a:ext>
                </a:extLst>
              </p:cNvPr>
              <p:cNvSpPr txBox="1"/>
              <p:nvPr/>
            </p:nvSpPr>
            <p:spPr>
              <a:xfrm>
                <a:off x="3957273" y="3604817"/>
                <a:ext cx="78329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2180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954FA7-6FAF-481D-9D16-EF64AEF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73" y="3604817"/>
                <a:ext cx="783291" cy="403316"/>
              </a:xfrm>
              <a:prstGeom prst="rect">
                <a:avLst/>
              </a:prstGeom>
              <a:blipFill>
                <a:blip r:embed="rId2"/>
                <a:stretch>
                  <a:fillRect l="-1550" r="-3101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B20DAF-EFA5-42D6-940A-CFCEDBF37E5A}"/>
                  </a:ext>
                </a:extLst>
              </p:cNvPr>
              <p:cNvSpPr txBox="1"/>
              <p:nvPr/>
            </p:nvSpPr>
            <p:spPr>
              <a:xfrm>
                <a:off x="3957273" y="4090186"/>
                <a:ext cx="7207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43,6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B20DAF-EFA5-42D6-940A-CFCEDBF37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73" y="4090186"/>
                <a:ext cx="720775" cy="215444"/>
              </a:xfrm>
              <a:prstGeom prst="rect">
                <a:avLst/>
              </a:prstGeom>
              <a:blipFill>
                <a:blip r:embed="rId3"/>
                <a:stretch>
                  <a:fillRect l="-1695" r="-423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15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7A9E9-55F7-449A-B63F-5BC1FF92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3" y="76706"/>
            <a:ext cx="3474729" cy="20552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1D1A36F-3870-4202-8AF2-61D669216279}"/>
              </a:ext>
            </a:extLst>
          </p:cNvPr>
          <p:cNvSpPr txBox="1"/>
          <p:nvPr/>
        </p:nvSpPr>
        <p:spPr>
          <a:xfrm>
            <a:off x="165120" y="2153902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2671446-DA06-4122-B6E8-4FBAEA5F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341362"/>
              </p:ext>
            </p:extLst>
          </p:nvPr>
        </p:nvGraphicFramePr>
        <p:xfrm>
          <a:off x="586870" y="2738677"/>
          <a:ext cx="1804287" cy="1828800"/>
        </p:xfrm>
        <a:graphic>
          <a:graphicData uri="http://schemas.openxmlformats.org/drawingml/2006/table">
            <a:tbl>
              <a:tblPr firstRow="1" bandRow="1">
                <a:tableStyleId>{A1FB7538-A79E-4B42-95A7-A9729E8EF66C}</a:tableStyleId>
              </a:tblPr>
              <a:tblGrid>
                <a:gridCol w="832562">
                  <a:extLst>
                    <a:ext uri="{9D8B030D-6E8A-4147-A177-3AD203B41FA5}">
                      <a16:colId xmlns:a16="http://schemas.microsoft.com/office/drawing/2014/main" val="2731705100"/>
                    </a:ext>
                  </a:extLst>
                </a:gridCol>
                <a:gridCol w="971725">
                  <a:extLst>
                    <a:ext uri="{9D8B030D-6E8A-4147-A177-3AD203B41FA5}">
                      <a16:colId xmlns:a16="http://schemas.microsoft.com/office/drawing/2014/main" val="1782983498"/>
                    </a:ext>
                  </a:extLst>
                </a:gridCol>
              </a:tblGrid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Kelas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Frekuensi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93150"/>
                  </a:ext>
                </a:extLst>
              </a:tr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 – 34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711206"/>
                  </a:ext>
                </a:extLst>
              </a:tr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35 –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70310"/>
                  </a:ext>
                </a:extLst>
              </a:tr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 –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303784"/>
                  </a:ext>
                </a:extLst>
              </a:tr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45 –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878557"/>
                  </a:ext>
                </a:extLst>
              </a:tr>
              <a:tr h="27636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 –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96333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3B732C5-DDD0-45B7-B07E-67EB8D5CB7C6}"/>
              </a:ext>
            </a:extLst>
          </p:cNvPr>
          <p:cNvSpPr txBox="1"/>
          <p:nvPr/>
        </p:nvSpPr>
        <p:spPr>
          <a:xfrm>
            <a:off x="110043" y="4669794"/>
            <a:ext cx="3744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Tentukan rata-rata dari data tersebut!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293295-9019-47E4-A6CB-22C33EA9A74A}"/>
              </a:ext>
            </a:extLst>
          </p:cNvPr>
          <p:cNvSpPr txBox="1"/>
          <p:nvPr/>
        </p:nvSpPr>
        <p:spPr>
          <a:xfrm>
            <a:off x="4082719" y="89012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Penyelesaian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C1A61C-8792-4022-AC78-CB3610454743}"/>
              </a:ext>
            </a:extLst>
          </p:cNvPr>
          <p:cNvSpPr txBox="1"/>
          <p:nvPr/>
        </p:nvSpPr>
        <p:spPr>
          <a:xfrm>
            <a:off x="4082719" y="673787"/>
            <a:ext cx="4951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/>
              <a:t>Sebelum menghitung rata-rata data berkelompok dengan menggunakan simpangan rata-rata sementara, kita terlebih dahulu menetapkan rata-rata sementaranya. Misalnya kita tetapkan rata-rata sementaranya 47 (titik tengah kelas frekuensi tertinggi). Selanjutnya kita buat tabel seperti berikut.</a:t>
            </a:r>
          </a:p>
        </p:txBody>
      </p:sp>
      <p:graphicFrame>
        <p:nvGraphicFramePr>
          <p:cNvPr id="28" name="Table 8">
            <a:extLst>
              <a:ext uri="{FF2B5EF4-FFF2-40B4-BE49-F238E27FC236}">
                <a16:creationId xmlns:a16="http://schemas.microsoft.com/office/drawing/2014/main" id="{C738E051-29C6-4B70-B46E-91D556FDC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22209"/>
              </p:ext>
            </p:extLst>
          </p:nvPr>
        </p:nvGraphicFramePr>
        <p:xfrm>
          <a:off x="4103753" y="1781407"/>
          <a:ext cx="4368608" cy="2290386"/>
        </p:xfrm>
        <a:graphic>
          <a:graphicData uri="http://schemas.openxmlformats.org/drawingml/2006/table">
            <a:tbl>
              <a:tblPr firstRow="1" bandRow="1">
                <a:tableStyleId>{A1FB7538-A79E-4B42-95A7-A9729E8EF66C}</a:tableStyleId>
              </a:tblPr>
              <a:tblGrid>
                <a:gridCol w="911703">
                  <a:extLst>
                    <a:ext uri="{9D8B030D-6E8A-4147-A177-3AD203B41FA5}">
                      <a16:colId xmlns:a16="http://schemas.microsoft.com/office/drawing/2014/main" val="3229486934"/>
                    </a:ext>
                  </a:extLst>
                </a:gridCol>
                <a:gridCol w="1085939">
                  <a:extLst>
                    <a:ext uri="{9D8B030D-6E8A-4147-A177-3AD203B41FA5}">
                      <a16:colId xmlns:a16="http://schemas.microsoft.com/office/drawing/2014/main" val="2404951804"/>
                    </a:ext>
                  </a:extLst>
                </a:gridCol>
                <a:gridCol w="873940">
                  <a:extLst>
                    <a:ext uri="{9D8B030D-6E8A-4147-A177-3AD203B41FA5}">
                      <a16:colId xmlns:a16="http://schemas.microsoft.com/office/drawing/2014/main" val="923007222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1612723879"/>
                    </a:ext>
                  </a:extLst>
                </a:gridCol>
                <a:gridCol w="566442">
                  <a:extLst>
                    <a:ext uri="{9D8B030D-6E8A-4147-A177-3AD203B41FA5}">
                      <a16:colId xmlns:a16="http://schemas.microsoft.com/office/drawing/2014/main" val="3749408978"/>
                    </a:ext>
                  </a:extLst>
                </a:gridCol>
              </a:tblGrid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Kelas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Titik Tengah (</a:t>
                      </a:r>
                      <a:r>
                        <a:rPr lang="en-US" sz="1200" i="1"/>
                        <a:t>x</a:t>
                      </a:r>
                      <a:r>
                        <a:rPr lang="en-US" sz="1200" i="0" baseline="-25000"/>
                        <a:t>i</a:t>
                      </a:r>
                      <a:r>
                        <a:rPr lang="en-US" sz="1200" i="0" baseline="0"/>
                        <a:t>)</a:t>
                      </a:r>
                      <a:r>
                        <a:rPr lang="en-US" sz="1200"/>
                        <a:t>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Frekuensi (</a:t>
                      </a:r>
                      <a:r>
                        <a:rPr lang="en-US" sz="1200" i="1"/>
                        <a:t>f</a:t>
                      </a:r>
                      <a:r>
                        <a:rPr lang="en-US" sz="1200" i="0" baseline="-25000"/>
                        <a:t>i</a:t>
                      </a:r>
                      <a:r>
                        <a:rPr lang="en-US" sz="1200" i="0" baseline="0"/>
                        <a:t>)</a:t>
                      </a:r>
                      <a:endParaRPr lang="en-US" sz="120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  <a:r>
                        <a:rPr lang="en-US" sz="1200" baseline="-25000"/>
                        <a:t>i </a:t>
                      </a:r>
                      <a:r>
                        <a:rPr lang="en-US" sz="1200" baseline="0"/>
                        <a:t>= </a:t>
                      </a:r>
                      <a:r>
                        <a:rPr lang="en-US" sz="1200" i="1"/>
                        <a:t>x</a:t>
                      </a:r>
                      <a:r>
                        <a:rPr lang="en-US" sz="1200" i="0" baseline="-25000"/>
                        <a:t>i</a:t>
                      </a:r>
                      <a:r>
                        <a:rPr lang="en-US" sz="1200" i="0" baseline="0"/>
                        <a:t> – 47 </a:t>
                      </a:r>
                      <a:r>
                        <a:rPr lang="en-US" sz="1200"/>
                        <a:t>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  <a:r>
                        <a:rPr lang="en-US" sz="1200" baseline="-25000"/>
                        <a:t>i</a:t>
                      </a:r>
                      <a:r>
                        <a:rPr lang="en-US" sz="1200" baseline="0"/>
                        <a:t> × d</a:t>
                      </a:r>
                      <a:r>
                        <a:rPr lang="en-US" sz="1200" baseline="-25000"/>
                        <a:t>i</a:t>
                      </a:r>
                      <a:endParaRPr lang="en-US" sz="120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092696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30 – 34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058145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35 –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4101719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 –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0708784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45 –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6594789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 –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6478383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Jumlah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-170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48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CC2A34-BA0A-4186-88F2-25A53B410A66}"/>
                  </a:ext>
                </a:extLst>
              </p:cNvPr>
              <p:cNvSpPr txBox="1"/>
              <p:nvPr/>
            </p:nvSpPr>
            <p:spPr>
              <a:xfrm>
                <a:off x="4103753" y="4315142"/>
                <a:ext cx="16441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47 −3,4=43,6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CC2A34-BA0A-4186-88F2-25A53B41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53" y="4315142"/>
                <a:ext cx="1644104" cy="215444"/>
              </a:xfrm>
              <a:prstGeom prst="rect">
                <a:avLst/>
              </a:prstGeom>
              <a:blipFill>
                <a:blip r:embed="rId3"/>
                <a:stretch>
                  <a:fillRect l="-741" r="-148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63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6D02E-328B-4C66-BA4C-6AF3D090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4" y="145656"/>
            <a:ext cx="3611512" cy="33531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50CAEB-1D1C-41EF-AE64-41FE6D4DED36}"/>
              </a:ext>
            </a:extLst>
          </p:cNvPr>
          <p:cNvSpPr txBox="1"/>
          <p:nvPr/>
        </p:nvSpPr>
        <p:spPr>
          <a:xfrm>
            <a:off x="4701472" y="0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Bodoni MT Poster Compressed" panose="02070706080601050204" pitchFamily="18" charset="0"/>
              </a:rPr>
              <a:t>Langkah: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CD894-0F66-4B3A-A213-F13DC02C87A0}"/>
              </a:ext>
            </a:extLst>
          </p:cNvPr>
          <p:cNvSpPr txBox="1"/>
          <p:nvPr/>
        </p:nvSpPr>
        <p:spPr>
          <a:xfrm>
            <a:off x="4344772" y="460974"/>
            <a:ext cx="432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/>
              <a:t>Tentukan rata-rata sementara yang merupakan titik tengah salah satu kelas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7AEB7-87B9-48BD-A822-9674777B099D}"/>
              </a:ext>
            </a:extLst>
          </p:cNvPr>
          <p:cNvSpPr txBox="1"/>
          <p:nvPr/>
        </p:nvSpPr>
        <p:spPr>
          <a:xfrm>
            <a:off x="4344772" y="3359015"/>
            <a:ext cx="4679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0" i="0">
                <a:solidFill>
                  <a:srgbClr val="555555"/>
                </a:solidFill>
                <a:effectLst/>
                <a:latin typeface="-apple-system"/>
              </a:rPr>
              <a:t>Pengkodean dimulai dari angka 0 untuk kelas interval dimana rata-rata sementara ditetapkan. Kemudian dengan kelas sebelumnya berturut-turut menjadi angka negatif (-1, -2, -3 dan seterusnya) menjauhi kelas rata-rata sementara. Berikutnya dengan kelas sesudahnya berturut-turut pengkodeannya menjadi angka positif (1,2 3 dan seterusnya) menjauhi kelas rata-rata sementara tersebut.</a:t>
            </a:r>
            <a:endParaRPr lang="en-US"/>
          </a:p>
        </p:txBody>
      </p: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CFC70C60-FA40-4E03-A1E2-7D0D61C8C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79345"/>
              </p:ext>
            </p:extLst>
          </p:nvPr>
        </p:nvGraphicFramePr>
        <p:xfrm>
          <a:off x="4637390" y="1012671"/>
          <a:ext cx="4368608" cy="2290386"/>
        </p:xfrm>
        <a:graphic>
          <a:graphicData uri="http://schemas.openxmlformats.org/drawingml/2006/table">
            <a:tbl>
              <a:tblPr firstRow="1" bandRow="1">
                <a:tableStyleId>{A1FB7538-A79E-4B42-95A7-A9729E8EF66C}</a:tableStyleId>
              </a:tblPr>
              <a:tblGrid>
                <a:gridCol w="775744">
                  <a:extLst>
                    <a:ext uri="{9D8B030D-6E8A-4147-A177-3AD203B41FA5}">
                      <a16:colId xmlns:a16="http://schemas.microsoft.com/office/drawing/2014/main" val="3229486934"/>
                    </a:ext>
                  </a:extLst>
                </a:gridCol>
                <a:gridCol w="1043873">
                  <a:extLst>
                    <a:ext uri="{9D8B030D-6E8A-4147-A177-3AD203B41FA5}">
                      <a16:colId xmlns:a16="http://schemas.microsoft.com/office/drawing/2014/main" val="2404951804"/>
                    </a:ext>
                  </a:extLst>
                </a:gridCol>
                <a:gridCol w="890124">
                  <a:extLst>
                    <a:ext uri="{9D8B030D-6E8A-4147-A177-3AD203B41FA5}">
                      <a16:colId xmlns:a16="http://schemas.microsoft.com/office/drawing/2014/main" val="923007222"/>
                    </a:ext>
                  </a:extLst>
                </a:gridCol>
                <a:gridCol w="890124">
                  <a:extLst>
                    <a:ext uri="{9D8B030D-6E8A-4147-A177-3AD203B41FA5}">
                      <a16:colId xmlns:a16="http://schemas.microsoft.com/office/drawing/2014/main" val="1612723879"/>
                    </a:ext>
                  </a:extLst>
                </a:gridCol>
                <a:gridCol w="768743">
                  <a:extLst>
                    <a:ext uri="{9D8B030D-6E8A-4147-A177-3AD203B41FA5}">
                      <a16:colId xmlns:a16="http://schemas.microsoft.com/office/drawing/2014/main" val="3749408978"/>
                    </a:ext>
                  </a:extLst>
                </a:gridCol>
              </a:tblGrid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Kelas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Titik Tengah (</a:t>
                      </a:r>
                      <a:r>
                        <a:rPr lang="en-US" sz="1200" i="1"/>
                        <a:t>x</a:t>
                      </a:r>
                      <a:r>
                        <a:rPr lang="en-US" sz="1200" i="0" baseline="-25000"/>
                        <a:t>i</a:t>
                      </a:r>
                      <a:r>
                        <a:rPr lang="en-US" sz="1200" i="0" baseline="0"/>
                        <a:t>)</a:t>
                      </a:r>
                      <a:r>
                        <a:rPr lang="en-US" sz="1200"/>
                        <a:t>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Frekuensi (</a:t>
                      </a:r>
                      <a:r>
                        <a:rPr lang="en-US" sz="1200" i="1"/>
                        <a:t>f</a:t>
                      </a:r>
                      <a:r>
                        <a:rPr lang="en-US" sz="1200" i="0" baseline="-25000"/>
                        <a:t>i</a:t>
                      </a:r>
                      <a:r>
                        <a:rPr lang="en-US" sz="1200" i="0" baseline="0"/>
                        <a:t>)</a:t>
                      </a:r>
                      <a:endParaRPr lang="en-US" sz="120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coding</a:t>
                      </a:r>
                      <a:r>
                        <a:rPr lang="en-US" sz="1200" baseline="-25000"/>
                        <a:t> </a:t>
                      </a:r>
                      <a:r>
                        <a:rPr lang="en-US" sz="1200" baseline="0"/>
                        <a:t> (</a:t>
                      </a:r>
                      <a:r>
                        <a:rPr lang="en-US" sz="1200" i="1"/>
                        <a:t>c</a:t>
                      </a:r>
                      <a:r>
                        <a:rPr lang="en-US" sz="1200" i="0" baseline="-25000"/>
                        <a:t>i</a:t>
                      </a:r>
                      <a:r>
                        <a:rPr lang="en-US" sz="1200" i="0" baseline="0"/>
                        <a:t>) </a:t>
                      </a:r>
                      <a:r>
                        <a:rPr lang="en-US" sz="1200"/>
                        <a:t>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  <a:r>
                        <a:rPr lang="en-US" sz="1200" baseline="-25000"/>
                        <a:t>i</a:t>
                      </a:r>
                      <a:r>
                        <a:rPr lang="en-US" sz="1200" baseline="0"/>
                        <a:t> × c</a:t>
                      </a:r>
                      <a:r>
                        <a:rPr lang="en-US" sz="1200" baseline="-25000"/>
                        <a:t>i</a:t>
                      </a:r>
                      <a:endParaRPr lang="en-US" sz="120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092696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30 – 34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058145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35 –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4101719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 –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0708784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45 –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6594789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 –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6478383"/>
                  </a:ext>
                </a:extLst>
              </a:tr>
              <a:tr h="30553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Jumlah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80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E462736-F505-4C33-8B31-2C82887E1943}"/>
              </a:ext>
            </a:extLst>
          </p:cNvPr>
          <p:cNvSpPr txBox="1"/>
          <p:nvPr/>
        </p:nvSpPr>
        <p:spPr>
          <a:xfrm>
            <a:off x="2613065" y="3123512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Penyelesaian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A47E0D-67CC-46EF-9421-10C7C16688E6}"/>
                  </a:ext>
                </a:extLst>
              </p:cNvPr>
              <p:cNvSpPr txBox="1"/>
              <p:nvPr/>
            </p:nvSpPr>
            <p:spPr>
              <a:xfrm>
                <a:off x="2683277" y="3795994"/>
                <a:ext cx="151105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42+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A47E0D-67CC-46EF-9421-10C7C1668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77" y="3795994"/>
                <a:ext cx="1511055" cy="484043"/>
              </a:xfrm>
              <a:prstGeom prst="rect">
                <a:avLst/>
              </a:prstGeom>
              <a:blipFill>
                <a:blip r:embed="rId3"/>
                <a:stretch>
                  <a:fillRect l="-806" r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08FA38-1782-493C-A404-6927FD6175EE}"/>
                  </a:ext>
                </a:extLst>
              </p:cNvPr>
              <p:cNvSpPr txBox="1"/>
              <p:nvPr/>
            </p:nvSpPr>
            <p:spPr>
              <a:xfrm>
                <a:off x="2685893" y="4491909"/>
                <a:ext cx="10345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42+1,6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08FA38-1782-493C-A404-6927FD61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93" y="4491909"/>
                <a:ext cx="1034579" cy="215444"/>
              </a:xfrm>
              <a:prstGeom prst="rect">
                <a:avLst/>
              </a:prstGeom>
              <a:blipFill>
                <a:blip r:embed="rId4"/>
                <a:stretch>
                  <a:fillRect l="-1775" r="-355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3843F2-B365-4BA9-9C5D-ED6B8FEEE98B}"/>
                  </a:ext>
                </a:extLst>
              </p:cNvPr>
              <p:cNvSpPr txBox="1"/>
              <p:nvPr/>
            </p:nvSpPr>
            <p:spPr>
              <a:xfrm>
                <a:off x="2693985" y="4811503"/>
                <a:ext cx="7207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43,6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3843F2-B365-4BA9-9C5D-ED6B8FEEE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985" y="4811503"/>
                <a:ext cx="720774" cy="215444"/>
              </a:xfrm>
              <a:prstGeom prst="rect">
                <a:avLst/>
              </a:prstGeom>
              <a:blipFill>
                <a:blip r:embed="rId5"/>
                <a:stretch>
                  <a:fillRect l="-2542" r="-423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58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CONTOH</a:t>
            </a:r>
            <a:r>
              <a:rPr lang="en"/>
              <a:t> sOAL</a:t>
            </a:r>
            <a:endParaRPr/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37" name="Google Shape;1737;p43"/>
          <p:cNvCxnSpPr>
            <a:stCxn id="1733" idx="4"/>
            <a:endCxn id="1734" idx="0"/>
          </p:cNvCxnSpPr>
          <p:nvPr/>
        </p:nvCxnSpPr>
        <p:spPr>
          <a:xfrm>
            <a:off x="4572027" y="1836124"/>
            <a:ext cx="0" cy="392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285950" y="17937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avLst/>
              <a:gdLst/>
              <a:ahLst/>
              <a:cxnLst/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avLst/>
              <a:gdLst/>
              <a:ahLst/>
              <a:cxnLst/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avLst/>
              <a:gdLst/>
              <a:ahLst/>
              <a:cxnLst/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avLst/>
              <a:gdLst/>
              <a:ahLst/>
              <a:cxnLst/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avLst/>
              <a:gdLst/>
              <a:ahLst/>
              <a:cxnLst/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avLst/>
              <a:gdLst/>
              <a:ahLst/>
              <a:cxnLst/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avLst/>
              <a:gdLst/>
              <a:ahLst/>
              <a:cxnLst/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avLst/>
              <a:gdLst/>
              <a:ahLst/>
              <a:cxnLst/>
              <a:rect l="l" t="t" r="r" b="b"/>
              <a:pathLst>
                <a:path w="3392" h="3561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avLst/>
              <a:gdLst/>
              <a:ahLst/>
              <a:cxnLst/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avLst/>
              <a:gdLst/>
              <a:ahLst/>
              <a:cxnLst/>
              <a:rect l="l" t="t" r="r" b="b"/>
              <a:pathLst>
                <a:path w="3249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avLst/>
              <a:gdLst/>
              <a:ahLst/>
              <a:cxnLst/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avLst/>
              <a:gdLst/>
              <a:ahLst/>
              <a:cxnLst/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avLst/>
              <a:gdLst/>
              <a:ahLst/>
              <a:cxnLst/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avLst/>
              <a:gdLst/>
              <a:ahLst/>
              <a:cxnLst/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avLst/>
              <a:gdLst/>
              <a:ahLst/>
              <a:cxnLst/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avLst/>
              <a:gdLst/>
              <a:ahLst/>
              <a:cxnLst/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avLst/>
              <a:gdLst/>
              <a:ahLst/>
              <a:cxnLst/>
              <a:rect l="l" t="t" r="r" b="b"/>
              <a:pathLst>
                <a:path w="3780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avLst/>
              <a:gdLst/>
              <a:ahLst/>
              <a:cxnLst/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avLst/>
              <a:gdLst/>
              <a:ahLst/>
              <a:cxnLst/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avLst/>
              <a:gdLst/>
              <a:ahLst/>
              <a:cxnLst/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avLst/>
              <a:gdLst/>
              <a:ahLst/>
              <a:cxnLst/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8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471C11-FE45-48A1-89A4-B3B01422AAED}"/>
              </a:ext>
            </a:extLst>
          </p:cNvPr>
          <p:cNvSpPr txBox="1"/>
          <p:nvPr/>
        </p:nvSpPr>
        <p:spPr>
          <a:xfrm>
            <a:off x="286504" y="202301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6F949-7F0F-4333-99BC-739E1150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16" y="948917"/>
            <a:ext cx="5246853" cy="30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7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479159" y="1749665"/>
            <a:ext cx="4567500" cy="1459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</a:t>
            </a:r>
            <a:r>
              <a:rPr lang="en" b="1"/>
              <a:t>erima </a:t>
            </a:r>
            <a:r>
              <a:rPr lang="en" b="1">
                <a:solidFill>
                  <a:schemeClr val="accent4">
                    <a:lumMod val="75000"/>
                  </a:schemeClr>
                </a:solidFill>
              </a:rPr>
              <a:t>kasih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78587"/>
      </p:ext>
    </p:extLst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396</Words>
  <Application>Microsoft Office PowerPoint</Application>
  <PresentationFormat>On-screen Show (16:9)</PresentationFormat>
  <Paragraphs>142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Cambria Math</vt:lpstr>
      <vt:lpstr>-apple-system</vt:lpstr>
      <vt:lpstr>Didact Gothic</vt:lpstr>
      <vt:lpstr>Bebas Neue</vt:lpstr>
      <vt:lpstr>Bahiana</vt:lpstr>
      <vt:lpstr>Arial</vt:lpstr>
      <vt:lpstr>Wingdings</vt:lpstr>
      <vt:lpstr>Bodoni MT Poster Compressed</vt:lpstr>
      <vt:lpstr>Math Mystery Escape Room by Slidesgo</vt:lpstr>
      <vt:lpstr>1_Math Mystery Escape Room by Slidesgo</vt:lpstr>
      <vt:lpstr>2_Math Mystery Escape Room by Slidesgo</vt:lpstr>
      <vt:lpstr>UKURAN PEMUSATAN DATA</vt:lpstr>
      <vt:lpstr>PowerPoint Presentation</vt:lpstr>
      <vt:lpstr>PowerPoint Presentation</vt:lpstr>
      <vt:lpstr>PowerPoint Presentation</vt:lpstr>
      <vt:lpstr>PowerPoint Presentation</vt:lpstr>
      <vt:lpstr>CONTOH sOAL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User</dc:creator>
  <cp:lastModifiedBy>User</cp:lastModifiedBy>
  <cp:revision>40</cp:revision>
  <dcterms:modified xsi:type="dcterms:W3CDTF">2021-08-29T05:35:22Z</dcterms:modified>
</cp:coreProperties>
</file>