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1" r:id="rId4"/>
    <p:sldId id="264" r:id="rId5"/>
    <p:sldId id="258" r:id="rId6"/>
    <p:sldId id="259" r:id="rId7"/>
    <p:sldId id="265" r:id="rId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D53A1-CBCA-45D6-957B-14F20875C2B0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79EAC-66E4-4FDE-BEAC-70A4D2FD6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6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5060539-951A-478F-8E18-CAE102EA1AB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AA4629-8662-492A-8BCC-20F32ACD2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5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9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8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6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8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2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58E6E-FC0E-435E-8E50-33237EEB4A7B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E635-FEBA-45F0-86FE-1328F5FFE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19672" y="332656"/>
            <a:ext cx="590465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REDOKS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9552" y="1484784"/>
            <a:ext cx="532859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/>
              <a:t>REAKSI REDOKS</a:t>
            </a:r>
          </a:p>
          <a:p>
            <a:pPr algn="just"/>
            <a:r>
              <a:rPr lang="en-US" sz="2000" dirty="0"/>
              <a:t>        1. </a:t>
            </a:r>
            <a:r>
              <a:rPr lang="en-US" sz="2000" dirty="0" err="1"/>
              <a:t>Penyetaraan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Redoks</a:t>
            </a:r>
            <a:endParaRPr lang="en-US" sz="2000" dirty="0"/>
          </a:p>
          <a:p>
            <a:pPr algn="just"/>
            <a:r>
              <a:rPr lang="en-US" sz="2000" dirty="0"/>
              <a:t>            a. Cara </a:t>
            </a:r>
            <a:r>
              <a:rPr lang="en-US" sz="2000" dirty="0" err="1"/>
              <a:t>Setengah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(ion </a:t>
            </a:r>
            <a:r>
              <a:rPr lang="en-US" sz="2000" dirty="0" err="1"/>
              <a:t>elektron</a:t>
            </a:r>
            <a:r>
              <a:rPr lang="en-US" sz="2000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588" y="2499313"/>
            <a:ext cx="80648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70C0"/>
                </a:solidFill>
              </a:rPr>
              <a:t>Untuk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suasana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asam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atau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netral</a:t>
            </a:r>
            <a:r>
              <a:rPr lang="en-US" sz="2000" dirty="0">
                <a:solidFill>
                  <a:srgbClr val="0070C0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Tuliskan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ion yang </a:t>
            </a:r>
            <a:r>
              <a:rPr lang="en-US" sz="2000" dirty="0" err="1"/>
              <a:t>terjadi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Tuliskan</a:t>
            </a:r>
            <a:r>
              <a:rPr lang="en-US" sz="2000" dirty="0"/>
              <a:t> </a:t>
            </a:r>
            <a:r>
              <a:rPr lang="en-US" sz="2000" dirty="0" err="1"/>
              <a:t>kerangka</a:t>
            </a:r>
            <a:r>
              <a:rPr lang="en-US" sz="2000" dirty="0"/>
              <a:t> </a:t>
            </a:r>
            <a:r>
              <a:rPr lang="en-US" sz="2000" dirty="0" err="1"/>
              <a:t>setengah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reduksi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setengah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oksidasi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</a:t>
            </a:r>
            <a:r>
              <a:rPr lang="en-US" sz="2000" dirty="0" err="1"/>
              <a:t>selain</a:t>
            </a:r>
            <a:r>
              <a:rPr lang="en-US" sz="2000" dirty="0"/>
              <a:t> O </a:t>
            </a:r>
            <a:r>
              <a:rPr lang="en-US" sz="2000" dirty="0" err="1"/>
              <a:t>dan</a:t>
            </a:r>
            <a:r>
              <a:rPr lang="en-US" sz="2000" dirty="0"/>
              <a:t> H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O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 di </a:t>
            </a:r>
            <a:r>
              <a:rPr lang="en-US" sz="2000" dirty="0" err="1"/>
              <a:t>ruas</a:t>
            </a:r>
            <a:r>
              <a:rPr lang="en-US" sz="2000" dirty="0"/>
              <a:t> yang </a:t>
            </a:r>
            <a:r>
              <a:rPr lang="en-US" sz="2000" dirty="0" err="1">
                <a:solidFill>
                  <a:srgbClr val="0070C0"/>
                </a:solidFill>
              </a:rPr>
              <a:t>kekurangan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O</a:t>
            </a:r>
            <a:r>
              <a:rPr lang="en-US" sz="2000" dirty="0"/>
              <a:t>  (</a:t>
            </a:r>
            <a:r>
              <a:rPr lang="en-US" sz="2000" dirty="0" err="1"/>
              <a:t>jumlah</a:t>
            </a:r>
            <a:r>
              <a:rPr lang="en-US" sz="2000" dirty="0"/>
              <a:t> O </a:t>
            </a:r>
            <a:r>
              <a:rPr lang="en-US" sz="2000" dirty="0" err="1"/>
              <a:t>dan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H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H</a:t>
            </a:r>
            <a:r>
              <a:rPr lang="en-US" sz="2000" baseline="30000" dirty="0"/>
              <a:t>+</a:t>
            </a:r>
            <a:r>
              <a:rPr lang="en-US" sz="2000" dirty="0"/>
              <a:t> di </a:t>
            </a:r>
            <a:r>
              <a:rPr lang="en-US" sz="2000" dirty="0" err="1"/>
              <a:t>ruas</a:t>
            </a:r>
            <a:r>
              <a:rPr lang="en-US" sz="2000" dirty="0"/>
              <a:t> yang </a:t>
            </a:r>
            <a:r>
              <a:rPr lang="en-US" sz="2000" dirty="0" err="1"/>
              <a:t>berlawanan</a:t>
            </a:r>
            <a:r>
              <a:rPr lang="en-US" sz="2000" dirty="0"/>
              <a:t> (</a:t>
            </a:r>
            <a:r>
              <a:rPr lang="en-US" sz="2000" dirty="0" err="1"/>
              <a:t>jumlah</a:t>
            </a:r>
            <a:r>
              <a:rPr lang="en-US" sz="2000" dirty="0"/>
              <a:t> H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kali </a:t>
            </a:r>
            <a:r>
              <a:rPr lang="en-US" sz="2000" dirty="0" err="1"/>
              <a:t>koefisien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muatan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</a:t>
            </a:r>
            <a:r>
              <a:rPr lang="en-US" sz="2000" dirty="0" err="1"/>
              <a:t>elektron</a:t>
            </a:r>
            <a:r>
              <a:rPr lang="en-US" sz="2000" dirty="0"/>
              <a:t> di </a:t>
            </a:r>
            <a:r>
              <a:rPr lang="en-US" sz="2000" dirty="0" err="1"/>
              <a:t>ruas</a:t>
            </a:r>
            <a:r>
              <a:rPr lang="en-US" sz="2000" dirty="0"/>
              <a:t> yang </a:t>
            </a:r>
            <a:r>
              <a:rPr lang="en-US" sz="2000" dirty="0" err="1"/>
              <a:t>muatannya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.  </a:t>
            </a:r>
            <a:r>
              <a:rPr lang="en-US" sz="2000" dirty="0" err="1"/>
              <a:t>Elektron</a:t>
            </a:r>
            <a:r>
              <a:rPr lang="en-US" sz="2000" dirty="0"/>
              <a:t> yang </a:t>
            </a:r>
            <a:r>
              <a:rPr lang="en-US" sz="2000" dirty="0" err="1"/>
              <a:t>dilepas</a:t>
            </a:r>
            <a:r>
              <a:rPr lang="en-US" sz="2000" dirty="0"/>
              <a:t> = </a:t>
            </a:r>
            <a:r>
              <a:rPr lang="en-US" sz="2000" dirty="0" err="1"/>
              <a:t>elektron</a:t>
            </a:r>
            <a:r>
              <a:rPr lang="en-US" sz="2000" dirty="0"/>
              <a:t> yang </a:t>
            </a:r>
            <a:r>
              <a:rPr lang="en-US" sz="2000" dirty="0" err="1"/>
              <a:t>diterima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Jumlahkan</a:t>
            </a:r>
            <a:r>
              <a:rPr lang="en-US" sz="2000" dirty="0"/>
              <a:t> </a:t>
            </a:r>
            <a:r>
              <a:rPr lang="en-US" sz="2000" dirty="0" err="1"/>
              <a:t>kembali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buah</a:t>
            </a:r>
            <a:r>
              <a:rPr lang="en-US" sz="2000" dirty="0"/>
              <a:t> </a:t>
            </a:r>
            <a:r>
              <a:rPr lang="en-US" sz="2000" dirty="0" err="1"/>
              <a:t>setengah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2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415" y="27549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Contoh</a:t>
            </a:r>
            <a:r>
              <a:rPr lang="en-US" sz="2400" dirty="0">
                <a:solidFill>
                  <a:srgbClr val="0070C0"/>
                </a:solidFill>
              </a:rPr>
              <a:t> 1:</a:t>
            </a:r>
          </a:p>
          <a:p>
            <a:r>
              <a:rPr lang="en-US" sz="2400" dirty="0"/>
              <a:t>Fe</a:t>
            </a:r>
            <a:r>
              <a:rPr lang="en-US" sz="2400" baseline="30000" dirty="0"/>
              <a:t>2+</a:t>
            </a:r>
            <a:r>
              <a:rPr lang="en-US" sz="2400" dirty="0"/>
              <a:t> (</a:t>
            </a:r>
            <a:r>
              <a:rPr lang="en-US" sz="2400" dirty="0" err="1"/>
              <a:t>aq</a:t>
            </a:r>
            <a:r>
              <a:rPr lang="en-US" sz="2400" dirty="0"/>
              <a:t>) + 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  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		Fe</a:t>
            </a:r>
            <a:r>
              <a:rPr lang="en-US" sz="2400" baseline="30000" dirty="0"/>
              <a:t>3+</a:t>
            </a:r>
            <a:r>
              <a:rPr lang="en-US" sz="2400" dirty="0"/>
              <a:t> (</a:t>
            </a:r>
            <a:r>
              <a:rPr lang="en-US" sz="2400" dirty="0" err="1"/>
              <a:t>aq</a:t>
            </a:r>
            <a:r>
              <a:rPr lang="en-US" sz="2400" dirty="0"/>
              <a:t>) +  Cr</a:t>
            </a:r>
            <a:r>
              <a:rPr lang="en-US" sz="2400" baseline="30000" dirty="0"/>
              <a:t>3+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  <a:r>
              <a:rPr lang="en-US" sz="2400" baseline="30000" dirty="0"/>
              <a:t>      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01810" y="90872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11019" y="1194519"/>
            <a:ext cx="5425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Oks	: Fe</a:t>
            </a:r>
            <a:r>
              <a:rPr lang="en-US" sz="2400" baseline="30000" dirty="0"/>
              <a:t>2+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		Fe</a:t>
            </a:r>
            <a:r>
              <a:rPr lang="en-US" sz="2400" baseline="30000" dirty="0"/>
              <a:t>3+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  <a:p>
            <a:r>
              <a:rPr lang="en-US" sz="2400" dirty="0"/>
              <a:t>Red	: 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		Cr</a:t>
            </a:r>
            <a:r>
              <a:rPr lang="en-US" sz="2400" baseline="30000" dirty="0"/>
              <a:t>3+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1694" y="3429000"/>
            <a:ext cx="88204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Oks	: Fe</a:t>
            </a:r>
            <a:r>
              <a:rPr lang="en-US" sz="2400" baseline="30000" dirty="0"/>
              <a:t>2+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		Fe</a:t>
            </a:r>
            <a:r>
              <a:rPr lang="en-US" sz="2400" baseline="30000" dirty="0"/>
              <a:t>3+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</a:t>
            </a:r>
            <a:r>
              <a:rPr lang="en-US" sz="2400" dirty="0">
                <a:solidFill>
                  <a:srgbClr val="0070C0"/>
                </a:solidFill>
              </a:rPr>
              <a:t>e			</a:t>
            </a:r>
            <a:r>
              <a:rPr lang="en-US" sz="2400" dirty="0"/>
              <a:t>X  6        </a:t>
            </a:r>
          </a:p>
          <a:p>
            <a:r>
              <a:rPr lang="en-US" sz="2400" dirty="0"/>
              <a:t>Red	: </a:t>
            </a:r>
            <a:r>
              <a:rPr lang="en-US" sz="2400" u="sng" dirty="0"/>
              <a:t>Cr</a:t>
            </a:r>
            <a:r>
              <a:rPr lang="en-US" sz="2400" u="sng" baseline="-25000" dirty="0"/>
              <a:t>2</a:t>
            </a:r>
            <a:r>
              <a:rPr lang="en-US" sz="2400" u="sng" dirty="0"/>
              <a:t>O</a:t>
            </a:r>
            <a:r>
              <a:rPr lang="en-US" sz="2400" u="sng" baseline="-25000" dirty="0"/>
              <a:t>7</a:t>
            </a:r>
            <a:r>
              <a:rPr lang="en-US" sz="2400" u="sng" baseline="30000" dirty="0"/>
              <a:t>2-</a:t>
            </a:r>
            <a:r>
              <a:rPr lang="en-US" sz="2400" u="sng" dirty="0"/>
              <a:t>(</a:t>
            </a:r>
            <a:r>
              <a:rPr lang="en-US" sz="2400" u="sng" dirty="0" err="1"/>
              <a:t>aq</a:t>
            </a:r>
            <a:r>
              <a:rPr lang="en-US" sz="2400" u="sng" dirty="0"/>
              <a:t>) + </a:t>
            </a:r>
            <a:r>
              <a:rPr lang="en-US" sz="2400" u="sng" dirty="0">
                <a:solidFill>
                  <a:srgbClr val="0070C0"/>
                </a:solidFill>
              </a:rPr>
              <a:t>14H</a:t>
            </a:r>
            <a:r>
              <a:rPr lang="en-US" sz="2400" u="sng" baseline="30000" dirty="0">
                <a:solidFill>
                  <a:srgbClr val="0070C0"/>
                </a:solidFill>
              </a:rPr>
              <a:t>+ 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u="sng" dirty="0"/>
              <a:t>+	</a:t>
            </a:r>
            <a:r>
              <a:rPr lang="en-US" sz="2400" u="sng" dirty="0">
                <a:solidFill>
                  <a:srgbClr val="0070C0"/>
                </a:solidFill>
              </a:rPr>
              <a:t>6e</a:t>
            </a:r>
            <a:r>
              <a:rPr lang="en-US" sz="2400" u="sng" dirty="0"/>
              <a:t>	</a:t>
            </a:r>
            <a:r>
              <a:rPr lang="en-US" sz="2400" u="sng" dirty="0">
                <a:solidFill>
                  <a:srgbClr val="0070C0"/>
                </a:solidFill>
              </a:rPr>
              <a:t>2</a:t>
            </a:r>
            <a:r>
              <a:rPr lang="en-US" sz="2400" u="sng" dirty="0"/>
              <a:t>Cr</a:t>
            </a:r>
            <a:r>
              <a:rPr lang="en-US" sz="2400" u="sng" baseline="30000" dirty="0"/>
              <a:t>3+</a:t>
            </a:r>
            <a:r>
              <a:rPr lang="en-US" sz="2400" u="sng" dirty="0"/>
              <a:t>(</a:t>
            </a:r>
            <a:r>
              <a:rPr lang="en-US" sz="2400" u="sng" dirty="0" err="1"/>
              <a:t>aq</a:t>
            </a:r>
            <a:r>
              <a:rPr lang="en-US" sz="2400" u="sng" dirty="0"/>
              <a:t>) + </a:t>
            </a:r>
            <a:r>
              <a:rPr lang="en-US" sz="2400" u="sng" dirty="0">
                <a:solidFill>
                  <a:srgbClr val="0070C0"/>
                </a:solidFill>
              </a:rPr>
              <a:t>7H</a:t>
            </a:r>
            <a:r>
              <a:rPr lang="en-US" sz="2400" u="sng" baseline="-25000" dirty="0">
                <a:solidFill>
                  <a:srgbClr val="0070C0"/>
                </a:solidFill>
              </a:rPr>
              <a:t>2</a:t>
            </a:r>
            <a:r>
              <a:rPr lang="en-US" sz="2400" u="sng" dirty="0">
                <a:solidFill>
                  <a:srgbClr val="0070C0"/>
                </a:solidFill>
              </a:rPr>
              <a:t>O	</a:t>
            </a:r>
            <a:r>
              <a:rPr lang="en-US" sz="2400" dirty="0"/>
              <a:t>X  1     +</a:t>
            </a:r>
          </a:p>
          <a:p>
            <a:endParaRPr lang="en-US" sz="2400" dirty="0"/>
          </a:p>
          <a:p>
            <a:r>
              <a:rPr lang="en-US" sz="2000" dirty="0"/>
              <a:t>6Fe</a:t>
            </a:r>
            <a:r>
              <a:rPr lang="en-US" sz="2000" baseline="30000" dirty="0"/>
              <a:t>2+</a:t>
            </a:r>
            <a:r>
              <a:rPr lang="en-US" sz="2000" dirty="0"/>
              <a:t>(</a:t>
            </a:r>
            <a:r>
              <a:rPr lang="en-US" sz="2000" dirty="0" err="1"/>
              <a:t>aq</a:t>
            </a:r>
            <a:r>
              <a:rPr lang="en-US" sz="2000" dirty="0"/>
              <a:t>) + Cr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-25000" dirty="0"/>
              <a:t>7</a:t>
            </a:r>
            <a:r>
              <a:rPr lang="en-US" sz="2000" baseline="30000" dirty="0"/>
              <a:t>2-</a:t>
            </a:r>
            <a:r>
              <a:rPr lang="en-US" sz="2000" dirty="0"/>
              <a:t>(</a:t>
            </a:r>
            <a:r>
              <a:rPr lang="en-US" sz="2000" dirty="0" err="1"/>
              <a:t>aq</a:t>
            </a:r>
            <a:r>
              <a:rPr lang="en-US" sz="2000" dirty="0"/>
              <a:t>) + 14H</a:t>
            </a:r>
            <a:r>
              <a:rPr lang="en-US" sz="2000" baseline="30000" dirty="0"/>
              <a:t>+</a:t>
            </a:r>
            <a:r>
              <a:rPr lang="en-US" sz="2000" dirty="0"/>
              <a:t>(</a:t>
            </a:r>
            <a:r>
              <a:rPr lang="en-US" sz="2000" dirty="0" err="1"/>
              <a:t>aq</a:t>
            </a:r>
            <a:r>
              <a:rPr lang="en-US" sz="2000" dirty="0"/>
              <a:t>)                 6Fe</a:t>
            </a:r>
            <a:r>
              <a:rPr lang="en-US" sz="2000" baseline="30000" dirty="0"/>
              <a:t>3+</a:t>
            </a:r>
            <a:r>
              <a:rPr lang="en-US" sz="2000" dirty="0"/>
              <a:t>(</a:t>
            </a:r>
            <a:r>
              <a:rPr lang="en-US" sz="2000" dirty="0" err="1"/>
              <a:t>aq</a:t>
            </a:r>
            <a:r>
              <a:rPr lang="en-US" sz="2000" dirty="0"/>
              <a:t>) + 2Cr</a:t>
            </a:r>
            <a:r>
              <a:rPr lang="en-US" sz="2000" baseline="30000" dirty="0"/>
              <a:t>3+</a:t>
            </a:r>
            <a:r>
              <a:rPr lang="en-US" sz="2000" dirty="0"/>
              <a:t>(</a:t>
            </a:r>
            <a:r>
              <a:rPr lang="en-US" sz="2000" dirty="0" err="1"/>
              <a:t>aq</a:t>
            </a:r>
            <a:r>
              <a:rPr lang="en-US" sz="2000" dirty="0"/>
              <a:t>) + 7H</a:t>
            </a:r>
            <a:r>
              <a:rPr lang="en-US" sz="2000" baseline="-25000" dirty="0"/>
              <a:t>2</a:t>
            </a:r>
            <a:r>
              <a:rPr lang="en-US" sz="2000" dirty="0"/>
              <a:t>O(l)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23828" y="141277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29922" y="178035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19772" y="371703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305772" y="4005064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89842" y="47251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732240" y="1194519"/>
            <a:ext cx="2208700" cy="1977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Biloks</a:t>
            </a:r>
            <a:r>
              <a:rPr lang="en-US" dirty="0"/>
              <a:t>  Cr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7</a:t>
            </a:r>
            <a:r>
              <a:rPr lang="en-US" baseline="30000" dirty="0"/>
              <a:t>2-</a:t>
            </a:r>
            <a:r>
              <a:rPr lang="en-US" dirty="0"/>
              <a:t> = -2</a:t>
            </a:r>
          </a:p>
          <a:p>
            <a:r>
              <a:rPr lang="en-US" dirty="0"/>
              <a:t>2Cr + 7(-2) = -2</a:t>
            </a:r>
          </a:p>
          <a:p>
            <a:r>
              <a:rPr lang="en-US" dirty="0"/>
              <a:t>2Cr – 14 = -2</a:t>
            </a:r>
          </a:p>
          <a:p>
            <a:r>
              <a:rPr lang="en-US" dirty="0"/>
              <a:t>2Cr = -2 + 14</a:t>
            </a:r>
          </a:p>
          <a:p>
            <a:r>
              <a:rPr lang="en-US" dirty="0"/>
              <a:t>2C = 12</a:t>
            </a:r>
          </a:p>
          <a:p>
            <a:r>
              <a:rPr lang="en-US" dirty="0"/>
              <a:t>Cr = +6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1019" y="4937105"/>
            <a:ext cx="4060848" cy="173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Reaksi</a:t>
            </a:r>
            <a:r>
              <a:rPr lang="en-US" b="1" dirty="0"/>
              <a:t> </a:t>
            </a:r>
            <a:r>
              <a:rPr lang="en-US" b="1" dirty="0" err="1"/>
              <a:t>Oksidasi</a:t>
            </a:r>
            <a:r>
              <a:rPr lang="en-US" b="1" dirty="0"/>
              <a:t>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pengikatan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oksigen</a:t>
            </a:r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elektron</a:t>
            </a:r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biloks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701816" y="4937105"/>
            <a:ext cx="4060848" cy="173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Reaksi</a:t>
            </a:r>
            <a:r>
              <a:rPr lang="en-US" b="1" dirty="0"/>
              <a:t> </a:t>
            </a:r>
            <a:r>
              <a:rPr lang="en-US" b="1" dirty="0" err="1"/>
              <a:t>Reduksi</a:t>
            </a:r>
            <a:r>
              <a:rPr lang="en-US" b="1" dirty="0"/>
              <a:t>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oksigen</a:t>
            </a:r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elektron</a:t>
            </a:r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biloks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 animBg="1"/>
      <p:bldP spid="8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70C0"/>
                </a:solidFill>
              </a:rPr>
              <a:t>Untuk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suasana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basa</a:t>
            </a:r>
            <a:r>
              <a:rPr lang="en-US" sz="2000" dirty="0"/>
              <a:t>,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2 </a:t>
            </a:r>
            <a:r>
              <a:rPr lang="en-US" sz="2000" dirty="0" err="1"/>
              <a:t>dan</a:t>
            </a:r>
            <a:r>
              <a:rPr lang="en-US" sz="2000" dirty="0"/>
              <a:t> 3 (</a:t>
            </a:r>
            <a:r>
              <a:rPr lang="en-US" sz="2000" dirty="0" err="1"/>
              <a:t>pada</a:t>
            </a:r>
            <a:r>
              <a:rPr lang="en-US" sz="2000" dirty="0"/>
              <a:t> proses </a:t>
            </a:r>
            <a:r>
              <a:rPr lang="en-US" sz="2000" dirty="0" err="1"/>
              <a:t>menyamakan</a:t>
            </a:r>
            <a:r>
              <a:rPr lang="en-US" sz="2000" dirty="0"/>
              <a:t> atom O </a:t>
            </a:r>
            <a:r>
              <a:rPr lang="en-US" sz="2000" dirty="0" err="1"/>
              <a:t>dan</a:t>
            </a:r>
            <a:r>
              <a:rPr lang="en-US" sz="2000" dirty="0"/>
              <a:t> atom H).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Langkah</a:t>
            </a:r>
            <a:r>
              <a:rPr lang="en-US" sz="2000" dirty="0"/>
              <a:t> 1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asam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O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 di </a:t>
            </a:r>
            <a:r>
              <a:rPr lang="en-US" sz="2000" dirty="0" err="1"/>
              <a:t>ruas</a:t>
            </a:r>
            <a:r>
              <a:rPr lang="en-US" sz="2000" dirty="0"/>
              <a:t> yang </a:t>
            </a:r>
            <a:r>
              <a:rPr lang="en-US" sz="2000" dirty="0" err="1">
                <a:solidFill>
                  <a:srgbClr val="0070C0"/>
                </a:solidFill>
              </a:rPr>
              <a:t>kelebihan</a:t>
            </a:r>
            <a:r>
              <a:rPr lang="en-US" sz="2000" dirty="0">
                <a:solidFill>
                  <a:srgbClr val="0070C0"/>
                </a:solidFill>
              </a:rPr>
              <a:t> O </a:t>
            </a:r>
            <a:r>
              <a:rPr lang="en-US" sz="2000" dirty="0"/>
              <a:t>(</a:t>
            </a:r>
            <a:r>
              <a:rPr lang="en-US" sz="2000" dirty="0" err="1"/>
              <a:t>jumlah</a:t>
            </a:r>
            <a:r>
              <a:rPr lang="en-US" sz="2000" dirty="0"/>
              <a:t> O </a:t>
            </a:r>
            <a:r>
              <a:rPr lang="en-US" sz="2000" dirty="0" err="1"/>
              <a:t>dan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).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H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 OH</a:t>
            </a:r>
            <a:r>
              <a:rPr lang="en-US" sz="2000" baseline="30000" dirty="0"/>
              <a:t>-</a:t>
            </a:r>
            <a:r>
              <a:rPr lang="en-US" sz="2000" dirty="0"/>
              <a:t> di </a:t>
            </a:r>
            <a:r>
              <a:rPr lang="en-US" sz="2000" dirty="0" err="1"/>
              <a:t>ruas</a:t>
            </a:r>
            <a:r>
              <a:rPr lang="en-US" sz="2000" dirty="0"/>
              <a:t> yang </a:t>
            </a:r>
            <a:r>
              <a:rPr lang="en-US" sz="2000" dirty="0" err="1"/>
              <a:t>berlawanan</a:t>
            </a:r>
            <a:r>
              <a:rPr lang="en-US" sz="2000" dirty="0"/>
              <a:t> (</a:t>
            </a:r>
            <a:r>
              <a:rPr lang="en-US" sz="2000" dirty="0" err="1"/>
              <a:t>jumlah</a:t>
            </a:r>
            <a:r>
              <a:rPr lang="en-US" sz="2000" dirty="0"/>
              <a:t> OH</a:t>
            </a:r>
            <a:r>
              <a:rPr lang="en-US" sz="2000" baseline="30000" dirty="0"/>
              <a:t>-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kali </a:t>
            </a:r>
            <a:r>
              <a:rPr lang="en-US" sz="2000" dirty="0" err="1"/>
              <a:t>koefisien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O).</a:t>
            </a:r>
          </a:p>
          <a:p>
            <a:pPr algn="just"/>
            <a:r>
              <a:rPr lang="en-US" sz="2000" dirty="0" err="1"/>
              <a:t>Langkah</a:t>
            </a:r>
            <a:r>
              <a:rPr lang="en-US" sz="2000" dirty="0"/>
              <a:t> 4, 5,  </a:t>
            </a:r>
            <a:r>
              <a:rPr lang="en-US" sz="2000" dirty="0" err="1"/>
              <a:t>dan</a:t>
            </a:r>
            <a:r>
              <a:rPr lang="en-US" sz="2000" dirty="0"/>
              <a:t> 6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asam</a:t>
            </a:r>
            <a:r>
              <a:rPr lang="en-US" sz="2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342900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Contoh</a:t>
            </a:r>
            <a:r>
              <a:rPr lang="en-US" sz="2000" dirty="0">
                <a:solidFill>
                  <a:srgbClr val="0070C0"/>
                </a:solidFill>
              </a:rPr>
              <a:t> 2:</a:t>
            </a:r>
          </a:p>
          <a:p>
            <a:r>
              <a:rPr lang="en-US" sz="2000" dirty="0"/>
              <a:t>AsO</a:t>
            </a:r>
            <a:r>
              <a:rPr lang="en-US" sz="2000" baseline="-25000" dirty="0"/>
              <a:t>2</a:t>
            </a:r>
            <a:r>
              <a:rPr lang="en-US" sz="2000" baseline="30000" dirty="0"/>
              <a:t>-</a:t>
            </a:r>
            <a:r>
              <a:rPr lang="en-US" sz="2000" dirty="0"/>
              <a:t>  + Br</a:t>
            </a:r>
            <a:r>
              <a:rPr lang="en-US" sz="2000" baseline="-25000" dirty="0"/>
              <a:t>2</a:t>
            </a:r>
            <a:r>
              <a:rPr lang="en-US" sz="2000" dirty="0"/>
              <a:t>		AsO</a:t>
            </a:r>
            <a:r>
              <a:rPr lang="en-US" sz="2000" baseline="-25000" dirty="0"/>
              <a:t>4</a:t>
            </a:r>
            <a:r>
              <a:rPr lang="en-US" sz="2000" baseline="30000" dirty="0"/>
              <a:t>3-</a:t>
            </a:r>
            <a:r>
              <a:rPr lang="en-US" sz="2000" dirty="0"/>
              <a:t> + Br</a:t>
            </a:r>
            <a:r>
              <a:rPr lang="en-US" sz="2000" baseline="30000" dirty="0"/>
              <a:t>-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66087" y="4278076"/>
            <a:ext cx="3945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Oks	: AsO</a:t>
            </a:r>
            <a:r>
              <a:rPr lang="en-US" sz="2000" baseline="-25000" dirty="0"/>
              <a:t>2</a:t>
            </a:r>
            <a:r>
              <a:rPr lang="en-US" sz="2000" baseline="30000" dirty="0"/>
              <a:t>-</a:t>
            </a:r>
            <a:r>
              <a:rPr lang="en-US" sz="2000" dirty="0"/>
              <a:t>		AsO</a:t>
            </a:r>
            <a:r>
              <a:rPr lang="en-US" sz="2000" baseline="-25000" dirty="0"/>
              <a:t>4</a:t>
            </a:r>
            <a:r>
              <a:rPr lang="en-US" sz="2000" baseline="30000" dirty="0"/>
              <a:t>3-</a:t>
            </a:r>
            <a:endParaRPr lang="en-US" sz="2000" dirty="0"/>
          </a:p>
          <a:p>
            <a:r>
              <a:rPr lang="en-US" sz="2000" dirty="0"/>
              <a:t>Red	: Br</a:t>
            </a:r>
            <a:r>
              <a:rPr lang="en-US" sz="2000" baseline="-25000" dirty="0"/>
              <a:t>2</a:t>
            </a:r>
            <a:r>
              <a:rPr lang="en-US" sz="2000" dirty="0"/>
              <a:t>		Br</a:t>
            </a:r>
            <a:r>
              <a:rPr lang="en-US" sz="2000" baseline="30000" dirty="0"/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19" y="5301208"/>
            <a:ext cx="8482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Oks	: AsO</a:t>
            </a:r>
            <a:r>
              <a:rPr lang="en-US" sz="2400" baseline="-25000" dirty="0"/>
              <a:t>2</a:t>
            </a:r>
            <a:r>
              <a:rPr lang="en-US" sz="2400" baseline="30000" dirty="0"/>
              <a:t>-</a:t>
            </a:r>
            <a:r>
              <a:rPr lang="en-US" sz="2400" dirty="0"/>
              <a:t> + </a:t>
            </a:r>
            <a:r>
              <a:rPr lang="en-US" sz="2400" dirty="0">
                <a:solidFill>
                  <a:srgbClr val="0070C0"/>
                </a:solidFill>
              </a:rPr>
              <a:t>4OH</a:t>
            </a:r>
            <a:r>
              <a:rPr lang="en-US" sz="2400" baseline="30000" dirty="0">
                <a:solidFill>
                  <a:srgbClr val="0070C0"/>
                </a:solidFill>
              </a:rPr>
              <a:t>-</a:t>
            </a:r>
            <a:r>
              <a:rPr lang="en-US" sz="2400" dirty="0"/>
              <a:t>		AsO</a:t>
            </a:r>
            <a:r>
              <a:rPr lang="en-US" sz="2400" baseline="-25000" dirty="0"/>
              <a:t>4</a:t>
            </a:r>
            <a:r>
              <a:rPr lang="en-US" sz="2400" baseline="30000" dirty="0"/>
              <a:t>3-</a:t>
            </a:r>
            <a:r>
              <a:rPr lang="en-US" sz="2400" dirty="0"/>
              <a:t>  + </a:t>
            </a:r>
            <a:r>
              <a:rPr lang="en-US" sz="2400" dirty="0">
                <a:solidFill>
                  <a:srgbClr val="0070C0"/>
                </a:solidFill>
              </a:rPr>
              <a:t>2H</a:t>
            </a:r>
            <a:r>
              <a:rPr lang="en-US" sz="2400" baseline="-25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O</a:t>
            </a:r>
            <a:r>
              <a:rPr lang="en-US" sz="2400" dirty="0"/>
              <a:t> + </a:t>
            </a:r>
            <a:r>
              <a:rPr lang="en-US" sz="2400" dirty="0">
                <a:solidFill>
                  <a:srgbClr val="0070C0"/>
                </a:solidFill>
              </a:rPr>
              <a:t>2e            </a:t>
            </a:r>
            <a:endParaRPr lang="en-US" sz="2400" dirty="0"/>
          </a:p>
          <a:p>
            <a:r>
              <a:rPr lang="en-US" sz="2400" dirty="0"/>
              <a:t>Red	: </a:t>
            </a:r>
            <a:r>
              <a:rPr lang="en-US" sz="2400" u="sng" dirty="0"/>
              <a:t>Br</a:t>
            </a:r>
            <a:r>
              <a:rPr lang="en-US" sz="2400" u="sng" baseline="-25000" dirty="0"/>
              <a:t>2</a:t>
            </a:r>
            <a:r>
              <a:rPr lang="en-US" sz="2400" u="sng" dirty="0"/>
              <a:t> + </a:t>
            </a:r>
            <a:r>
              <a:rPr lang="en-US" sz="2400" u="sng" dirty="0">
                <a:solidFill>
                  <a:srgbClr val="0070C0"/>
                </a:solidFill>
              </a:rPr>
              <a:t>2e</a:t>
            </a:r>
            <a:r>
              <a:rPr lang="en-US" sz="2400" u="sng" dirty="0"/>
              <a:t>		</a:t>
            </a:r>
            <a:r>
              <a:rPr lang="en-US" sz="2400" u="sng" dirty="0">
                <a:solidFill>
                  <a:srgbClr val="0070C0"/>
                </a:solidFill>
              </a:rPr>
              <a:t>2</a:t>
            </a:r>
            <a:r>
              <a:rPr lang="en-US" sz="2400" u="sng" dirty="0"/>
              <a:t>Br-                                        </a:t>
            </a:r>
            <a:r>
              <a:rPr lang="en-US" sz="2400" dirty="0"/>
              <a:t>     +</a:t>
            </a:r>
          </a:p>
          <a:p>
            <a:r>
              <a:rPr lang="en-US" sz="2400" dirty="0">
                <a:solidFill>
                  <a:srgbClr val="0070C0"/>
                </a:solidFill>
              </a:rPr>
              <a:t>	  </a:t>
            </a:r>
            <a:r>
              <a:rPr lang="en-US" sz="2400" dirty="0"/>
              <a:t>Br</a:t>
            </a:r>
            <a:r>
              <a:rPr lang="en-US" sz="2400" baseline="-25000" dirty="0"/>
              <a:t>2</a:t>
            </a:r>
            <a:r>
              <a:rPr lang="en-US" sz="2400" dirty="0"/>
              <a:t> + AsO</a:t>
            </a:r>
            <a:r>
              <a:rPr lang="en-US" sz="2400" baseline="-25000" dirty="0"/>
              <a:t>2</a:t>
            </a:r>
            <a:r>
              <a:rPr lang="en-US" sz="2400" baseline="30000" dirty="0"/>
              <a:t>-</a:t>
            </a:r>
            <a:r>
              <a:rPr lang="en-US" sz="2400" dirty="0"/>
              <a:t> + 4OH</a:t>
            </a:r>
            <a:r>
              <a:rPr lang="en-US" sz="2400" baseline="30000" dirty="0"/>
              <a:t>-</a:t>
            </a:r>
            <a:r>
              <a:rPr lang="en-US" sz="2400" dirty="0"/>
              <a:t>	           2Br</a:t>
            </a:r>
            <a:r>
              <a:rPr lang="en-US" sz="2400" baseline="30000" dirty="0"/>
              <a:t>-</a:t>
            </a:r>
            <a:r>
              <a:rPr lang="en-US" sz="2400" dirty="0"/>
              <a:t> + AsO</a:t>
            </a:r>
            <a:r>
              <a:rPr lang="en-US" sz="2400" baseline="-25000" dirty="0"/>
              <a:t>4</a:t>
            </a:r>
            <a:r>
              <a:rPr lang="en-US" sz="2400" baseline="30000" dirty="0"/>
              <a:t>3-</a:t>
            </a:r>
            <a:r>
              <a:rPr lang="en-US" sz="2400" dirty="0"/>
              <a:t> + 2H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835696" y="4005064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95736" y="443711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95736" y="479715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131840" y="5517232"/>
            <a:ext cx="7273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31840" y="5901372"/>
            <a:ext cx="7273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859203" y="6237312"/>
            <a:ext cx="64078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4499992" y="3645025"/>
            <a:ext cx="4233904" cy="1656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Biloks</a:t>
            </a:r>
            <a:r>
              <a:rPr lang="en-US" dirty="0"/>
              <a:t> AsO</a:t>
            </a:r>
            <a:r>
              <a:rPr lang="en-US" baseline="-25000" dirty="0"/>
              <a:t>2</a:t>
            </a:r>
            <a:r>
              <a:rPr lang="en-US" baseline="30000" dirty="0"/>
              <a:t>-</a:t>
            </a:r>
            <a:r>
              <a:rPr lang="en-US" dirty="0"/>
              <a:t> = - 1       </a:t>
            </a:r>
            <a:r>
              <a:rPr lang="en-US" dirty="0" err="1"/>
              <a:t>Biloks</a:t>
            </a:r>
            <a:r>
              <a:rPr lang="en-US" dirty="0"/>
              <a:t> AsO</a:t>
            </a:r>
            <a:r>
              <a:rPr lang="en-US" baseline="-25000" dirty="0"/>
              <a:t>4</a:t>
            </a:r>
            <a:r>
              <a:rPr lang="en-US" baseline="30000" dirty="0"/>
              <a:t>3-</a:t>
            </a:r>
            <a:r>
              <a:rPr lang="en-US" dirty="0"/>
              <a:t> = -3</a:t>
            </a:r>
          </a:p>
          <a:p>
            <a:r>
              <a:rPr lang="en-US" dirty="0"/>
              <a:t>As + 2(-2) = - 1	  As + 4(-2)  = -3</a:t>
            </a:r>
          </a:p>
          <a:p>
            <a:r>
              <a:rPr lang="en-US" dirty="0"/>
              <a:t>As – 4 = - 1                  As - 8 = - 3    </a:t>
            </a:r>
          </a:p>
          <a:p>
            <a:r>
              <a:rPr lang="en-US" dirty="0"/>
              <a:t>As = +3		   As = +5</a:t>
            </a:r>
          </a:p>
        </p:txBody>
      </p:sp>
    </p:spTree>
    <p:extLst>
      <p:ext uri="{BB962C8B-B14F-4D97-AF65-F5344CB8AC3E}">
        <p14:creationId xmlns:p14="http://schemas.microsoft.com/office/powerpoint/2010/main" val="5553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6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72842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Contoh</a:t>
            </a:r>
            <a:r>
              <a:rPr lang="en-US" sz="2000" dirty="0">
                <a:solidFill>
                  <a:srgbClr val="0070C0"/>
                </a:solidFill>
              </a:rPr>
              <a:t> 3:</a:t>
            </a:r>
          </a:p>
          <a:p>
            <a:r>
              <a:rPr lang="en-US" sz="2000" dirty="0"/>
              <a:t>Cu + HNO</a:t>
            </a:r>
            <a:r>
              <a:rPr lang="en-US" sz="2000" baseline="-25000" dirty="0"/>
              <a:t>3</a:t>
            </a:r>
            <a:r>
              <a:rPr lang="en-US" sz="2000" dirty="0"/>
              <a:t>		Cu(NO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  <a:r>
              <a:rPr lang="en-US" sz="2000" baseline="-25000" dirty="0"/>
              <a:t>2</a:t>
            </a:r>
            <a:r>
              <a:rPr lang="en-US" sz="2000" dirty="0"/>
              <a:t> + NO + H</a:t>
            </a:r>
            <a:r>
              <a:rPr lang="en-US" sz="2000" baseline="-25000" dirty="0"/>
              <a:t>2</a:t>
            </a:r>
            <a:r>
              <a:rPr lang="en-US" sz="2000" dirty="0"/>
              <a:t>O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1172265"/>
            <a:ext cx="612068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Oks	: Cu		Cu</a:t>
            </a:r>
            <a:r>
              <a:rPr lang="en-US" sz="2000" baseline="30000" dirty="0"/>
              <a:t>2+</a:t>
            </a:r>
            <a:endParaRPr lang="en-US" sz="2000" dirty="0"/>
          </a:p>
          <a:p>
            <a:r>
              <a:rPr lang="en-US" sz="2000" dirty="0"/>
              <a:t>Red	: NO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		NO</a:t>
            </a:r>
          </a:p>
          <a:p>
            <a:endParaRPr lang="en-US" sz="2000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973199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Oks	: Cu		Cu</a:t>
            </a:r>
            <a:r>
              <a:rPr lang="en-US" sz="2000" baseline="30000" dirty="0"/>
              <a:t>2+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70C0"/>
                </a:solidFill>
              </a:rPr>
              <a:t>2e			        x 3</a:t>
            </a:r>
            <a:endParaRPr lang="en-US" sz="2000" dirty="0"/>
          </a:p>
          <a:p>
            <a:r>
              <a:rPr lang="en-US" sz="2000" dirty="0"/>
              <a:t>Red	: </a:t>
            </a:r>
            <a:r>
              <a:rPr lang="en-US" sz="2000" u="sng" dirty="0"/>
              <a:t>NO</a:t>
            </a:r>
            <a:r>
              <a:rPr lang="en-US" sz="2000" u="sng" baseline="-25000" dirty="0"/>
              <a:t>3</a:t>
            </a:r>
            <a:r>
              <a:rPr lang="en-US" sz="2000" u="sng" baseline="30000" dirty="0"/>
              <a:t>-</a:t>
            </a:r>
            <a:r>
              <a:rPr lang="en-US" sz="2000" u="sng" dirty="0"/>
              <a:t>  + </a:t>
            </a:r>
            <a:r>
              <a:rPr lang="en-US" sz="2000" u="sng" dirty="0">
                <a:solidFill>
                  <a:srgbClr val="0070C0"/>
                </a:solidFill>
              </a:rPr>
              <a:t>4H</a:t>
            </a:r>
            <a:r>
              <a:rPr lang="en-US" sz="2000" u="sng" baseline="30000" dirty="0">
                <a:solidFill>
                  <a:srgbClr val="0070C0"/>
                </a:solidFill>
              </a:rPr>
              <a:t>+</a:t>
            </a:r>
            <a:r>
              <a:rPr lang="en-US" sz="2000" u="sng" dirty="0"/>
              <a:t> + </a:t>
            </a:r>
            <a:r>
              <a:rPr lang="en-US" sz="2000" u="sng" dirty="0">
                <a:solidFill>
                  <a:srgbClr val="0070C0"/>
                </a:solidFill>
              </a:rPr>
              <a:t>3e</a:t>
            </a:r>
            <a:r>
              <a:rPr lang="en-US" sz="2000" u="sng" dirty="0"/>
              <a:t>		NO + </a:t>
            </a:r>
            <a:r>
              <a:rPr lang="en-US" sz="2000" u="sng" dirty="0">
                <a:solidFill>
                  <a:srgbClr val="0070C0"/>
                </a:solidFill>
              </a:rPr>
              <a:t>2H</a:t>
            </a:r>
            <a:r>
              <a:rPr lang="en-US" sz="2000" u="sng" baseline="-25000" dirty="0">
                <a:solidFill>
                  <a:srgbClr val="0070C0"/>
                </a:solidFill>
              </a:rPr>
              <a:t>2</a:t>
            </a:r>
            <a:r>
              <a:rPr lang="en-US" sz="2000" u="sng" dirty="0">
                <a:solidFill>
                  <a:srgbClr val="0070C0"/>
                </a:solidFill>
              </a:rPr>
              <a:t>O		     </a:t>
            </a:r>
            <a:r>
              <a:rPr lang="en-US" sz="2000" dirty="0">
                <a:solidFill>
                  <a:srgbClr val="0070C0"/>
                </a:solidFill>
              </a:rPr>
              <a:t>   x 2    </a:t>
            </a:r>
            <a:r>
              <a:rPr lang="en-US" sz="2000" dirty="0"/>
              <a:t>+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                 </a:t>
            </a:r>
            <a:r>
              <a:rPr lang="en-US" sz="2000" dirty="0"/>
              <a:t>3Cu  + 8H</a:t>
            </a:r>
            <a:r>
              <a:rPr lang="en-US" sz="2000" baseline="30000" dirty="0"/>
              <a:t>+</a:t>
            </a:r>
            <a:r>
              <a:rPr lang="en-US" sz="2000" dirty="0"/>
              <a:t> + 2NO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		3Cu</a:t>
            </a:r>
            <a:r>
              <a:rPr lang="en-US" sz="2000" baseline="30000" dirty="0"/>
              <a:t>2+</a:t>
            </a:r>
            <a:r>
              <a:rPr lang="en-US" sz="2000" dirty="0"/>
              <a:t> + 2NO + 4H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</a:p>
          <a:p>
            <a:r>
              <a:rPr lang="en-US" sz="2000" dirty="0">
                <a:solidFill>
                  <a:srgbClr val="0070C0"/>
                </a:solidFill>
              </a:rPr>
              <a:t>	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15" y="3019883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3Cu  + 8H</a:t>
            </a:r>
            <a:r>
              <a:rPr lang="en-US" sz="2000" baseline="30000" dirty="0"/>
              <a:t>+</a:t>
            </a:r>
            <a:r>
              <a:rPr lang="en-US" sz="2000" dirty="0"/>
              <a:t> + 2NO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  + </a:t>
            </a:r>
            <a:r>
              <a:rPr lang="en-US" sz="2000" dirty="0">
                <a:solidFill>
                  <a:srgbClr val="0070C0"/>
                </a:solidFill>
              </a:rPr>
              <a:t>6NO</a:t>
            </a:r>
            <a:r>
              <a:rPr lang="en-US" sz="2000" baseline="-25000" dirty="0">
                <a:solidFill>
                  <a:srgbClr val="0070C0"/>
                </a:solidFill>
              </a:rPr>
              <a:t>3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  <a:r>
              <a:rPr lang="en-US" sz="2000" dirty="0"/>
              <a:t>		3Cu</a:t>
            </a:r>
            <a:r>
              <a:rPr lang="en-US" sz="2000" baseline="30000" dirty="0"/>
              <a:t>2+</a:t>
            </a:r>
            <a:r>
              <a:rPr lang="en-US" sz="2000" dirty="0"/>
              <a:t> + 2NO + 4H</a:t>
            </a:r>
            <a:r>
              <a:rPr lang="en-US" sz="2000" baseline="-25000" dirty="0"/>
              <a:t>2</a:t>
            </a:r>
            <a:r>
              <a:rPr lang="en-US" sz="2000" dirty="0"/>
              <a:t>O + </a:t>
            </a:r>
            <a:r>
              <a:rPr lang="en-US" sz="2000" dirty="0">
                <a:solidFill>
                  <a:srgbClr val="0070C0"/>
                </a:solidFill>
              </a:rPr>
              <a:t>6NO</a:t>
            </a:r>
            <a:r>
              <a:rPr lang="en-US" sz="2000" baseline="-25000" dirty="0">
                <a:solidFill>
                  <a:srgbClr val="0070C0"/>
                </a:solidFill>
              </a:rPr>
              <a:t>3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</a:p>
          <a:p>
            <a:r>
              <a:rPr lang="en-US" sz="2000" dirty="0"/>
              <a:t>3Cu + 8HNO</a:t>
            </a:r>
            <a:r>
              <a:rPr lang="en-US" sz="2000" baseline="-25000" dirty="0"/>
              <a:t>3</a:t>
            </a:r>
            <a:r>
              <a:rPr lang="en-US" sz="2000" dirty="0"/>
              <a:t>		3Cu(NO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  <a:r>
              <a:rPr lang="en-US" sz="2000" baseline="-25000" dirty="0"/>
              <a:t>2</a:t>
            </a:r>
            <a:r>
              <a:rPr lang="en-US" sz="2000" dirty="0"/>
              <a:t> + 2NO + 4H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35696" y="764704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1166" y="1340768"/>
            <a:ext cx="6120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81166" y="1669311"/>
            <a:ext cx="6120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88096" y="2105195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29862" y="2420888"/>
            <a:ext cx="6120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29621" y="2852936"/>
            <a:ext cx="6120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93517" y="458112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52187" y="3262746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1180" y="4293096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MnO</a:t>
            </a:r>
            <a:r>
              <a:rPr lang="en-US" sz="2400" baseline="-25000" dirty="0"/>
              <a:t>4</a:t>
            </a:r>
            <a:r>
              <a:rPr lang="en-US" sz="2400" baseline="30000" dirty="0"/>
              <a:t>-</a:t>
            </a:r>
            <a:r>
              <a:rPr lang="en-US" sz="2400" dirty="0"/>
              <a:t> + Br</a:t>
            </a:r>
            <a:r>
              <a:rPr lang="en-US" sz="2400" baseline="30000" dirty="0"/>
              <a:t>-</a:t>
            </a:r>
            <a:r>
              <a:rPr lang="en-US" sz="2400" dirty="0"/>
              <a:t>			Mn</a:t>
            </a:r>
            <a:r>
              <a:rPr lang="en-US" sz="2400" baseline="30000" dirty="0"/>
              <a:t>2+</a:t>
            </a:r>
            <a:r>
              <a:rPr lang="en-US" sz="2400" dirty="0"/>
              <a:t>  + Br</a:t>
            </a:r>
            <a:r>
              <a:rPr lang="en-US" sz="2400" baseline="-25000" dirty="0"/>
              <a:t>2</a:t>
            </a:r>
            <a:r>
              <a:rPr lang="en-US" sz="2400" dirty="0"/>
              <a:t>      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</a:t>
            </a:r>
            <a:r>
              <a:rPr lang="en-US" sz="2400" dirty="0"/>
              <a:t> + C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4</a:t>
            </a:r>
            <a:r>
              <a:rPr lang="en-US" sz="2400" baseline="30000" dirty="0"/>
              <a:t>2-</a:t>
            </a:r>
            <a:r>
              <a:rPr lang="en-US" sz="2400" dirty="0"/>
              <a:t>		Cr</a:t>
            </a:r>
            <a:r>
              <a:rPr lang="en-US" sz="2400" baseline="30000" dirty="0"/>
              <a:t>3+</a:t>
            </a:r>
            <a:r>
              <a:rPr lang="en-US" sz="2400" dirty="0"/>
              <a:t> + CO</a:t>
            </a:r>
            <a:r>
              <a:rPr lang="en-US" sz="2400" baseline="-25000" dirty="0"/>
              <a:t>2           </a:t>
            </a:r>
            <a:r>
              <a:rPr lang="en-US" sz="2400" dirty="0"/>
              <a:t>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As + NO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                               AsO</a:t>
            </a:r>
            <a:r>
              <a:rPr lang="en-US" sz="2400" baseline="-25000" dirty="0"/>
              <a:t>4</a:t>
            </a:r>
            <a:r>
              <a:rPr lang="en-US" sz="2400" baseline="30000" dirty="0"/>
              <a:t>3-</a:t>
            </a:r>
            <a:r>
              <a:rPr lang="en-US" sz="2400" dirty="0"/>
              <a:t> + NO     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Al + NO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			AlO</a:t>
            </a:r>
            <a:r>
              <a:rPr lang="en-US" sz="2400" baseline="-25000" dirty="0"/>
              <a:t>2</a:t>
            </a:r>
            <a:r>
              <a:rPr lang="en-US" sz="2400" baseline="30000" dirty="0"/>
              <a:t>-</a:t>
            </a:r>
            <a:r>
              <a:rPr lang="en-US" sz="2400" dirty="0"/>
              <a:t> + NH</a:t>
            </a:r>
            <a:r>
              <a:rPr lang="en-US" sz="2400" baseline="-25000" dirty="0"/>
              <a:t>3</a:t>
            </a:r>
            <a:r>
              <a:rPr lang="en-US" sz="2400" dirty="0"/>
              <a:t>     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Na</a:t>
            </a:r>
            <a:r>
              <a:rPr lang="en-US" sz="2400" baseline="-25000" dirty="0"/>
              <a:t>2</a:t>
            </a:r>
            <a:r>
              <a:rPr lang="en-US" sz="2400" dirty="0"/>
              <a:t>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dirty="0"/>
              <a:t> + </a:t>
            </a:r>
            <a:r>
              <a:rPr lang="en-US" sz="2400" dirty="0" err="1"/>
              <a:t>HCl</a:t>
            </a:r>
            <a:r>
              <a:rPr lang="en-US" sz="2400" dirty="0"/>
              <a:t>		</a:t>
            </a:r>
            <a:r>
              <a:rPr lang="en-US" sz="2400" dirty="0" err="1"/>
              <a:t>NaCl</a:t>
            </a:r>
            <a:r>
              <a:rPr lang="en-US" sz="2400" dirty="0"/>
              <a:t> + CrCl</a:t>
            </a:r>
            <a:r>
              <a:rPr lang="en-US" sz="2400" baseline="-25000" dirty="0"/>
              <a:t>3</a:t>
            </a:r>
            <a:r>
              <a:rPr lang="en-US" sz="2400" dirty="0"/>
              <a:t> + Cl</a:t>
            </a:r>
            <a:r>
              <a:rPr lang="en-US" sz="2400" baseline="-25000" dirty="0"/>
              <a:t>2</a:t>
            </a:r>
            <a:r>
              <a:rPr lang="en-US" sz="2400" dirty="0"/>
              <a:t> + H</a:t>
            </a:r>
            <a:r>
              <a:rPr lang="en-US" sz="2400" baseline="-25000" dirty="0"/>
              <a:t>2</a:t>
            </a:r>
            <a:r>
              <a:rPr lang="en-US" sz="2400" dirty="0"/>
              <a:t>O </a:t>
            </a:r>
            <a:endParaRPr lang="en-US" sz="2400" baseline="-250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23528" y="3727769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</a:rPr>
              <a:t>Latihan</a:t>
            </a:r>
            <a:r>
              <a:rPr lang="en-US" sz="2400" dirty="0">
                <a:solidFill>
                  <a:srgbClr val="0070C0"/>
                </a:solidFill>
              </a:rPr>
              <a:t> 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109530" y="358128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93517" y="5733256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09530" y="358128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93517" y="530120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93517" y="4869160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005826" y="6093296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3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241824"/>
            <a:ext cx="5112568" cy="3499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 err="1">
                <a:solidFill>
                  <a:srgbClr val="0070C0"/>
                </a:solidFill>
                <a:latin typeface="+mj-lt"/>
              </a:rPr>
              <a:t>Contoh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1: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H</a:t>
            </a:r>
            <a:r>
              <a:rPr lang="id-ID" sz="2000" baseline="-25000" dirty="0">
                <a:latin typeface="+mj-lt"/>
              </a:rPr>
              <a:t>2</a:t>
            </a:r>
            <a:r>
              <a:rPr lang="id-ID" sz="2000" dirty="0">
                <a:latin typeface="+mj-lt"/>
              </a:rPr>
              <a:t>S  +  HNO</a:t>
            </a:r>
            <a:r>
              <a:rPr lang="id-ID" sz="2000" baseline="-25000" dirty="0">
                <a:latin typeface="+mj-lt"/>
              </a:rPr>
              <a:t>3 </a:t>
            </a:r>
            <a:r>
              <a:rPr lang="id-ID" sz="2000" dirty="0">
                <a:latin typeface="+mj-lt"/>
              </a:rPr>
              <a:t>                    S  +  NO  +  H</a:t>
            </a:r>
            <a:r>
              <a:rPr lang="id-ID" sz="2000" baseline="-25000" dirty="0">
                <a:latin typeface="+mj-lt"/>
              </a:rPr>
              <a:t>2</a:t>
            </a:r>
            <a:r>
              <a:rPr lang="id-ID" sz="2000" dirty="0">
                <a:latin typeface="+mj-lt"/>
              </a:rPr>
              <a:t>O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-2        +5                     </a:t>
            </a:r>
            <a:r>
              <a:rPr lang="en-US" sz="2000" dirty="0">
                <a:latin typeface="+mj-lt"/>
              </a:rPr>
              <a:t> </a:t>
            </a:r>
            <a:r>
              <a:rPr lang="id-ID" sz="2000" dirty="0">
                <a:latin typeface="+mj-lt"/>
              </a:rPr>
              <a:t>  0      +2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                                                                  </a:t>
            </a:r>
            <a:r>
              <a:rPr lang="en-US" sz="2000" dirty="0">
                <a:latin typeface="+mj-lt"/>
              </a:rPr>
              <a:t>	</a:t>
            </a:r>
            <a:r>
              <a:rPr lang="id-ID" sz="2000" dirty="0">
                <a:latin typeface="+mj-lt"/>
              </a:rPr>
              <a:t> </a:t>
            </a:r>
            <a:endParaRPr lang="id-ID" sz="2000" baseline="-25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                 oks (2e) x 3                        </a:t>
            </a:r>
            <a:endParaRPr lang="en-US" sz="2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                                    </a:t>
            </a:r>
            <a:r>
              <a:rPr lang="en-US" sz="2000" dirty="0"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id-ID" sz="2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                     </a:t>
            </a:r>
            <a:r>
              <a:rPr lang="en-US" sz="2000" dirty="0">
                <a:latin typeface="+mj-lt"/>
              </a:rPr>
              <a:t> </a:t>
            </a:r>
            <a:r>
              <a:rPr lang="id-ID" sz="2000" dirty="0">
                <a:latin typeface="+mj-lt"/>
              </a:rPr>
              <a:t> red (3e) x 2                      </a:t>
            </a:r>
            <a:r>
              <a:rPr lang="en-US" sz="2000" dirty="0"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3H</a:t>
            </a:r>
            <a:r>
              <a:rPr lang="id-ID" sz="2000" baseline="-25000" dirty="0">
                <a:latin typeface="+mj-lt"/>
              </a:rPr>
              <a:t>2</a:t>
            </a:r>
            <a:r>
              <a:rPr lang="id-ID" sz="2000" dirty="0">
                <a:latin typeface="+mj-lt"/>
              </a:rPr>
              <a:t>S  +  2HNO</a:t>
            </a:r>
            <a:r>
              <a:rPr lang="id-ID" sz="2000" baseline="-25000" dirty="0">
                <a:latin typeface="+mj-lt"/>
              </a:rPr>
              <a:t>3</a:t>
            </a:r>
            <a:r>
              <a:rPr lang="id-ID" sz="2000" dirty="0">
                <a:latin typeface="+mj-lt"/>
              </a:rPr>
              <a:t>                      3S  +  2NO  +  4H</a:t>
            </a:r>
            <a:r>
              <a:rPr lang="id-ID" sz="2000" baseline="-25000" dirty="0">
                <a:latin typeface="+mj-lt"/>
              </a:rPr>
              <a:t>2</a:t>
            </a:r>
            <a:r>
              <a:rPr lang="id-ID" sz="2000" dirty="0">
                <a:latin typeface="+mj-lt"/>
              </a:rPr>
              <a:t>O</a:t>
            </a:r>
            <a:endParaRPr lang="en-US" sz="2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000" dirty="0">
                <a:latin typeface="+mj-lt"/>
              </a:rPr>
              <a:t>     </a:t>
            </a:r>
          </a:p>
        </p:txBody>
      </p:sp>
      <p:sp>
        <p:nvSpPr>
          <p:cNvPr id="17412" name="Line 17"/>
          <p:cNvSpPr>
            <a:spLocks noChangeShapeType="1"/>
          </p:cNvSpPr>
          <p:nvPr/>
        </p:nvSpPr>
        <p:spPr bwMode="auto">
          <a:xfrm>
            <a:off x="2304186" y="378904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3" name="Line 17"/>
          <p:cNvSpPr>
            <a:spLocks noChangeShapeType="1"/>
          </p:cNvSpPr>
          <p:nvPr/>
        </p:nvSpPr>
        <p:spPr bwMode="auto">
          <a:xfrm>
            <a:off x="2506807" y="638132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071563" y="5324694"/>
            <a:ext cx="22042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43733" y="4895275"/>
            <a:ext cx="857250" cy="158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75856" y="4417439"/>
            <a:ext cx="1587" cy="907255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93267" y="5589240"/>
            <a:ext cx="216024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693267" y="4330414"/>
            <a:ext cx="0" cy="126041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851920" y="4263276"/>
            <a:ext cx="1587" cy="13275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11560" y="0"/>
            <a:ext cx="51125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0000" indent="-457200">
              <a:buFont typeface="+mj-lt"/>
              <a:buAutoNum type="alphaLcPeriod" startAt="2"/>
            </a:pPr>
            <a:r>
              <a:rPr lang="en-US" sz="2000" dirty="0"/>
              <a:t>Cara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Oksidasi</a:t>
            </a:r>
            <a:r>
              <a:rPr lang="en-US" sz="2000" dirty="0"/>
              <a:t> (PBO)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599" y="1237297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menyetarakan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PBO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Tentukan</a:t>
            </a:r>
            <a:r>
              <a:rPr lang="en-US" sz="2000" dirty="0"/>
              <a:t> atom yang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oksidasinya</a:t>
            </a:r>
            <a:r>
              <a:rPr lang="en-US" sz="2000" dirty="0"/>
              <a:t>,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setarakan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biloksnya</a:t>
            </a:r>
            <a:r>
              <a:rPr lang="en-US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Samakan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atom yang lain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: K – A – H – O (</a:t>
            </a:r>
            <a:r>
              <a:rPr lang="en-US" sz="2000" dirty="0" err="1"/>
              <a:t>kation</a:t>
            </a:r>
            <a:r>
              <a:rPr lang="en-US" sz="2000" dirty="0"/>
              <a:t>-anion-</a:t>
            </a:r>
            <a:r>
              <a:rPr lang="en-US" sz="2000" dirty="0" err="1"/>
              <a:t>hidrogen</a:t>
            </a:r>
            <a:r>
              <a:rPr lang="en-US" sz="2000" dirty="0"/>
              <a:t>-</a:t>
            </a:r>
            <a:r>
              <a:rPr lang="en-US" sz="2000" dirty="0" err="1"/>
              <a:t>oksigen</a:t>
            </a:r>
            <a:r>
              <a:rPr lang="en-US" sz="2000" dirty="0"/>
              <a:t>).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508104" y="2960264"/>
            <a:ext cx="2016224" cy="3421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Biloks</a:t>
            </a:r>
            <a:r>
              <a:rPr lang="en-US" dirty="0"/>
              <a:t>  H</a:t>
            </a:r>
            <a:r>
              <a:rPr lang="en-US" baseline="-25000" dirty="0"/>
              <a:t>2</a:t>
            </a:r>
            <a:r>
              <a:rPr lang="en-US" dirty="0"/>
              <a:t>S = 0</a:t>
            </a:r>
          </a:p>
          <a:p>
            <a:r>
              <a:rPr lang="en-US" dirty="0"/>
              <a:t>2(1) + S = 0</a:t>
            </a:r>
          </a:p>
          <a:p>
            <a:r>
              <a:rPr lang="en-US" dirty="0"/>
              <a:t>S = -2</a:t>
            </a:r>
          </a:p>
          <a:p>
            <a:endParaRPr lang="en-US" dirty="0"/>
          </a:p>
          <a:p>
            <a:r>
              <a:rPr lang="en-US" dirty="0" err="1"/>
              <a:t>Biloks</a:t>
            </a:r>
            <a:r>
              <a:rPr lang="en-US" dirty="0"/>
              <a:t> HNO</a:t>
            </a:r>
            <a:r>
              <a:rPr lang="en-US" baseline="-25000" dirty="0"/>
              <a:t>3</a:t>
            </a:r>
            <a:r>
              <a:rPr lang="en-US" dirty="0"/>
              <a:t> = 0</a:t>
            </a:r>
          </a:p>
          <a:p>
            <a:r>
              <a:rPr lang="en-US" dirty="0"/>
              <a:t>1 + N + 3(-2) = 0</a:t>
            </a:r>
          </a:p>
          <a:p>
            <a:r>
              <a:rPr lang="en-US" dirty="0"/>
              <a:t>N – 5 = 0</a:t>
            </a:r>
          </a:p>
          <a:p>
            <a:r>
              <a:rPr lang="en-US" dirty="0"/>
              <a:t>N = +5</a:t>
            </a:r>
          </a:p>
          <a:p>
            <a:endParaRPr lang="en-US" dirty="0"/>
          </a:p>
          <a:p>
            <a:r>
              <a:rPr lang="en-US" dirty="0" err="1"/>
              <a:t>Biloks</a:t>
            </a:r>
            <a:r>
              <a:rPr lang="en-US" dirty="0"/>
              <a:t> NO = 0</a:t>
            </a:r>
          </a:p>
          <a:p>
            <a:r>
              <a:rPr lang="en-US" dirty="0"/>
              <a:t>N – 2 = 0</a:t>
            </a:r>
          </a:p>
          <a:p>
            <a:r>
              <a:rPr lang="en-US" dirty="0"/>
              <a:t>N = +2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24328" y="3176289"/>
            <a:ext cx="1619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Osidator</a:t>
            </a:r>
            <a:r>
              <a:rPr lang="en-US" dirty="0"/>
              <a:t> = HNO</a:t>
            </a:r>
            <a:r>
              <a:rPr lang="en-US" baseline="-25000" dirty="0"/>
              <a:t>3</a:t>
            </a:r>
          </a:p>
          <a:p>
            <a:r>
              <a:rPr lang="en-US" dirty="0" err="1"/>
              <a:t>Reduktor</a:t>
            </a:r>
            <a:r>
              <a:rPr lang="en-US" dirty="0"/>
              <a:t> = H</a:t>
            </a:r>
            <a:r>
              <a:rPr lang="en-US" baseline="-25000" dirty="0"/>
              <a:t>2</a:t>
            </a:r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9372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7188"/>
            <a:ext cx="8153400" cy="55102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200" dirty="0" err="1">
                <a:solidFill>
                  <a:srgbClr val="0070C0"/>
                </a:solidFill>
              </a:rPr>
              <a:t>Contoh</a:t>
            </a:r>
            <a:r>
              <a:rPr lang="en-US" sz="2200" dirty="0">
                <a:solidFill>
                  <a:srgbClr val="0070C0"/>
                </a:solidFill>
              </a:rPr>
              <a:t> 2: </a:t>
            </a:r>
            <a:r>
              <a:rPr lang="en-US" sz="2200" dirty="0" err="1">
                <a:solidFill>
                  <a:srgbClr val="0070C0"/>
                </a:solidFill>
              </a:rPr>
              <a:t>Reaksi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Autoredoks</a:t>
            </a:r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/>
              <a:t>Cl</a:t>
            </a:r>
            <a:r>
              <a:rPr lang="id-ID" sz="2200" baseline="-25000" dirty="0"/>
              <a:t>2</a:t>
            </a:r>
            <a:r>
              <a:rPr lang="id-ID" sz="2200" dirty="0"/>
              <a:t>  +  KOH     </a:t>
            </a:r>
            <a:r>
              <a:rPr lang="en-US" sz="2200" dirty="0"/>
              <a:t>		</a:t>
            </a:r>
            <a:r>
              <a:rPr lang="id-ID" sz="2200" dirty="0"/>
              <a:t>             KClO</a:t>
            </a:r>
            <a:r>
              <a:rPr lang="id-ID" sz="2200" baseline="-25000" dirty="0"/>
              <a:t>3</a:t>
            </a:r>
            <a:r>
              <a:rPr lang="id-ID" sz="2200" dirty="0"/>
              <a:t>  +  KCl  +  H</a:t>
            </a:r>
            <a:r>
              <a:rPr lang="id-ID" sz="2200" baseline="-25000" dirty="0"/>
              <a:t>2</a:t>
            </a:r>
            <a:r>
              <a:rPr lang="id-ID" sz="2200" dirty="0"/>
              <a:t>O</a:t>
            </a:r>
            <a:endParaRPr lang="id-ID" sz="22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  Cl</a:t>
            </a:r>
            <a:r>
              <a:rPr lang="id-ID" sz="2200" baseline="-25000" dirty="0">
                <a:latin typeface="+mj-lt"/>
              </a:rPr>
              <a:t>2</a:t>
            </a:r>
            <a:r>
              <a:rPr lang="id-ID" sz="2200" dirty="0">
                <a:latin typeface="+mj-lt"/>
              </a:rPr>
              <a:t>  +  KOH       </a:t>
            </a:r>
            <a:r>
              <a:rPr lang="en-US" sz="2200" dirty="0">
                <a:latin typeface="+mj-lt"/>
              </a:rPr>
              <a:t>	</a:t>
            </a:r>
            <a:r>
              <a:rPr lang="id-ID" sz="2200" dirty="0">
                <a:latin typeface="+mj-lt"/>
              </a:rPr>
              <a:t>             2KClO</a:t>
            </a:r>
            <a:r>
              <a:rPr lang="id-ID" sz="2200" baseline="-25000" dirty="0">
                <a:latin typeface="+mj-lt"/>
              </a:rPr>
              <a:t>3</a:t>
            </a:r>
            <a:r>
              <a:rPr lang="id-ID" sz="2200" dirty="0">
                <a:latin typeface="+mj-lt"/>
              </a:rPr>
              <a:t>  +    2KCl   +   H</a:t>
            </a:r>
            <a:r>
              <a:rPr lang="id-ID" sz="2200" baseline="-25000" dirty="0">
                <a:latin typeface="+mj-lt"/>
              </a:rPr>
              <a:t>2</a:t>
            </a:r>
            <a:r>
              <a:rPr lang="id-ID" sz="2200" dirty="0">
                <a:latin typeface="+mj-lt"/>
              </a:rPr>
              <a:t>O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   0</a:t>
            </a:r>
            <a:r>
              <a:rPr lang="en-US" sz="2200" dirty="0">
                <a:latin typeface="+mj-lt"/>
              </a:rPr>
              <a:t>                                                     </a:t>
            </a:r>
            <a:r>
              <a:rPr lang="id-ID" sz="2200" dirty="0">
                <a:latin typeface="+mj-lt"/>
              </a:rPr>
              <a:t>+5                 -1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                                                                          </a:t>
            </a:r>
            <a:r>
              <a:rPr lang="en-US" sz="2200" dirty="0">
                <a:latin typeface="+mj-lt"/>
              </a:rPr>
              <a:t>	</a:t>
            </a:r>
            <a:endParaRPr lang="id-ID" sz="2200" baseline="-25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              oks (5e x 2) x 1                                    </a:t>
            </a:r>
            <a:r>
              <a:rPr lang="en-US" sz="2200" dirty="0">
                <a:latin typeface="+mj-lt"/>
              </a:rPr>
              <a:t>	</a:t>
            </a:r>
            <a:endParaRPr lang="id-ID" sz="2200" baseline="-25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                                                                          </a:t>
            </a:r>
            <a:r>
              <a:rPr lang="en-US" sz="2200" dirty="0">
                <a:latin typeface="+mj-lt"/>
              </a:rPr>
              <a:t>	</a:t>
            </a:r>
            <a:r>
              <a:rPr lang="id-ID" sz="2200" dirty="0">
                <a:latin typeface="+mj-lt"/>
              </a:rPr>
              <a:t> </a:t>
            </a:r>
            <a:endParaRPr lang="id-ID" sz="2200" baseline="-250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			          red (1e x 2) x 5              </a:t>
            </a:r>
            <a:r>
              <a:rPr lang="en-US" sz="2200" dirty="0">
                <a:latin typeface="+mj-lt"/>
              </a:rPr>
              <a:t>	</a:t>
            </a:r>
            <a:r>
              <a:rPr lang="id-ID" sz="2200" dirty="0">
                <a:latin typeface="+mj-lt"/>
              </a:rPr>
              <a:t>  </a:t>
            </a:r>
          </a:p>
          <a:p>
            <a:pPr>
              <a:buFont typeface="Wingdings" pitchFamily="2" charset="2"/>
              <a:buNone/>
              <a:defRPr/>
            </a:pPr>
            <a:endParaRPr lang="id-ID" sz="22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id-ID" sz="2200" dirty="0">
                <a:latin typeface="+mj-lt"/>
              </a:rPr>
              <a:t>  </a:t>
            </a:r>
            <a:r>
              <a:rPr lang="id-ID" sz="2200" dirty="0"/>
              <a:t> 6Cl</a:t>
            </a:r>
            <a:r>
              <a:rPr lang="id-ID" sz="2200" baseline="-25000" dirty="0"/>
              <a:t>2</a:t>
            </a:r>
            <a:r>
              <a:rPr lang="id-ID" sz="2200" dirty="0"/>
              <a:t>  +  KOH     </a:t>
            </a:r>
            <a:r>
              <a:rPr lang="en-US" sz="2200" dirty="0"/>
              <a:t>	</a:t>
            </a:r>
            <a:r>
              <a:rPr lang="id-ID" sz="2200" dirty="0"/>
              <a:t>               2KClO</a:t>
            </a:r>
            <a:r>
              <a:rPr lang="id-ID" sz="2200" baseline="-25000" dirty="0"/>
              <a:t>3</a:t>
            </a:r>
            <a:r>
              <a:rPr lang="id-ID" sz="2200" dirty="0"/>
              <a:t>  +  10KCl  +  H</a:t>
            </a:r>
            <a:r>
              <a:rPr lang="id-ID" sz="2200" baseline="-25000" dirty="0"/>
              <a:t>2</a:t>
            </a:r>
            <a:r>
              <a:rPr lang="id-ID" sz="2200" dirty="0"/>
              <a:t>O </a:t>
            </a:r>
            <a:r>
              <a:rPr lang="id-ID" sz="2200" dirty="0">
                <a:latin typeface="+mj-lt"/>
              </a:rPr>
              <a:t> </a:t>
            </a:r>
            <a:endParaRPr lang="en-US" sz="22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200" dirty="0">
                <a:latin typeface="+mj-lt"/>
              </a:rPr>
              <a:t>  </a:t>
            </a:r>
            <a:r>
              <a:rPr lang="id-ID" sz="2200" dirty="0">
                <a:latin typeface="+mj-lt"/>
              </a:rPr>
              <a:t> 6Cl</a:t>
            </a:r>
            <a:r>
              <a:rPr lang="id-ID" sz="2200" baseline="-25000" dirty="0">
                <a:latin typeface="+mj-lt"/>
              </a:rPr>
              <a:t>2</a:t>
            </a:r>
            <a:r>
              <a:rPr lang="id-ID" sz="2200" dirty="0">
                <a:latin typeface="+mj-lt"/>
              </a:rPr>
              <a:t>  +  12KOH     </a:t>
            </a:r>
            <a:r>
              <a:rPr lang="en-US" sz="2200" dirty="0">
                <a:latin typeface="+mj-lt"/>
              </a:rPr>
              <a:t>	</a:t>
            </a:r>
            <a:r>
              <a:rPr lang="id-ID" sz="2200" dirty="0">
                <a:latin typeface="+mj-lt"/>
              </a:rPr>
              <a:t>               2KClO</a:t>
            </a:r>
            <a:r>
              <a:rPr lang="id-ID" sz="2200" baseline="-25000" dirty="0">
                <a:latin typeface="+mj-lt"/>
              </a:rPr>
              <a:t>3</a:t>
            </a:r>
            <a:r>
              <a:rPr lang="id-ID" sz="2200" dirty="0">
                <a:latin typeface="+mj-lt"/>
              </a:rPr>
              <a:t>  +  10KCl  +  6H</a:t>
            </a:r>
            <a:r>
              <a:rPr lang="id-ID" sz="2200" baseline="-25000" dirty="0">
                <a:latin typeface="+mj-lt"/>
              </a:rPr>
              <a:t>2</a:t>
            </a:r>
            <a:r>
              <a:rPr lang="id-ID" sz="2200" dirty="0">
                <a:latin typeface="+mj-lt"/>
              </a:rPr>
              <a:t>O      </a:t>
            </a:r>
          </a:p>
        </p:txBody>
      </p:sp>
      <p:sp>
        <p:nvSpPr>
          <p:cNvPr id="18435" name="Line 17"/>
          <p:cNvSpPr>
            <a:spLocks noChangeShapeType="1"/>
          </p:cNvSpPr>
          <p:nvPr/>
        </p:nvSpPr>
        <p:spPr bwMode="auto">
          <a:xfrm>
            <a:off x="2714625" y="98072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6" name="Line 17"/>
          <p:cNvSpPr>
            <a:spLocks noChangeShapeType="1"/>
          </p:cNvSpPr>
          <p:nvPr/>
        </p:nvSpPr>
        <p:spPr bwMode="auto">
          <a:xfrm>
            <a:off x="2714625" y="141277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7" name="Line 17"/>
          <p:cNvSpPr>
            <a:spLocks noChangeShapeType="1"/>
          </p:cNvSpPr>
          <p:nvPr/>
        </p:nvSpPr>
        <p:spPr bwMode="auto">
          <a:xfrm>
            <a:off x="3095625" y="42210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000125" y="2852936"/>
            <a:ext cx="3573464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48504" y="2387005"/>
            <a:ext cx="9302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4143376" y="2422723"/>
            <a:ext cx="858837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00125" y="3608387"/>
            <a:ext cx="4941614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996950" y="2204864"/>
            <a:ext cx="0" cy="142630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941739" y="2027982"/>
            <a:ext cx="0" cy="158199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092280" y="1628800"/>
            <a:ext cx="1872208" cy="23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Biloks</a:t>
            </a:r>
            <a:r>
              <a:rPr lang="en-US" dirty="0"/>
              <a:t> KClO</a:t>
            </a:r>
            <a:r>
              <a:rPr lang="en-US" baseline="-25000" dirty="0"/>
              <a:t>3</a:t>
            </a:r>
            <a:r>
              <a:rPr lang="en-US" dirty="0"/>
              <a:t> =0</a:t>
            </a:r>
          </a:p>
          <a:p>
            <a:r>
              <a:rPr lang="en-US" dirty="0"/>
              <a:t>1 + Cl + 3(-2) 0</a:t>
            </a:r>
          </a:p>
          <a:p>
            <a:r>
              <a:rPr lang="en-US" dirty="0"/>
              <a:t>Cl – 5 = 0</a:t>
            </a:r>
          </a:p>
          <a:p>
            <a:r>
              <a:rPr lang="en-US" dirty="0"/>
              <a:t>Cl +5</a:t>
            </a:r>
          </a:p>
          <a:p>
            <a:endParaRPr lang="en-US" dirty="0"/>
          </a:p>
          <a:p>
            <a:r>
              <a:rPr lang="en-US" dirty="0" err="1"/>
              <a:t>Biloks</a:t>
            </a:r>
            <a:r>
              <a:rPr lang="en-US" dirty="0"/>
              <a:t> </a:t>
            </a:r>
            <a:r>
              <a:rPr lang="en-US" dirty="0" err="1"/>
              <a:t>KCl</a:t>
            </a:r>
            <a:r>
              <a:rPr lang="en-US" dirty="0"/>
              <a:t> = 0</a:t>
            </a:r>
          </a:p>
          <a:p>
            <a:r>
              <a:rPr lang="en-US" dirty="0"/>
              <a:t>1 + Cl = 0</a:t>
            </a:r>
          </a:p>
          <a:p>
            <a:r>
              <a:rPr lang="en-US" dirty="0"/>
              <a:t>Cl = - 1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4875257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Contoh</a:t>
            </a:r>
            <a:r>
              <a:rPr lang="en-US" sz="2000" dirty="0">
                <a:solidFill>
                  <a:srgbClr val="0070C0"/>
                </a:solidFill>
              </a:rPr>
              <a:t> 3:</a:t>
            </a:r>
            <a:r>
              <a:rPr lang="en-US" sz="2000" dirty="0"/>
              <a:t>  IO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 + HSO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		I</a:t>
            </a:r>
            <a:r>
              <a:rPr lang="en-US" sz="2000" baseline="30000" dirty="0"/>
              <a:t>-</a:t>
            </a:r>
            <a:r>
              <a:rPr lang="en-US" sz="2000" dirty="0"/>
              <a:t> + SO</a:t>
            </a:r>
            <a:r>
              <a:rPr lang="en-US" sz="2000" baseline="-25000" dirty="0"/>
              <a:t>4</a:t>
            </a:r>
            <a:r>
              <a:rPr lang="en-US" sz="2000" baseline="30000" dirty="0"/>
              <a:t>2-</a:t>
            </a:r>
            <a:r>
              <a:rPr lang="en-US" sz="2000" dirty="0"/>
              <a:t> (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asam</a:t>
            </a:r>
            <a:r>
              <a:rPr lang="en-US" sz="2000" dirty="0"/>
              <a:t>)</a:t>
            </a:r>
          </a:p>
          <a:p>
            <a:r>
              <a:rPr lang="en-US" sz="2000" dirty="0" err="1">
                <a:solidFill>
                  <a:srgbClr val="0070C0"/>
                </a:solidFill>
              </a:rPr>
              <a:t>Contoh</a:t>
            </a:r>
            <a:r>
              <a:rPr lang="en-US" sz="2000" dirty="0">
                <a:solidFill>
                  <a:srgbClr val="0070C0"/>
                </a:solidFill>
              </a:rPr>
              <a:t> 4</a:t>
            </a:r>
            <a:r>
              <a:rPr lang="en-US" sz="2000" dirty="0"/>
              <a:t>: Br</a:t>
            </a:r>
            <a:r>
              <a:rPr lang="en-US" sz="2000" baseline="30000" dirty="0"/>
              <a:t>-</a:t>
            </a:r>
            <a:r>
              <a:rPr lang="en-US" sz="2000" dirty="0"/>
              <a:t> + MnO</a:t>
            </a:r>
            <a:r>
              <a:rPr lang="en-US" sz="2000" baseline="-25000" dirty="0"/>
              <a:t>4</a:t>
            </a:r>
            <a:r>
              <a:rPr lang="en-US" sz="2000" baseline="30000" dirty="0"/>
              <a:t>-</a:t>
            </a:r>
            <a:r>
              <a:rPr lang="en-US" sz="2000" dirty="0"/>
              <a:t>		MnO</a:t>
            </a:r>
            <a:r>
              <a:rPr lang="en-US" sz="2000" baseline="-25000" dirty="0"/>
              <a:t>2</a:t>
            </a:r>
            <a:r>
              <a:rPr lang="en-US" sz="2000" dirty="0"/>
              <a:t> + Br</a:t>
            </a:r>
            <a:r>
              <a:rPr lang="en-US" sz="2000" baseline="-25000" dirty="0"/>
              <a:t>2</a:t>
            </a:r>
            <a:r>
              <a:rPr lang="en-US" sz="2000" dirty="0"/>
              <a:t> (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basa</a:t>
            </a:r>
            <a:r>
              <a:rPr lang="en-US" sz="2000" dirty="0"/>
              <a:t>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95625" y="5373216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82907" y="5013176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ine 17"/>
          <p:cNvSpPr>
            <a:spLocks noChangeShapeType="1"/>
          </p:cNvSpPr>
          <p:nvPr/>
        </p:nvSpPr>
        <p:spPr bwMode="auto">
          <a:xfrm>
            <a:off x="3089932" y="458112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86858" y="1412776"/>
            <a:ext cx="1425102" cy="9750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11960" y="1412776"/>
            <a:ext cx="1224136" cy="18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1520" y="5628188"/>
            <a:ext cx="864096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Oksidator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pengoksida</a:t>
            </a:r>
            <a:r>
              <a:rPr lang="en-US" dirty="0">
                <a:solidFill>
                  <a:srgbClr val="0070C0"/>
                </a:solidFill>
              </a:rPr>
              <a:t>) =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menyebabkan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lain </a:t>
            </a:r>
            <a:r>
              <a:rPr lang="en-US" dirty="0" err="1">
                <a:solidFill>
                  <a:srgbClr val="0070C0"/>
                </a:solidFill>
              </a:rPr>
              <a:t>mengalami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oksidasi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sendiri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mengalami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reduksi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 err="1">
                <a:solidFill>
                  <a:srgbClr val="0070C0"/>
                </a:solidFill>
              </a:rPr>
              <a:t>Reduktor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pereduksi</a:t>
            </a:r>
            <a:r>
              <a:rPr lang="en-US" dirty="0">
                <a:solidFill>
                  <a:srgbClr val="0070C0"/>
                </a:solidFill>
              </a:rPr>
              <a:t>) =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menyebabkan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lain </a:t>
            </a:r>
            <a:r>
              <a:rPr lang="en-US" dirty="0" err="1">
                <a:solidFill>
                  <a:srgbClr val="0070C0"/>
                </a:solidFill>
              </a:rPr>
              <a:t>mengalami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reduksi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zat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sendiri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mengalami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oksidasi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6296" y="422108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Oksidator</a:t>
            </a:r>
            <a:r>
              <a:rPr lang="en-US" dirty="0">
                <a:solidFill>
                  <a:srgbClr val="0070C0"/>
                </a:solidFill>
              </a:rPr>
              <a:t> = Cl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</a:p>
          <a:p>
            <a:r>
              <a:rPr lang="en-US" dirty="0" err="1">
                <a:solidFill>
                  <a:srgbClr val="0070C0"/>
                </a:solidFill>
              </a:rPr>
              <a:t>Reduktor</a:t>
            </a:r>
            <a:r>
              <a:rPr lang="en-US" dirty="0">
                <a:solidFill>
                  <a:srgbClr val="0070C0"/>
                </a:solidFill>
              </a:rPr>
              <a:t> = Cl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824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32656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Latihan</a:t>
            </a:r>
            <a:r>
              <a:rPr lang="en-US" sz="2400" dirty="0">
                <a:solidFill>
                  <a:srgbClr val="0070C0"/>
                </a:solidFill>
              </a:rPr>
              <a:t>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268760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HNO</a:t>
            </a:r>
            <a:r>
              <a:rPr lang="en-US" sz="2400" baseline="-25000" dirty="0"/>
              <a:t>3</a:t>
            </a:r>
            <a:r>
              <a:rPr lang="en-US" sz="2400" dirty="0"/>
              <a:t> + HI			NO + I</a:t>
            </a:r>
            <a:r>
              <a:rPr lang="en-US" sz="2400" baseline="-25000" dirty="0"/>
              <a:t>2</a:t>
            </a:r>
            <a:r>
              <a:rPr lang="en-US" sz="2400" dirty="0"/>
              <a:t> +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Zn + HNO</a:t>
            </a:r>
            <a:r>
              <a:rPr lang="en-US" sz="2400" baseline="-25000" dirty="0"/>
              <a:t>3</a:t>
            </a:r>
            <a:r>
              <a:rPr lang="en-US" sz="2400" dirty="0"/>
              <a:t>			Zn(NO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 + N</a:t>
            </a:r>
            <a:r>
              <a:rPr lang="en-US" sz="2400" baseline="-25000" dirty="0"/>
              <a:t>2</a:t>
            </a:r>
            <a:r>
              <a:rPr lang="en-US" sz="2400" dirty="0"/>
              <a:t>O +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</a:t>
            </a:r>
            <a:r>
              <a:rPr lang="en-US" sz="2400" dirty="0"/>
              <a:t> + SO</a:t>
            </a:r>
            <a:r>
              <a:rPr lang="en-US" sz="2400" baseline="-25000" dirty="0"/>
              <a:t>2</a:t>
            </a:r>
            <a:r>
              <a:rPr lang="en-US" sz="2400" dirty="0"/>
              <a:t>		Cr</a:t>
            </a:r>
            <a:r>
              <a:rPr lang="en-US" sz="2400" baseline="30000" dirty="0"/>
              <a:t>3+</a:t>
            </a:r>
            <a:r>
              <a:rPr lang="en-US" sz="2400" dirty="0"/>
              <a:t> + HSO</a:t>
            </a:r>
            <a:r>
              <a:rPr lang="en-US" sz="2400" baseline="-25000" dirty="0"/>
              <a:t>4</a:t>
            </a:r>
            <a:r>
              <a:rPr lang="en-US" sz="2400" baseline="30000" dirty="0"/>
              <a:t>-</a:t>
            </a:r>
            <a:r>
              <a:rPr lang="en-US" sz="2400" dirty="0"/>
              <a:t>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Pb</a:t>
            </a:r>
            <a:r>
              <a:rPr lang="en-US" sz="2400" dirty="0"/>
              <a:t>(OH)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 + </a:t>
            </a:r>
            <a:r>
              <a:rPr lang="en-US" sz="2400" dirty="0" err="1"/>
              <a:t>ClO</a:t>
            </a:r>
            <a:r>
              <a:rPr lang="en-US" sz="2400" baseline="30000" dirty="0"/>
              <a:t>-</a:t>
            </a:r>
            <a:r>
              <a:rPr lang="en-US" sz="2400" dirty="0"/>
              <a:t>		PbO</a:t>
            </a:r>
            <a:r>
              <a:rPr lang="en-US" sz="2400" baseline="-25000" dirty="0"/>
              <a:t>2</a:t>
            </a:r>
            <a:r>
              <a:rPr lang="en-US" sz="2400" dirty="0"/>
              <a:t> + Cl</a:t>
            </a:r>
            <a:r>
              <a:rPr lang="en-US" sz="2400" baseline="30000" dirty="0"/>
              <a:t>-</a:t>
            </a:r>
            <a:r>
              <a:rPr lang="en-US" sz="2400" dirty="0"/>
              <a:t> (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Br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dirty="0" err="1"/>
              <a:t>NaOH</a:t>
            </a:r>
            <a:r>
              <a:rPr lang="en-US" sz="2400" dirty="0"/>
              <a:t>			</a:t>
            </a:r>
            <a:r>
              <a:rPr lang="en-US" sz="2400" dirty="0" err="1"/>
              <a:t>NaBr</a:t>
            </a:r>
            <a:r>
              <a:rPr lang="en-US" sz="2400" dirty="0"/>
              <a:t> + NaBrO</a:t>
            </a:r>
            <a:r>
              <a:rPr lang="en-US" sz="2400" baseline="-25000" dirty="0"/>
              <a:t>3</a:t>
            </a:r>
            <a:r>
              <a:rPr lang="en-US" sz="2400" dirty="0"/>
              <a:t> +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095836" y="1556792"/>
            <a:ext cx="97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82471" y="1916832"/>
            <a:ext cx="97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82471" y="2204864"/>
            <a:ext cx="97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82471" y="2564180"/>
            <a:ext cx="97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95836" y="2924944"/>
            <a:ext cx="97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34514" y="3429000"/>
            <a:ext cx="8674972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Biloks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Biloks</a:t>
            </a:r>
            <a:r>
              <a:rPr lang="en-US" dirty="0"/>
              <a:t> atom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 nol. </a:t>
            </a:r>
            <a:r>
              <a:rPr lang="en-US" dirty="0" err="1"/>
              <a:t>Biloks</a:t>
            </a:r>
            <a:r>
              <a:rPr lang="en-US" dirty="0"/>
              <a:t> Na=0, H</a:t>
            </a:r>
            <a:r>
              <a:rPr lang="en-US" baseline="-25000" dirty="0"/>
              <a:t>2</a:t>
            </a:r>
            <a:r>
              <a:rPr lang="en-US" dirty="0"/>
              <a:t> =0.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biloks</a:t>
            </a:r>
            <a:r>
              <a:rPr lang="en-US" dirty="0"/>
              <a:t> atom-atom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nol. </a:t>
            </a:r>
            <a:r>
              <a:rPr lang="en-US" dirty="0" err="1"/>
              <a:t>Biloks</a:t>
            </a:r>
            <a:r>
              <a:rPr lang="en-US" dirty="0"/>
              <a:t>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= 0.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Biloks</a:t>
            </a:r>
            <a:r>
              <a:rPr lang="en-US" dirty="0"/>
              <a:t> ion </a:t>
            </a:r>
            <a:r>
              <a:rPr lang="en-US" dirty="0" err="1"/>
              <a:t>monoatom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ionnya</a:t>
            </a:r>
            <a:r>
              <a:rPr lang="en-US" dirty="0"/>
              <a:t>. </a:t>
            </a:r>
            <a:r>
              <a:rPr lang="en-US" dirty="0" err="1"/>
              <a:t>Biloks</a:t>
            </a:r>
            <a:r>
              <a:rPr lang="en-US" dirty="0"/>
              <a:t>  S</a:t>
            </a:r>
            <a:r>
              <a:rPr lang="en-US" baseline="30000" dirty="0"/>
              <a:t>2-</a:t>
            </a:r>
            <a:r>
              <a:rPr lang="en-US" dirty="0"/>
              <a:t> = - 2.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biloks</a:t>
            </a:r>
            <a:r>
              <a:rPr lang="en-US" dirty="0"/>
              <a:t> atom-atom </a:t>
            </a:r>
            <a:r>
              <a:rPr lang="en-US" dirty="0" err="1"/>
              <a:t>pembentuk</a:t>
            </a:r>
            <a:r>
              <a:rPr lang="en-US" dirty="0"/>
              <a:t> ion </a:t>
            </a:r>
            <a:r>
              <a:rPr lang="en-US" dirty="0" err="1"/>
              <a:t>poliatom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poliatom</a:t>
            </a:r>
            <a:r>
              <a:rPr lang="en-US" dirty="0"/>
              <a:t>. </a:t>
            </a:r>
            <a:r>
              <a:rPr lang="en-US" dirty="0" err="1"/>
              <a:t>Biloks</a:t>
            </a:r>
            <a:r>
              <a:rPr lang="en-US" dirty="0"/>
              <a:t> CO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 = -2.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Biloks</a:t>
            </a:r>
            <a:r>
              <a:rPr lang="en-US" dirty="0"/>
              <a:t> H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= +1, </a:t>
            </a:r>
            <a:r>
              <a:rPr lang="en-US" dirty="0" err="1"/>
              <a:t>kecuali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hidrida</a:t>
            </a:r>
            <a:r>
              <a:rPr lang="en-US" dirty="0"/>
              <a:t> = -1.  (</a:t>
            </a:r>
            <a:r>
              <a:rPr lang="en-US" dirty="0" err="1"/>
              <a:t>NaH</a:t>
            </a:r>
            <a:r>
              <a:rPr lang="en-US" dirty="0"/>
              <a:t>, BaH</a:t>
            </a:r>
            <a:r>
              <a:rPr lang="en-US" baseline="-25000" dirty="0"/>
              <a:t>2</a:t>
            </a:r>
            <a:r>
              <a:rPr lang="en-US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Biloks</a:t>
            </a:r>
            <a:r>
              <a:rPr lang="en-US" dirty="0"/>
              <a:t> O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= -2,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peroksida</a:t>
            </a:r>
            <a:r>
              <a:rPr lang="en-US" dirty="0"/>
              <a:t> = -1 (H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, BaO</a:t>
            </a:r>
            <a:r>
              <a:rPr lang="en-US" baseline="-25000" dirty="0"/>
              <a:t>2</a:t>
            </a:r>
            <a:r>
              <a:rPr lang="en-US" dirty="0"/>
              <a:t>),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superoksida</a:t>
            </a:r>
            <a:r>
              <a:rPr lang="en-US" dirty="0"/>
              <a:t> = - ½ (KO</a:t>
            </a:r>
            <a:r>
              <a:rPr lang="en-US" baseline="-25000" dirty="0"/>
              <a:t>2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OF</a:t>
            </a:r>
            <a:r>
              <a:rPr lang="en-US" baseline="-25000" dirty="0"/>
              <a:t>2</a:t>
            </a:r>
            <a:r>
              <a:rPr lang="en-US" dirty="0"/>
              <a:t> = +2.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Atom </a:t>
            </a:r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/ion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biloks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ion </a:t>
            </a:r>
            <a:r>
              <a:rPr lang="en-US" dirty="0" err="1"/>
              <a:t>logamnya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55723" y="807095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Setarakan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 PBO!</a:t>
            </a:r>
          </a:p>
        </p:txBody>
      </p:sp>
    </p:spTree>
    <p:extLst>
      <p:ext uri="{BB962C8B-B14F-4D97-AF65-F5344CB8AC3E}">
        <p14:creationId xmlns:p14="http://schemas.microsoft.com/office/powerpoint/2010/main" val="286399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7734</TotalTime>
  <Words>1236</Words>
  <Application>Microsoft Office PowerPoint</Application>
  <PresentationFormat>On-screen Show (4:3)</PresentationFormat>
  <Paragraphs>137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Latihan 1</vt:lpstr>
      <vt:lpstr>PowerPoint Presentation</vt:lpstr>
      <vt:lpstr>PowerPoint Presentation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Acer Customer</dc:creator>
  <cp:lastModifiedBy>Budi P S</cp:lastModifiedBy>
  <cp:revision>362</cp:revision>
  <cp:lastPrinted>2015-09-04T04:30:18Z</cp:lastPrinted>
  <dcterms:created xsi:type="dcterms:W3CDTF">2014-08-25T16:17:29Z</dcterms:created>
  <dcterms:modified xsi:type="dcterms:W3CDTF">2021-02-23T05:41:19Z</dcterms:modified>
</cp:coreProperties>
</file>