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4" r:id="rId4"/>
    <p:sldId id="263" r:id="rId5"/>
    <p:sldId id="262" r:id="rId6"/>
    <p:sldId id="261" r:id="rId7"/>
    <p:sldId id="266" r:id="rId8"/>
    <p:sldId id="260" r:id="rId9"/>
    <p:sldId id="259" r:id="rId10"/>
    <p:sldId id="258" r:id="rId11"/>
    <p:sldId id="257" r:id="rId12"/>
    <p:sldId id="267" r:id="rId13"/>
    <p:sldId id="268" r:id="rId14"/>
    <p:sldId id="270" r:id="rId15"/>
    <p:sldId id="271" r:id="rId16"/>
    <p:sldId id="272" r:id="rId17"/>
    <p:sldId id="277" r:id="rId18"/>
    <p:sldId id="276" r:id="rId19"/>
    <p:sldId id="275" r:id="rId20"/>
    <p:sldId id="274" r:id="rId21"/>
    <p:sldId id="278" r:id="rId22"/>
    <p:sldId id="281" r:id="rId23"/>
    <p:sldId id="282" r:id="rId24"/>
    <p:sldId id="280" r:id="rId25"/>
    <p:sldId id="279" r:id="rId2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4B1DEB-7A4D-4976-BB55-02F775782F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83099135-A1DE-4FE2-87B7-57330B9BC4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F65A9279-06F4-4DED-99C2-AE66F01F4D0E}"/>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8398D84A-C51B-4B7F-B3AD-3CFB649AF09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3C97279-822B-440B-A78D-054D05E80730}"/>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277308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D41C16-D81E-4559-AE3E-B41BD3908EB8}"/>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62960A15-8A3C-4605-8853-B0C4EEBE51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B0EB1785-292F-4534-8FFA-24A67957C9BB}"/>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53D0807C-6D79-4BD5-B941-9094147D755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4B9A216-1EB0-4E60-AB5E-58A40B31F97E}"/>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157841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1EE4390-E2A3-4A68-B7E9-9BF8B5658C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1A17CE8F-AAC8-4816-B5C0-6174A7201D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1D55A3B1-97EC-47F8-A048-0756B23425DA}"/>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84FB2E62-843D-48ED-8687-0A5B5F0CE25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F2CDE17B-8347-4F08-B485-EBC160E7589C}"/>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387924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93B332-7739-4720-9409-D79358515CE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6D62439-9C85-486B-8978-3376767C94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FCC9EA2-A2FA-4F58-AED5-BAB3CCA7D1C3}"/>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54DB9745-DF61-48D0-B33D-5A476897072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0AED3F9-97A2-4835-A7AE-58830457713D}"/>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526216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EF33A9-311D-4D05-B44B-39F02E3BF2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CE4DBAD2-6BDF-4892-BC78-BEA16E5C14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5CFFD3F-D8C1-4DB6-AC42-10D27CDB970C}"/>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06887D86-AFBA-4912-BDA1-4F81CAEAA22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49BE6F9-12CB-48F4-893B-4EC3504D41A1}"/>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416489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159E28-966F-49A5-B33E-F5C40C25A84A}"/>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7D2F9CA-07DC-4E94-AB7A-176F9D2EFB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94ECD755-21E4-4FDE-98A7-88225584EE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6EDBEBD8-8FD5-4CF5-820D-49F35BE380C6}"/>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6" name="Footer Placeholder 5">
            <a:extLst>
              <a:ext uri="{FF2B5EF4-FFF2-40B4-BE49-F238E27FC236}">
                <a16:creationId xmlns:a16="http://schemas.microsoft.com/office/drawing/2014/main" xmlns="" id="{B9F6CD01-1F47-4DE2-A24E-89220994BD0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63804BE-DB01-4D93-8333-04032036B671}"/>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18659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B08EE1-686A-4707-84AB-8E41A24FA217}"/>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F854E89F-1C16-4D5F-B810-712C461C39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6FDA024-EDB5-4F3D-8011-33C6FEBCEC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C5D9D2BA-513E-4BEC-B645-EC2D165520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E2EB177-EB67-4E95-983A-51571A60DB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8871D5D3-80D8-4090-A02F-600B50266562}"/>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8" name="Footer Placeholder 7">
            <a:extLst>
              <a:ext uri="{FF2B5EF4-FFF2-40B4-BE49-F238E27FC236}">
                <a16:creationId xmlns:a16="http://schemas.microsoft.com/office/drawing/2014/main" xmlns="" id="{B4F3F25A-6A79-4B46-857E-94D0C9982E9E}"/>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6510F83-1C0E-452F-8A4E-3D1A33212655}"/>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306070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B05AD1-0067-454D-9A9D-E01734CB9B5D}"/>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C78DD7CC-D2E1-4277-A805-1C83D087339F}"/>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4" name="Footer Placeholder 3">
            <a:extLst>
              <a:ext uri="{FF2B5EF4-FFF2-40B4-BE49-F238E27FC236}">
                <a16:creationId xmlns:a16="http://schemas.microsoft.com/office/drawing/2014/main" xmlns="" id="{FA70C1BB-FCBD-419D-A716-4A2A5AA6BD30}"/>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91FA1361-2A2C-4BDA-BE19-D2464BFE63B3}"/>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475768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AF090F-74AE-448A-ACA1-A00F68BFBB43}"/>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3" name="Footer Placeholder 2">
            <a:extLst>
              <a:ext uri="{FF2B5EF4-FFF2-40B4-BE49-F238E27FC236}">
                <a16:creationId xmlns:a16="http://schemas.microsoft.com/office/drawing/2014/main" xmlns="" id="{1EDC7891-317C-4CF0-A0F2-D50C95DBC264}"/>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50FA8666-D3FB-43FF-8A58-3019AB785231}"/>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4020251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9C1212-E241-471B-AD2B-C14529F270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34FB8C69-6FB3-4D36-8CD2-81D784CA26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3089FC8E-E6D7-412B-AAFE-C7DCB97BD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4308E36-D000-4CE5-B4EA-495AA871E1CD}"/>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6" name="Footer Placeholder 5">
            <a:extLst>
              <a:ext uri="{FF2B5EF4-FFF2-40B4-BE49-F238E27FC236}">
                <a16:creationId xmlns:a16="http://schemas.microsoft.com/office/drawing/2014/main" xmlns="" id="{20FED279-D119-4E42-AA06-20B58AA4074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294A2787-0065-4D77-9EB0-0920EDE56A83}"/>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403645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974B87-9EA5-4154-9919-A817EFC31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4D0F45B3-AFCC-47A7-B8C5-5C89D5F547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F78F99E2-6BA0-49A7-9645-03FC7418A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31F587A-5237-4FE3-8418-2289759120F8}"/>
              </a:ext>
            </a:extLst>
          </p:cNvPr>
          <p:cNvSpPr>
            <a:spLocks noGrp="1"/>
          </p:cNvSpPr>
          <p:nvPr>
            <p:ph type="dt" sz="half" idx="10"/>
          </p:nvPr>
        </p:nvSpPr>
        <p:spPr/>
        <p:txBody>
          <a:bodyPr/>
          <a:lstStyle/>
          <a:p>
            <a:fld id="{60B771E0-12E2-4DE8-9BD6-B9C1984301CB}" type="datetimeFigureOut">
              <a:rPr lang="id-ID" smtClean="0"/>
              <a:t>17/05/2022</a:t>
            </a:fld>
            <a:endParaRPr lang="id-ID"/>
          </a:p>
        </p:txBody>
      </p:sp>
      <p:sp>
        <p:nvSpPr>
          <p:cNvPr id="6" name="Footer Placeholder 5">
            <a:extLst>
              <a:ext uri="{FF2B5EF4-FFF2-40B4-BE49-F238E27FC236}">
                <a16:creationId xmlns:a16="http://schemas.microsoft.com/office/drawing/2014/main" xmlns="" id="{BC885A37-9463-4CBC-B941-DDB4677EBBB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75A6BD3-3637-44B7-B434-B9D157B8ABDE}"/>
              </a:ext>
            </a:extLst>
          </p:cNvPr>
          <p:cNvSpPr>
            <a:spLocks noGrp="1"/>
          </p:cNvSpPr>
          <p:nvPr>
            <p:ph type="sldNum" sz="quarter" idx="12"/>
          </p:nvPr>
        </p:nvSpPr>
        <p:spPr/>
        <p:txBody>
          <a:bodyPr/>
          <a:lstStyle/>
          <a:p>
            <a:fld id="{ACB90409-AF53-4383-BFDA-BE3D56B3AFB3}" type="slidenum">
              <a:rPr lang="id-ID" smtClean="0"/>
              <a:t>‹#›</a:t>
            </a:fld>
            <a:endParaRPr lang="id-ID"/>
          </a:p>
        </p:txBody>
      </p:sp>
    </p:spTree>
    <p:extLst>
      <p:ext uri="{BB962C8B-B14F-4D97-AF65-F5344CB8AC3E}">
        <p14:creationId xmlns:p14="http://schemas.microsoft.com/office/powerpoint/2010/main" val="200441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81F70B0-BA2B-47BC-867F-BB1D18CC99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732F60A-000E-47D3-B90C-B91D192E3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7809DAE1-B853-48BC-A72B-6980037FA0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771E0-12E2-4DE8-9BD6-B9C1984301CB}" type="datetimeFigureOut">
              <a:rPr lang="id-ID" smtClean="0"/>
              <a:t>17/05/2022</a:t>
            </a:fld>
            <a:endParaRPr lang="id-ID"/>
          </a:p>
        </p:txBody>
      </p:sp>
      <p:sp>
        <p:nvSpPr>
          <p:cNvPr id="5" name="Footer Placeholder 4">
            <a:extLst>
              <a:ext uri="{FF2B5EF4-FFF2-40B4-BE49-F238E27FC236}">
                <a16:creationId xmlns:a16="http://schemas.microsoft.com/office/drawing/2014/main" xmlns="" id="{4EF4E8AC-829D-466A-9931-BF6AFE41AC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D64F74DE-866C-45DC-9DCE-283FB0B7C0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90409-AF53-4383-BFDA-BE3D56B3AFB3}" type="slidenum">
              <a:rPr lang="id-ID" smtClean="0"/>
              <a:t>‹#›</a:t>
            </a:fld>
            <a:endParaRPr lang="id-ID"/>
          </a:p>
        </p:txBody>
      </p:sp>
    </p:spTree>
    <p:extLst>
      <p:ext uri="{BB962C8B-B14F-4D97-AF65-F5344CB8AC3E}">
        <p14:creationId xmlns:p14="http://schemas.microsoft.com/office/powerpoint/2010/main" val="158290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EA83AF-BE02-4C70-A99F-8D5963E8D93F}"/>
              </a:ext>
            </a:extLst>
          </p:cNvPr>
          <p:cNvSpPr>
            <a:spLocks noGrp="1"/>
          </p:cNvSpPr>
          <p:nvPr>
            <p:ph type="ctrTitle"/>
          </p:nvPr>
        </p:nvSpPr>
        <p:spPr/>
        <p:txBody>
          <a:bodyPr/>
          <a:lstStyle/>
          <a:p>
            <a:r>
              <a:rPr lang="id-ID" dirty="0"/>
              <a:t>SISTEM INFORMASI GEOGRAFI</a:t>
            </a:r>
          </a:p>
        </p:txBody>
      </p:sp>
      <p:sp>
        <p:nvSpPr>
          <p:cNvPr id="3" name="Subtitle 2">
            <a:extLst>
              <a:ext uri="{FF2B5EF4-FFF2-40B4-BE49-F238E27FC236}">
                <a16:creationId xmlns:a16="http://schemas.microsoft.com/office/drawing/2014/main" xmlns="" id="{899DCB34-124C-41D1-ADCE-65A0313A35CF}"/>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224801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9D9263-A2A7-4C0F-A66A-8DE8611C0576}"/>
              </a:ext>
            </a:extLst>
          </p:cNvPr>
          <p:cNvSpPr>
            <a:spLocks noGrp="1"/>
          </p:cNvSpPr>
          <p:nvPr>
            <p:ph type="title"/>
          </p:nvPr>
        </p:nvSpPr>
        <p:spPr/>
        <p:txBody>
          <a:bodyPr>
            <a:normAutofit fontScale="90000"/>
          </a:bodyPr>
          <a:lstStyle/>
          <a:p>
            <a:r>
              <a:rPr lang="id-ID" b="1" dirty="0"/>
              <a:t/>
            </a:r>
            <a:br>
              <a:rPr lang="id-ID" b="1" dirty="0"/>
            </a:br>
            <a:r>
              <a:rPr lang="id-ID" b="1" dirty="0"/>
              <a:t>                   3. Tahapan-Tahapan Kerja SIG</a:t>
            </a:r>
            <a:br>
              <a:rPr lang="id-ID" b="1" dirty="0"/>
            </a:br>
            <a:endParaRPr lang="id-ID" dirty="0"/>
          </a:p>
        </p:txBody>
      </p:sp>
      <p:sp>
        <p:nvSpPr>
          <p:cNvPr id="3" name="Content Placeholder 2">
            <a:extLst>
              <a:ext uri="{FF2B5EF4-FFF2-40B4-BE49-F238E27FC236}">
                <a16:creationId xmlns:a16="http://schemas.microsoft.com/office/drawing/2014/main" xmlns="" id="{51F05C5F-36B4-4B29-B0C1-9A4523CC9761}"/>
              </a:ext>
            </a:extLst>
          </p:cNvPr>
          <p:cNvSpPr>
            <a:spLocks noGrp="1"/>
          </p:cNvSpPr>
          <p:nvPr>
            <p:ph idx="1"/>
          </p:nvPr>
        </p:nvSpPr>
        <p:spPr/>
        <p:txBody>
          <a:bodyPr>
            <a:normAutofit fontScale="92500" lnSpcReduction="10000"/>
          </a:bodyPr>
          <a:lstStyle/>
          <a:p>
            <a:pPr marL="0" indent="0">
              <a:buNone/>
            </a:pPr>
            <a:r>
              <a:rPr lang="id-ID" sz="4800" dirty="0"/>
              <a:t>Tahapan kerja SIG meliputi :</a:t>
            </a:r>
          </a:p>
          <a:p>
            <a:pPr marL="0" indent="0">
              <a:buNone/>
            </a:pPr>
            <a:r>
              <a:rPr lang="id-ID" sz="4800" b="1" dirty="0"/>
              <a:t>1. Tahap Masukan (Input)</a:t>
            </a:r>
          </a:p>
          <a:p>
            <a:pPr marL="0" indent="0">
              <a:buNone/>
            </a:pPr>
            <a:r>
              <a:rPr lang="id-ID" sz="4800" dirty="0"/>
              <a:t>Tahap pertama dalam tahapan kerja SIG adalah tahap masukan (input). Tahapan input ini terdiri dari sumber data dan proses memasukkan data.</a:t>
            </a:r>
          </a:p>
          <a:p>
            <a:pPr marL="0" indent="0">
              <a:buNone/>
            </a:pPr>
            <a:r>
              <a:rPr lang="id-ID" dirty="0"/>
              <a:t/>
            </a:r>
            <a:br>
              <a:rPr lang="id-ID" dirty="0"/>
            </a:br>
            <a:endParaRPr lang="id-ID" dirty="0"/>
          </a:p>
        </p:txBody>
      </p:sp>
    </p:spTree>
    <p:extLst>
      <p:ext uri="{BB962C8B-B14F-4D97-AF65-F5344CB8AC3E}">
        <p14:creationId xmlns:p14="http://schemas.microsoft.com/office/powerpoint/2010/main" val="3376373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0F6F1E9-2E75-4085-8612-9AD0901FDA43}"/>
              </a:ext>
            </a:extLst>
          </p:cNvPr>
          <p:cNvSpPr>
            <a:spLocks noGrp="1"/>
          </p:cNvSpPr>
          <p:nvPr>
            <p:ph idx="1"/>
          </p:nvPr>
        </p:nvSpPr>
        <p:spPr>
          <a:xfrm>
            <a:off x="838200" y="716692"/>
            <a:ext cx="10515600" cy="5968313"/>
          </a:xfrm>
        </p:spPr>
        <p:txBody>
          <a:bodyPr>
            <a:normAutofit/>
          </a:bodyPr>
          <a:lstStyle/>
          <a:p>
            <a:pPr marL="514350" indent="-514350">
              <a:buAutoNum type="alphaLcPeriod"/>
            </a:pPr>
            <a:r>
              <a:rPr lang="id-ID" dirty="0"/>
              <a:t>Sumber Data, </a:t>
            </a:r>
          </a:p>
          <a:p>
            <a:pPr marL="514350" indent="-514350">
              <a:buAutoNum type="alphaLcPeriod"/>
            </a:pPr>
            <a:r>
              <a:rPr lang="id-ID" dirty="0"/>
              <a:t>K</a:t>
            </a:r>
            <a:r>
              <a:rPr lang="nn-NO" dirty="0"/>
              <a:t>ita harus menyiapkan dulu data-data yang akan di-input di sistem SIG. Data-data tersebut bersumber dari:</a:t>
            </a:r>
            <a:endParaRPr lang="id-ID" dirty="0"/>
          </a:p>
          <a:p>
            <a:r>
              <a:rPr lang="id-ID" dirty="0"/>
              <a:t>Data penginderaan jauh seperti citra, baik citra foto maupun citra nonfoto, data foto udara, dan citra satelit.</a:t>
            </a:r>
          </a:p>
          <a:p>
            <a:r>
              <a:rPr lang="id-ID" dirty="0"/>
              <a:t>- Data teristris atau data dari lapangan seperti data pH tanah, salinitas air, curah hujan, persebaran penduduk, data pasien positif Covid, dan lain sebagainya. Data teristris ini bisa disajikan dalam bentuk peta, tabel, grafik, atau hasil perhitungan saja.</a:t>
            </a:r>
          </a:p>
          <a:p>
            <a:r>
              <a:rPr lang="id-ID" dirty="0"/>
              <a:t>- Data peta biasanya sudah dalam bentuk peta digital. Ada data spasial sungai, jalan, tata guna lahan, dan lain sebagianya. Kalian tinggal input saja sesuai dengan keperluan pembuatan.</a:t>
            </a:r>
          </a:p>
          <a:p>
            <a:pPr marL="514350" indent="-514350">
              <a:buAutoNum type="alphaLcPeriod"/>
            </a:pPr>
            <a:endParaRPr lang="id-ID" dirty="0"/>
          </a:p>
          <a:p>
            <a:endParaRPr lang="id-ID" dirty="0"/>
          </a:p>
        </p:txBody>
      </p:sp>
    </p:spTree>
    <p:extLst>
      <p:ext uri="{BB962C8B-B14F-4D97-AF65-F5344CB8AC3E}">
        <p14:creationId xmlns:p14="http://schemas.microsoft.com/office/powerpoint/2010/main" val="4278397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9BF031-92E6-4E60-9176-A71BE677DC4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663574D-9B4D-4053-B86C-161BF11EA3AC}"/>
              </a:ext>
            </a:extLst>
          </p:cNvPr>
          <p:cNvSpPr>
            <a:spLocks noGrp="1"/>
          </p:cNvSpPr>
          <p:nvPr>
            <p:ph idx="1"/>
          </p:nvPr>
        </p:nvSpPr>
        <p:spPr/>
        <p:txBody>
          <a:bodyPr/>
          <a:lstStyle/>
          <a:p>
            <a:pPr marL="0" indent="0">
              <a:buNone/>
            </a:pPr>
            <a:r>
              <a:rPr lang="id-ID" dirty="0"/>
              <a:t>b. Proses Pemasukan Data </a:t>
            </a:r>
          </a:p>
          <a:p>
            <a:pPr marL="0" indent="0">
              <a:buNone/>
            </a:pPr>
            <a:r>
              <a:rPr lang="id-ID" dirty="0"/>
              <a:t>Setelah data yang dibutuhkan terkumpul, langsung saja dimasukkan ke dalam aplikasi SIG. Ada dua jenis data yang bisa di-input dalam SIG yaitu:</a:t>
            </a:r>
          </a:p>
          <a:p>
            <a:pPr marL="0" indent="0">
              <a:buNone/>
            </a:pPr>
            <a:r>
              <a:rPr lang="id-ID" dirty="0"/>
              <a:t> Data Spasial </a:t>
            </a:r>
          </a:p>
          <a:p>
            <a:pPr marL="0" indent="0">
              <a:buNone/>
            </a:pPr>
            <a:r>
              <a:rPr lang="id-ID" dirty="0"/>
              <a:t>Data spasial adalah data atau informasi yang memiliki referensi atau koordinat geografis. Cara memasukkan data spasial ke dalam sistem SIG dapat dilakukan dengan dua cara, yaitu digitasi dan penyiaman (scanning).</a:t>
            </a:r>
          </a:p>
          <a:p>
            <a:pPr marL="0" indent="0">
              <a:buNone/>
            </a:pPr>
            <a:endParaRPr lang="id-ID" dirty="0"/>
          </a:p>
          <a:p>
            <a:endParaRPr lang="id-ID" dirty="0"/>
          </a:p>
        </p:txBody>
      </p:sp>
    </p:spTree>
    <p:extLst>
      <p:ext uri="{BB962C8B-B14F-4D97-AF65-F5344CB8AC3E}">
        <p14:creationId xmlns:p14="http://schemas.microsoft.com/office/powerpoint/2010/main" val="2465225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A8852-243B-4146-96B9-0E1D26F7771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BE7F548-BA41-426A-B4D6-BE8DFDAD78BA}"/>
              </a:ext>
            </a:extLst>
          </p:cNvPr>
          <p:cNvSpPr>
            <a:spLocks noGrp="1"/>
          </p:cNvSpPr>
          <p:nvPr>
            <p:ph idx="1"/>
          </p:nvPr>
        </p:nvSpPr>
        <p:spPr/>
        <p:txBody>
          <a:bodyPr>
            <a:normAutofit/>
          </a:bodyPr>
          <a:lstStyle/>
          <a:p>
            <a:pPr marL="0" indent="0">
              <a:buNone/>
            </a:pPr>
            <a:r>
              <a:rPr lang="id-ID" dirty="0"/>
              <a:t>- Data Atribut</a:t>
            </a:r>
          </a:p>
          <a:p>
            <a:pPr marL="0" indent="0">
              <a:buNone/>
            </a:pPr>
            <a:r>
              <a:rPr lang="id-ID" sz="4000" dirty="0"/>
              <a:t>Data atribut adalah data yang memberikan penjelasan mengenai setiap objek, fenomena, atau informasi yang ada di permukaan bumi. Data atribut suatu objek dapat berupa data kualitatif dan kuantitatif.</a:t>
            </a:r>
          </a:p>
          <a:p>
            <a:endParaRPr lang="id-ID" sz="4000" dirty="0"/>
          </a:p>
        </p:txBody>
      </p:sp>
    </p:spTree>
    <p:extLst>
      <p:ext uri="{BB962C8B-B14F-4D97-AF65-F5344CB8AC3E}">
        <p14:creationId xmlns:p14="http://schemas.microsoft.com/office/powerpoint/2010/main" val="700906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BFE769-DC0E-4E26-A864-C53C7E06894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75CFF5F-A72D-4B82-A504-C5782511F9BD}"/>
              </a:ext>
            </a:extLst>
          </p:cNvPr>
          <p:cNvSpPr>
            <a:spLocks noGrp="1"/>
          </p:cNvSpPr>
          <p:nvPr>
            <p:ph idx="1"/>
          </p:nvPr>
        </p:nvSpPr>
        <p:spPr/>
        <p:txBody>
          <a:bodyPr/>
          <a:lstStyle/>
          <a:p>
            <a:pPr marL="0" indent="0">
              <a:buNone/>
            </a:pPr>
            <a:r>
              <a:rPr lang="id-ID" sz="4400" dirty="0"/>
              <a:t>Data kualitatif adalah data hasil pengamatan yang dinyatakan dalam bentuk deskriptif yang diperoleh dari pengisian angket, wawancara, dan tanya jawab. Data kualitatif contohnya peta tata guna lahan, seperti data permukiman, sawah, kawasan industri, tegalan dan lain sebagainya</a:t>
            </a:r>
          </a:p>
          <a:p>
            <a:endParaRPr lang="id-ID" dirty="0"/>
          </a:p>
        </p:txBody>
      </p:sp>
    </p:spTree>
    <p:extLst>
      <p:ext uri="{BB962C8B-B14F-4D97-AF65-F5344CB8AC3E}">
        <p14:creationId xmlns:p14="http://schemas.microsoft.com/office/powerpoint/2010/main" val="1889403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8E7A5-4A5A-406E-B0EF-0AE46531AB6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2D884F5-B731-4E57-AF41-37A0125A99DD}"/>
              </a:ext>
            </a:extLst>
          </p:cNvPr>
          <p:cNvSpPr>
            <a:spLocks noGrp="1"/>
          </p:cNvSpPr>
          <p:nvPr>
            <p:ph idx="1"/>
          </p:nvPr>
        </p:nvSpPr>
        <p:spPr/>
        <p:txBody>
          <a:bodyPr>
            <a:normAutofit/>
          </a:bodyPr>
          <a:lstStyle/>
          <a:p>
            <a:pPr marL="0" indent="0">
              <a:buNone/>
            </a:pPr>
            <a:r>
              <a:rPr lang="id-ID" sz="5400" dirty="0"/>
              <a:t>Data kuantitatif adalah data hasil pengamatan yang dinyatakan dalam bilangan. Data kuantitatif berfungsi untuk memperlihatkan perbedaan nilai objek.</a:t>
            </a:r>
          </a:p>
        </p:txBody>
      </p:sp>
    </p:spTree>
    <p:extLst>
      <p:ext uri="{BB962C8B-B14F-4D97-AF65-F5344CB8AC3E}">
        <p14:creationId xmlns:p14="http://schemas.microsoft.com/office/powerpoint/2010/main" val="1478294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5140CC-D750-4B7C-BD1F-C83B2B9EA2E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FD60248-99A6-4AA4-BDC2-F6A02AB38092}"/>
              </a:ext>
            </a:extLst>
          </p:cNvPr>
          <p:cNvSpPr>
            <a:spLocks noGrp="1"/>
          </p:cNvSpPr>
          <p:nvPr>
            <p:ph idx="1"/>
          </p:nvPr>
        </p:nvSpPr>
        <p:spPr/>
        <p:txBody>
          <a:bodyPr/>
          <a:lstStyle/>
          <a:p>
            <a:pPr marL="0" indent="0">
              <a:buNone/>
            </a:pPr>
            <a:r>
              <a:rPr lang="id-ID" b="1" dirty="0"/>
              <a:t>3</a:t>
            </a:r>
            <a:r>
              <a:rPr lang="id-ID" sz="3600" b="1" dirty="0"/>
              <a:t>. Tahap Pengolahan</a:t>
            </a:r>
          </a:p>
          <a:p>
            <a:pPr marL="0" indent="0">
              <a:buNone/>
            </a:pPr>
            <a:r>
              <a:rPr lang="id-ID" sz="3600" dirty="0"/>
              <a:t>Setelah kita mengumpulkan data-data dari berbagai sumber dan data tersebut sudah kita input pada SIG, barulah kita memulai tahap pengolahan data. Tahap pengolahan data ini meliputi manipulasi dan analisis data seperti membuat basis data baru, menghapus basis data, mengedit data, mengisi dan menyisipkan data kedalam tabel.</a:t>
            </a:r>
          </a:p>
          <a:p>
            <a:endParaRPr lang="id-ID" sz="4400" dirty="0"/>
          </a:p>
        </p:txBody>
      </p:sp>
    </p:spTree>
    <p:extLst>
      <p:ext uri="{BB962C8B-B14F-4D97-AF65-F5344CB8AC3E}">
        <p14:creationId xmlns:p14="http://schemas.microsoft.com/office/powerpoint/2010/main" val="19781228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3527FA-17F8-4FBF-A92F-B7DCA408649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DC1BC01-CA5C-427B-A53D-F76E5785580C}"/>
              </a:ext>
            </a:extLst>
          </p:cNvPr>
          <p:cNvSpPr>
            <a:spLocks noGrp="1"/>
          </p:cNvSpPr>
          <p:nvPr>
            <p:ph idx="1"/>
          </p:nvPr>
        </p:nvSpPr>
        <p:spPr/>
        <p:txBody>
          <a:bodyPr>
            <a:normAutofit lnSpcReduction="10000"/>
          </a:bodyPr>
          <a:lstStyle/>
          <a:p>
            <a:pPr marL="0" indent="0">
              <a:buNone/>
            </a:pPr>
            <a:r>
              <a:rPr lang="id-ID" sz="4400" b="1" dirty="0"/>
              <a:t>4. Tahap Keluaran (Output)</a:t>
            </a:r>
          </a:p>
          <a:p>
            <a:pPr marL="0" indent="0">
              <a:buNone/>
            </a:pPr>
            <a:r>
              <a:rPr lang="id-ID" sz="4400" dirty="0"/>
              <a:t>Nah, Sobat. Kalau peta rupa bumi kalian sudah selesai, maka kalian bisa langsung menyajikannya. Penyajian data SIG dapat dilakukan dalam tiga bentuk, yaitu hardcopy, softcopy, dan bentuk elektronik (bentuk biner).</a:t>
            </a:r>
          </a:p>
          <a:p>
            <a:pPr marL="0" indent="0">
              <a:buNone/>
            </a:pPr>
            <a:endParaRPr lang="id-ID" sz="4400" dirty="0"/>
          </a:p>
        </p:txBody>
      </p:sp>
    </p:spTree>
    <p:extLst>
      <p:ext uri="{BB962C8B-B14F-4D97-AF65-F5344CB8AC3E}">
        <p14:creationId xmlns:p14="http://schemas.microsoft.com/office/powerpoint/2010/main" val="1743879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354ED6-8556-4668-94F2-1AFFCA1D9D70}"/>
              </a:ext>
            </a:extLst>
          </p:cNvPr>
          <p:cNvSpPr>
            <a:spLocks noGrp="1"/>
          </p:cNvSpPr>
          <p:nvPr>
            <p:ph type="title"/>
          </p:nvPr>
        </p:nvSpPr>
        <p:spPr/>
        <p:txBody>
          <a:bodyPr>
            <a:normAutofit fontScale="90000"/>
          </a:bodyPr>
          <a:lstStyle/>
          <a:p>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
            </a:r>
            <a:br>
              <a:rPr lang="id-ID" b="1" dirty="0"/>
            </a:br>
            <a:r>
              <a:rPr lang="id-ID" b="1" dirty="0"/>
              <a:t>Analisis Data Sistem Informasi Geografis</a:t>
            </a:r>
            <a:br>
              <a:rPr lang="id-ID" b="1" dirty="0"/>
            </a:br>
            <a:r>
              <a:rPr lang="id-ID" b="1" dirty="0"/>
              <a:t/>
            </a:r>
            <a:br>
              <a:rPr lang="id-ID" b="1" dirty="0"/>
            </a:br>
            <a:r>
              <a:rPr lang="id-ID" b="1" dirty="0"/>
              <a:t/>
            </a:r>
            <a:br>
              <a:rPr lang="id-ID" b="1" dirty="0"/>
            </a:br>
            <a:r>
              <a:rPr lang="id-ID" b="1" dirty="0"/>
              <a:t/>
            </a:r>
            <a:br>
              <a:rPr lang="id-ID" b="1" dirty="0"/>
            </a:br>
            <a:r>
              <a:rPr lang="id-ID" dirty="0"/>
              <a:t>Kita bahas lebih lanjut mengenai analisis SIG. Analisis SIG dapat dilakukan dengan berbagai cara sesuai dengan kebutuhan pengguna data seperti analisis klasifikasi, overlay, networking, buffering, dan tiga dimensi. Kita jabarkan satu persatu analisisnya.</a:t>
            </a:r>
            <a:br>
              <a:rPr lang="id-ID" dirty="0"/>
            </a:br>
            <a:endParaRPr lang="id-ID" dirty="0"/>
          </a:p>
        </p:txBody>
      </p:sp>
      <p:sp>
        <p:nvSpPr>
          <p:cNvPr id="3" name="Content Placeholder 2">
            <a:extLst>
              <a:ext uri="{FF2B5EF4-FFF2-40B4-BE49-F238E27FC236}">
                <a16:creationId xmlns:a16="http://schemas.microsoft.com/office/drawing/2014/main" xmlns="" id="{EB368D6E-C8C7-437B-8389-F6DA720DBF90}"/>
              </a:ext>
            </a:extLst>
          </p:cNvPr>
          <p:cNvSpPr>
            <a:spLocks noGrp="1"/>
          </p:cNvSpPr>
          <p:nvPr>
            <p:ph idx="1"/>
          </p:nvPr>
        </p:nvSpPr>
        <p:spPr/>
        <p:txBody>
          <a:bodyPr/>
          <a:lstStyle/>
          <a:p>
            <a:endParaRPr lang="id-ID" dirty="0"/>
          </a:p>
        </p:txBody>
      </p:sp>
    </p:spTree>
    <p:extLst>
      <p:ext uri="{BB962C8B-B14F-4D97-AF65-F5344CB8AC3E}">
        <p14:creationId xmlns:p14="http://schemas.microsoft.com/office/powerpoint/2010/main" val="54289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261EAE-BAF2-4BD6-ACAF-266415B7A4F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4CA95C8-C974-42C3-A0CA-307D22DCBFF8}"/>
              </a:ext>
            </a:extLst>
          </p:cNvPr>
          <p:cNvSpPr>
            <a:spLocks noGrp="1"/>
          </p:cNvSpPr>
          <p:nvPr>
            <p:ph idx="1"/>
          </p:nvPr>
        </p:nvSpPr>
        <p:spPr/>
        <p:txBody>
          <a:bodyPr/>
          <a:lstStyle/>
          <a:p>
            <a:pPr marL="0" indent="0">
              <a:buNone/>
            </a:pPr>
            <a:r>
              <a:rPr lang="id-ID" sz="4000" b="1" dirty="0"/>
              <a:t>2. Analisis Overlay</a:t>
            </a:r>
          </a:p>
          <a:p>
            <a:pPr marL="0" indent="0">
              <a:buNone/>
            </a:pPr>
            <a:r>
              <a:rPr lang="id-ID" sz="4000" dirty="0"/>
              <a:t>Analisis overlay adalah proses untuk menganalisis dan mengintegrasikan (tumpang tindih) dua atau lebih data keruangan yang berbeda. Contohnya  dalam analisis daerah rawan erosi dengan menggabungkan data ketinggian, jenis tanah dan kadar air.</a:t>
            </a:r>
          </a:p>
          <a:p>
            <a:endParaRPr lang="id-ID" dirty="0"/>
          </a:p>
        </p:txBody>
      </p:sp>
    </p:spTree>
    <p:extLst>
      <p:ext uri="{BB962C8B-B14F-4D97-AF65-F5344CB8AC3E}">
        <p14:creationId xmlns:p14="http://schemas.microsoft.com/office/powerpoint/2010/main" val="2282372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AF1F5C-13E7-4EF4-8828-87288DC356CD}"/>
              </a:ext>
            </a:extLst>
          </p:cNvPr>
          <p:cNvSpPr>
            <a:spLocks noGrp="1"/>
          </p:cNvSpPr>
          <p:nvPr>
            <p:ph type="title"/>
          </p:nvPr>
        </p:nvSpPr>
        <p:spPr/>
        <p:txBody>
          <a:bodyPr/>
          <a:lstStyle/>
          <a:p>
            <a:r>
              <a:rPr lang="id-ID" dirty="0"/>
              <a:t>                   1. PENGERTIAN</a:t>
            </a:r>
          </a:p>
        </p:txBody>
      </p:sp>
      <p:sp>
        <p:nvSpPr>
          <p:cNvPr id="3" name="Content Placeholder 2">
            <a:extLst>
              <a:ext uri="{FF2B5EF4-FFF2-40B4-BE49-F238E27FC236}">
                <a16:creationId xmlns:a16="http://schemas.microsoft.com/office/drawing/2014/main" xmlns="" id="{60CC69B8-A38B-43ED-A945-C8C8FA834F88}"/>
              </a:ext>
            </a:extLst>
          </p:cNvPr>
          <p:cNvSpPr>
            <a:spLocks noGrp="1"/>
          </p:cNvSpPr>
          <p:nvPr>
            <p:ph idx="1"/>
          </p:nvPr>
        </p:nvSpPr>
        <p:spPr/>
        <p:txBody>
          <a:bodyPr>
            <a:normAutofit lnSpcReduction="10000"/>
          </a:bodyPr>
          <a:lstStyle/>
          <a:p>
            <a:pPr marL="0" indent="0">
              <a:buNone/>
            </a:pPr>
            <a:r>
              <a:rPr lang="id-ID" sz="4800" dirty="0"/>
              <a:t>Sistem Informasi Geografis (SIG) adalah sistem komputer yang digunakan untuk memasukkan, menyimpan, memeriksa, mengintegrasikan, memanipulasi, menganalisis, dan menampilkan data yang berhubungan dengan lokasi-lokasi di permukaan bumi.</a:t>
            </a:r>
          </a:p>
        </p:txBody>
      </p:sp>
    </p:spTree>
    <p:extLst>
      <p:ext uri="{BB962C8B-B14F-4D97-AF65-F5344CB8AC3E}">
        <p14:creationId xmlns:p14="http://schemas.microsoft.com/office/powerpoint/2010/main" val="1913830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13D80F-E8F0-4E3F-A6E9-4C7F4577E02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EAD490F-14BB-41D1-BA18-4AA393E6B431}"/>
              </a:ext>
            </a:extLst>
          </p:cNvPr>
          <p:cNvSpPr>
            <a:spLocks noGrp="1"/>
          </p:cNvSpPr>
          <p:nvPr>
            <p:ph idx="1"/>
          </p:nvPr>
        </p:nvSpPr>
        <p:spPr/>
        <p:txBody>
          <a:bodyPr>
            <a:normAutofit fontScale="92500"/>
          </a:bodyPr>
          <a:lstStyle/>
          <a:p>
            <a:pPr marL="0" indent="0">
              <a:buNone/>
            </a:pPr>
            <a:r>
              <a:rPr lang="id-ID" sz="4400" b="1" dirty="0"/>
              <a:t>3. Analisis Networking</a:t>
            </a:r>
          </a:p>
          <a:p>
            <a:pPr marL="0" indent="0">
              <a:buNone/>
            </a:pPr>
            <a:r>
              <a:rPr lang="id-ID" sz="4400" dirty="0"/>
              <a:t>Analisis ini bertitik tolak pada jaringan yang terdiri dari garis-garis dan titik-titik yang saling terhubung. Analisis networking seringkali dipakai dalam sistem jaringan telepon, kabel listrik, pipa minyak atau gas, maupun pipa air minum atau saluran pembuangan.</a:t>
            </a:r>
          </a:p>
          <a:p>
            <a:endParaRPr lang="id-ID" dirty="0"/>
          </a:p>
        </p:txBody>
      </p:sp>
    </p:spTree>
    <p:extLst>
      <p:ext uri="{BB962C8B-B14F-4D97-AF65-F5344CB8AC3E}">
        <p14:creationId xmlns:p14="http://schemas.microsoft.com/office/powerpoint/2010/main" val="4046713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85F04E-CD05-4405-9F8C-197B01A8782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3DBBE66-D565-45C5-8F2C-DB3D8EA1C9C5}"/>
              </a:ext>
            </a:extLst>
          </p:cNvPr>
          <p:cNvSpPr>
            <a:spLocks noGrp="1"/>
          </p:cNvSpPr>
          <p:nvPr>
            <p:ph idx="1"/>
          </p:nvPr>
        </p:nvSpPr>
        <p:spPr/>
        <p:txBody>
          <a:bodyPr>
            <a:normAutofit lnSpcReduction="10000"/>
          </a:bodyPr>
          <a:lstStyle/>
          <a:p>
            <a:pPr marL="0" indent="0">
              <a:buNone/>
            </a:pPr>
            <a:r>
              <a:rPr lang="id-ID" sz="4400" b="1" dirty="0"/>
              <a:t>4. Analisis Buffering</a:t>
            </a:r>
          </a:p>
          <a:p>
            <a:pPr marL="0" indent="0">
              <a:buNone/>
            </a:pPr>
            <a:r>
              <a:rPr lang="id-ID" sz="4400" dirty="0"/>
              <a:t>Analisis ini menghasilkan penyangga berbentuk lingkaran atau poligon yang meliputi suatu objek sebagai pusatnya. Dengan menggunakan analisis buffering, kalian bisa mengetahui berapa parameter objek dan luas wilayahnya</a:t>
            </a:r>
            <a:r>
              <a:rPr lang="id-ID" dirty="0"/>
              <a:t>. </a:t>
            </a:r>
          </a:p>
          <a:p>
            <a:endParaRPr lang="id-ID" dirty="0"/>
          </a:p>
        </p:txBody>
      </p:sp>
    </p:spTree>
    <p:extLst>
      <p:ext uri="{BB962C8B-B14F-4D97-AF65-F5344CB8AC3E}">
        <p14:creationId xmlns:p14="http://schemas.microsoft.com/office/powerpoint/2010/main" val="1076816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AF1FF9-4DD2-416F-BE15-8A6D3C9CF02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AD162B-BBF0-4F7D-A560-8861EF069EB5}"/>
              </a:ext>
            </a:extLst>
          </p:cNvPr>
          <p:cNvSpPr>
            <a:spLocks noGrp="1"/>
          </p:cNvSpPr>
          <p:nvPr>
            <p:ph idx="1"/>
          </p:nvPr>
        </p:nvSpPr>
        <p:spPr/>
        <p:txBody>
          <a:bodyPr/>
          <a:lstStyle/>
          <a:p>
            <a:pPr marL="0" indent="0">
              <a:buNone/>
            </a:pPr>
            <a:r>
              <a:rPr lang="id-ID" sz="4400" b="1" dirty="0"/>
              <a:t>5. Analisis Tiga Dimensi</a:t>
            </a:r>
          </a:p>
          <a:p>
            <a:pPr marL="0" indent="0">
              <a:buNone/>
            </a:pPr>
            <a:r>
              <a:rPr lang="id-ID" sz="4400" dirty="0"/>
              <a:t>Analisis ini digunakan untuk memudahkan pemahaman karena data divisualisasikan dalam bentuk tiga dimensi. Penerapannya bisa digunakan untuk menganalisis daerah yang rawan terkena bencana.</a:t>
            </a:r>
          </a:p>
          <a:p>
            <a:endParaRPr lang="id-ID" dirty="0"/>
          </a:p>
        </p:txBody>
      </p:sp>
    </p:spTree>
    <p:extLst>
      <p:ext uri="{BB962C8B-B14F-4D97-AF65-F5344CB8AC3E}">
        <p14:creationId xmlns:p14="http://schemas.microsoft.com/office/powerpoint/2010/main" val="2237501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7794B-D4CB-442A-A24A-C73E2FF69898}"/>
              </a:ext>
            </a:extLst>
          </p:cNvPr>
          <p:cNvSpPr>
            <a:spLocks noGrp="1"/>
          </p:cNvSpPr>
          <p:nvPr>
            <p:ph type="title"/>
          </p:nvPr>
        </p:nvSpPr>
        <p:spPr/>
        <p:txBody>
          <a:bodyPr>
            <a:normAutofit fontScale="90000"/>
          </a:bodyPr>
          <a:lstStyle/>
          <a:p>
            <a:r>
              <a:rPr lang="id-ID" b="1" dirty="0"/>
              <a:t/>
            </a:r>
            <a:br>
              <a:rPr lang="id-ID" b="1" dirty="0"/>
            </a:br>
            <a:r>
              <a:rPr lang="id-ID" b="1" dirty="0"/>
              <a:t>                  Fungsi Sistem Informasi Geografis </a:t>
            </a:r>
            <a:br>
              <a:rPr lang="id-ID" b="1" dirty="0"/>
            </a:br>
            <a:endParaRPr lang="id-ID" dirty="0"/>
          </a:p>
        </p:txBody>
      </p:sp>
      <p:sp>
        <p:nvSpPr>
          <p:cNvPr id="3" name="Content Placeholder 2">
            <a:extLst>
              <a:ext uri="{FF2B5EF4-FFF2-40B4-BE49-F238E27FC236}">
                <a16:creationId xmlns:a16="http://schemas.microsoft.com/office/drawing/2014/main" xmlns="" id="{4C474C4F-BAA8-4D15-B6BA-664BB01B7928}"/>
              </a:ext>
            </a:extLst>
          </p:cNvPr>
          <p:cNvSpPr>
            <a:spLocks noGrp="1"/>
          </p:cNvSpPr>
          <p:nvPr>
            <p:ph idx="1"/>
          </p:nvPr>
        </p:nvSpPr>
        <p:spPr/>
        <p:txBody>
          <a:bodyPr/>
          <a:lstStyle/>
          <a:p>
            <a:pPr marL="0" indent="0">
              <a:buNone/>
            </a:pPr>
            <a:r>
              <a:rPr lang="id-ID" dirty="0"/>
              <a:t>SIG memiliki banyak sekali manfaat, diantaranya yaitu:</a:t>
            </a:r>
          </a:p>
          <a:p>
            <a:pPr marL="514350" indent="-514350">
              <a:buAutoNum type="arabicPeriod"/>
            </a:pPr>
            <a:r>
              <a:rPr lang="sv-SE" b="1" dirty="0"/>
              <a:t>SIG untuk Inventarisasi Sumber Daya Alam</a:t>
            </a:r>
            <a:endParaRPr lang="id-ID" b="1" dirty="0"/>
          </a:p>
          <a:p>
            <a:pPr marL="514350" indent="-514350">
              <a:buAutoNum type="arabicPeriod"/>
            </a:pPr>
            <a:endParaRPr lang="sv-SE" b="1" dirty="0"/>
          </a:p>
          <a:p>
            <a:endParaRPr lang="id-ID" dirty="0"/>
          </a:p>
        </p:txBody>
      </p:sp>
    </p:spTree>
    <p:extLst>
      <p:ext uri="{BB962C8B-B14F-4D97-AF65-F5344CB8AC3E}">
        <p14:creationId xmlns:p14="http://schemas.microsoft.com/office/powerpoint/2010/main" val="2987377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3DD8B-5601-49E4-AB72-B2C7C3A8135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AAA2B4A-6F7F-4E81-8ADE-93715A063F5B}"/>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869947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4B4504-EC76-463A-BA01-CE0F8B28523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E279199-AC4D-4DE5-AD48-2335C77F81DF}"/>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410822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0D7BC7-162F-4D97-95B8-274080E2108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B04D0F3-019A-4D9F-B9A4-D6B62D061C46}"/>
              </a:ext>
            </a:extLst>
          </p:cNvPr>
          <p:cNvSpPr>
            <a:spLocks noGrp="1"/>
          </p:cNvSpPr>
          <p:nvPr>
            <p:ph idx="1"/>
          </p:nvPr>
        </p:nvSpPr>
        <p:spPr/>
        <p:txBody>
          <a:bodyPr>
            <a:normAutofit/>
          </a:bodyPr>
          <a:lstStyle/>
          <a:p>
            <a:pPr marL="0" indent="0">
              <a:buNone/>
            </a:pPr>
            <a:r>
              <a:rPr lang="id-ID" sz="4000" dirty="0"/>
              <a:t>Informasi Geografis berasal dari gabungan 3 kata: Sistem, Informasi, dan Geografis. Dari ketiganya, dapat dipahami bahwa Sistem Informasi Geografis adalah penggunaan sistem berisi informasi mengenai kondisi Bumi dalam sudut pandang keruangan</a:t>
            </a:r>
          </a:p>
        </p:txBody>
      </p:sp>
    </p:spTree>
    <p:extLst>
      <p:ext uri="{BB962C8B-B14F-4D97-AF65-F5344CB8AC3E}">
        <p14:creationId xmlns:p14="http://schemas.microsoft.com/office/powerpoint/2010/main" val="1577746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BB9DD3-3EA9-450F-BBBC-870270A0ACF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7675C26-0F03-4EBB-97F3-8FF49751040E}"/>
              </a:ext>
            </a:extLst>
          </p:cNvPr>
          <p:cNvSpPr>
            <a:spLocks noGrp="1"/>
          </p:cNvSpPr>
          <p:nvPr>
            <p:ph idx="1"/>
          </p:nvPr>
        </p:nvSpPr>
        <p:spPr/>
        <p:txBody>
          <a:bodyPr>
            <a:normAutofit lnSpcReduction="10000"/>
          </a:bodyPr>
          <a:lstStyle/>
          <a:p>
            <a:pPr marL="0" indent="0">
              <a:buNone/>
            </a:pPr>
            <a:r>
              <a:rPr lang="id-ID" sz="4000" dirty="0"/>
              <a:t>Masukan data SIG banyak diperoleh dari citra penginderaan jauh. Semua informasi itu diproses dengan menggunakan komputer yang kemudian dapat dikombinasikan menjadi informasi yang diinginkan. Jadi singkatnya, SIG merupakan sistem yang berfungsi untuk mengumpulkan, mengelola, menyimpan, dan menyajikan segala data yang berkaitan dengan kondisi geografis suatu wilayah</a:t>
            </a:r>
          </a:p>
        </p:txBody>
      </p:sp>
    </p:spTree>
    <p:extLst>
      <p:ext uri="{BB962C8B-B14F-4D97-AF65-F5344CB8AC3E}">
        <p14:creationId xmlns:p14="http://schemas.microsoft.com/office/powerpoint/2010/main" val="277167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167A1-6E7C-4647-9925-3841FDB249F1}"/>
              </a:ext>
            </a:extLst>
          </p:cNvPr>
          <p:cNvSpPr>
            <a:spLocks noGrp="1"/>
          </p:cNvSpPr>
          <p:nvPr>
            <p:ph type="title"/>
          </p:nvPr>
        </p:nvSpPr>
        <p:spPr/>
        <p:txBody>
          <a:bodyPr>
            <a:normAutofit fontScale="90000"/>
          </a:bodyPr>
          <a:lstStyle/>
          <a:p>
            <a:r>
              <a:rPr lang="id-ID" b="1" dirty="0"/>
              <a:t/>
            </a:r>
            <a:br>
              <a:rPr lang="id-ID" b="1" dirty="0"/>
            </a:br>
            <a:r>
              <a:rPr lang="id-ID" b="1" dirty="0"/>
              <a:t>                     2.  Komponen-Komponen SIG</a:t>
            </a:r>
            <a:br>
              <a:rPr lang="id-ID" b="1" dirty="0"/>
            </a:br>
            <a:endParaRPr lang="id-ID" dirty="0"/>
          </a:p>
        </p:txBody>
      </p:sp>
      <p:sp>
        <p:nvSpPr>
          <p:cNvPr id="3" name="Content Placeholder 2">
            <a:extLst>
              <a:ext uri="{FF2B5EF4-FFF2-40B4-BE49-F238E27FC236}">
                <a16:creationId xmlns:a16="http://schemas.microsoft.com/office/drawing/2014/main" xmlns="" id="{5929AB64-F404-4032-81B6-1D8756EE3046}"/>
              </a:ext>
            </a:extLst>
          </p:cNvPr>
          <p:cNvSpPr>
            <a:spLocks noGrp="1"/>
          </p:cNvSpPr>
          <p:nvPr>
            <p:ph idx="1"/>
          </p:nvPr>
        </p:nvSpPr>
        <p:spPr/>
        <p:txBody>
          <a:bodyPr>
            <a:normAutofit fontScale="92500" lnSpcReduction="20000"/>
          </a:bodyPr>
          <a:lstStyle/>
          <a:p>
            <a:endParaRPr lang="id-ID" b="1" dirty="0"/>
          </a:p>
          <a:p>
            <a:pPr marL="0" indent="0">
              <a:buNone/>
            </a:pPr>
            <a:r>
              <a:rPr lang="id-ID" b="1" dirty="0"/>
              <a:t>1. Perangkat Keras (Hardware)</a:t>
            </a:r>
          </a:p>
          <a:p>
            <a:r>
              <a:rPr lang="id-ID" dirty="0"/>
              <a:t>Perangkat Keras ini berupa perlengkapan yang mendukung kerja SIG, seperti CPU,</a:t>
            </a:r>
          </a:p>
          <a:p>
            <a:r>
              <a:rPr lang="id-ID" dirty="0"/>
              <a:t> monitor, </a:t>
            </a:r>
          </a:p>
          <a:p>
            <a:r>
              <a:rPr lang="id-ID" dirty="0"/>
              <a:t>printer, </a:t>
            </a:r>
          </a:p>
          <a:p>
            <a:r>
              <a:rPr lang="id-ID" dirty="0"/>
              <a:t>digitizer, </a:t>
            </a:r>
          </a:p>
          <a:p>
            <a:r>
              <a:rPr lang="id-ID" dirty="0"/>
              <a:t>scanner,</a:t>
            </a:r>
          </a:p>
          <a:p>
            <a:r>
              <a:rPr lang="id-ID" dirty="0"/>
              <a:t> plotter, </a:t>
            </a:r>
          </a:p>
          <a:p>
            <a:r>
              <a:rPr lang="id-ID" dirty="0"/>
              <a:t>CD rom, </a:t>
            </a:r>
          </a:p>
          <a:p>
            <a:r>
              <a:rPr lang="id-ID" dirty="0"/>
              <a:t>VDU, dan flash disk. :</a:t>
            </a:r>
            <a:endParaRPr lang="id-ID" b="1" dirty="0"/>
          </a:p>
          <a:p>
            <a:endParaRPr lang="id-ID" dirty="0"/>
          </a:p>
        </p:txBody>
      </p:sp>
    </p:spTree>
    <p:extLst>
      <p:ext uri="{BB962C8B-B14F-4D97-AF65-F5344CB8AC3E}">
        <p14:creationId xmlns:p14="http://schemas.microsoft.com/office/powerpoint/2010/main" val="854917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A27B1F-4279-4AA6-ACB5-A7877A9FE66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0545444-BFB2-43B7-9B56-13E069C04DD2}"/>
              </a:ext>
            </a:extLst>
          </p:cNvPr>
          <p:cNvSpPr>
            <a:spLocks noGrp="1"/>
          </p:cNvSpPr>
          <p:nvPr>
            <p:ph idx="1"/>
          </p:nvPr>
        </p:nvSpPr>
        <p:spPr/>
        <p:txBody>
          <a:bodyPr>
            <a:normAutofit fontScale="92500"/>
          </a:bodyPr>
          <a:lstStyle/>
          <a:p>
            <a:pPr marL="0" indent="0">
              <a:buNone/>
            </a:pPr>
            <a:r>
              <a:rPr lang="id-ID" sz="3600" dirty="0"/>
              <a:t>Bagian-bagian perangkat keras beserta fungsinya yaitu:</a:t>
            </a:r>
          </a:p>
          <a:p>
            <a:pPr marL="0" indent="0">
              <a:buNone/>
            </a:pPr>
            <a:r>
              <a:rPr lang="id-ID" sz="3600" dirty="0"/>
              <a:t>a. CPU (Central Processing Unit): perangkat utama komputer untuk pemrosesan semua 	instruksi dan program</a:t>
            </a:r>
          </a:p>
          <a:p>
            <a:pPr marL="0" indent="0">
              <a:buNone/>
            </a:pPr>
            <a:r>
              <a:rPr lang="id-ID" sz="3600" dirty="0"/>
              <a:t>b. VDU (Visual Display Unit): komponen yang digunakan sebagai layar monitor 	untukmenampilkan hasil pemrosesan CPU</a:t>
            </a:r>
          </a:p>
          <a:p>
            <a:pPr marL="0" indent="0">
              <a:buNone/>
            </a:pPr>
            <a:r>
              <a:rPr lang="id-ID" sz="3600" dirty="0"/>
              <a:t>c. Disk drive: bagian CPU untuk menghidupkan suatu program</a:t>
            </a:r>
          </a:p>
        </p:txBody>
      </p:sp>
    </p:spTree>
    <p:extLst>
      <p:ext uri="{BB962C8B-B14F-4D97-AF65-F5344CB8AC3E}">
        <p14:creationId xmlns:p14="http://schemas.microsoft.com/office/powerpoint/2010/main" val="139067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9FB032-1C97-47F6-9BE3-A1A3971CCC2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55B12A7-31A8-49B5-83F9-5B64F933F7CA}"/>
              </a:ext>
            </a:extLst>
          </p:cNvPr>
          <p:cNvSpPr>
            <a:spLocks noGrp="1"/>
          </p:cNvSpPr>
          <p:nvPr>
            <p:ph idx="1"/>
          </p:nvPr>
        </p:nvSpPr>
        <p:spPr/>
        <p:txBody>
          <a:bodyPr>
            <a:normAutofit lnSpcReduction="10000"/>
          </a:bodyPr>
          <a:lstStyle/>
          <a:p>
            <a:pPr marL="0" indent="0">
              <a:buNone/>
            </a:pPr>
            <a:r>
              <a:rPr lang="id-ID" sz="3600" dirty="0"/>
              <a:t>d. Tape drive: bagian dari CPU yang menyimpan data hasil pemrosesan</a:t>
            </a:r>
          </a:p>
          <a:p>
            <a:pPr marL="0" indent="0">
              <a:buNone/>
            </a:pPr>
            <a:r>
              <a:rPr lang="id-ID" sz="3600" dirty="0"/>
              <a:t>e. Digitizer: alat untuk mengubah data teristris menjadi data digital 	(digitasi)</a:t>
            </a:r>
          </a:p>
          <a:p>
            <a:pPr marL="0" indent="0">
              <a:buNone/>
            </a:pPr>
            <a:r>
              <a:rPr lang="id-ID" sz="3600" dirty="0"/>
              <a:t>f. Printer: alat untuk mencetak data maupun peta dalam ukuran relatif 	kecil</a:t>
            </a:r>
          </a:p>
          <a:p>
            <a:pPr marL="0" indent="0">
              <a:buNone/>
            </a:pPr>
            <a:r>
              <a:rPr lang="id-ID" sz="3600" dirty="0"/>
              <a:t>g. Plotter: berfungsi seperti printer, digunakan untuk mencetak peta 	tetapi keluarannya 	lebih lebar.</a:t>
            </a:r>
          </a:p>
          <a:p>
            <a:endParaRPr lang="id-ID" dirty="0"/>
          </a:p>
        </p:txBody>
      </p:sp>
    </p:spTree>
    <p:extLst>
      <p:ext uri="{BB962C8B-B14F-4D97-AF65-F5344CB8AC3E}">
        <p14:creationId xmlns:p14="http://schemas.microsoft.com/office/powerpoint/2010/main" val="2145779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858A5B-6E02-4821-BAA6-16C64C8EE8B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E45F92-1898-444A-9D82-1DE4D2B4E0E5}"/>
              </a:ext>
            </a:extLst>
          </p:cNvPr>
          <p:cNvSpPr>
            <a:spLocks noGrp="1"/>
          </p:cNvSpPr>
          <p:nvPr>
            <p:ph idx="1"/>
          </p:nvPr>
        </p:nvSpPr>
        <p:spPr/>
        <p:txBody>
          <a:bodyPr>
            <a:normAutofit lnSpcReduction="10000"/>
          </a:bodyPr>
          <a:lstStyle/>
          <a:p>
            <a:pPr marL="0" indent="0">
              <a:buNone/>
            </a:pPr>
            <a:r>
              <a:rPr lang="id-ID" sz="4400" b="1" dirty="0"/>
              <a:t>2. Perangkat lunak (Software)</a:t>
            </a:r>
          </a:p>
          <a:p>
            <a:pPr marL="0" indent="0">
              <a:buNone/>
            </a:pPr>
            <a:r>
              <a:rPr lang="id-ID" sz="4400" dirty="0"/>
              <a:t>Perangkat lunak (Software), yaitu komponen SIG yang berupa program-program pendukung kerja SIG seperti input data, proses data, dan output data. Contoh perangkat lunak dari SIG adalah program kerja seperti Q-GIS, ArchView, dan ArcGis.</a:t>
            </a:r>
          </a:p>
          <a:p>
            <a:pPr marL="0" indent="0">
              <a:buNone/>
            </a:pPr>
            <a:endParaRPr lang="id-ID" dirty="0"/>
          </a:p>
        </p:txBody>
      </p:sp>
    </p:spTree>
    <p:extLst>
      <p:ext uri="{BB962C8B-B14F-4D97-AF65-F5344CB8AC3E}">
        <p14:creationId xmlns:p14="http://schemas.microsoft.com/office/powerpoint/2010/main" val="114403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160780-2B5D-42F0-8150-43D2AA5CD99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49FE368-69B2-46FD-92EB-A521AEBE9947}"/>
              </a:ext>
            </a:extLst>
          </p:cNvPr>
          <p:cNvSpPr>
            <a:spLocks noGrp="1"/>
          </p:cNvSpPr>
          <p:nvPr>
            <p:ph idx="1"/>
          </p:nvPr>
        </p:nvSpPr>
        <p:spPr/>
        <p:txBody>
          <a:bodyPr/>
          <a:lstStyle/>
          <a:p>
            <a:pPr marL="0" indent="0">
              <a:buNone/>
            </a:pPr>
            <a:r>
              <a:rPr lang="id-ID" sz="3600" b="1" dirty="0"/>
              <a:t>3. Manusia (User/Brainware)</a:t>
            </a:r>
          </a:p>
          <a:p>
            <a:pPr marL="0" indent="0">
              <a:buNone/>
            </a:pPr>
            <a:r>
              <a:rPr lang="id-ID" sz="3600" dirty="0"/>
              <a:t>Manusia sebagai pengguna (brainware), yaitu pelaksana yang bertanggung jawab dalam pengumpulan, proses, analisis, dan publikasi data geografis. Komponen brainware-lah yang mengolah data hasil lapangan untuk selanjutnya diproses atau di-digitasi menjadi sebuah peta yang dapat digunakan untuk keperluan tertentu sesuai dengan fungsinya</a:t>
            </a:r>
          </a:p>
          <a:p>
            <a:endParaRPr lang="id-ID" dirty="0"/>
          </a:p>
        </p:txBody>
      </p:sp>
    </p:spTree>
    <p:extLst>
      <p:ext uri="{BB962C8B-B14F-4D97-AF65-F5344CB8AC3E}">
        <p14:creationId xmlns:p14="http://schemas.microsoft.com/office/powerpoint/2010/main" val="3822871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838</Words>
  <Application>Microsoft Office PowerPoint</Application>
  <PresentationFormat>Custom</PresentationFormat>
  <Paragraphs>63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SISTEM INFORMASI GEOGRAFI</vt:lpstr>
      <vt:lpstr>                   1. PENGERTIAN</vt:lpstr>
      <vt:lpstr>PowerPoint Presentation</vt:lpstr>
      <vt:lpstr>PowerPoint Presentation</vt:lpstr>
      <vt:lpstr>                      2.  Komponen-Komponen SIG </vt:lpstr>
      <vt:lpstr>PowerPoint Presentation</vt:lpstr>
      <vt:lpstr>PowerPoint Presentation</vt:lpstr>
      <vt:lpstr>PowerPoint Presentation</vt:lpstr>
      <vt:lpstr>PowerPoint Presentation</vt:lpstr>
      <vt:lpstr>                    3. Tahapan-Tahapan Kerja SIG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Analisis Data Sistem Informasi Geografis    Kita bahas lebih lanjut mengenai analisis SIG. Analisis SIG dapat dilakukan dengan berbagai cara sesuai dengan kebutuhan pengguna data seperti analisis klasifikasi, overlay, networking, buffering, dan tiga dimensi. Kita jabarkan satu persatu analisisnya. </vt:lpstr>
      <vt:lpstr>PowerPoint Presentation</vt:lpstr>
      <vt:lpstr>PowerPoint Presentation</vt:lpstr>
      <vt:lpstr>PowerPoint Presentation</vt:lpstr>
      <vt:lpstr>PowerPoint Presentation</vt:lpstr>
      <vt:lpstr>                   Fungsi Sistem Informasi Geografis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INFORMASI GEOGRAFI</dc:title>
  <dc:creator>lista simbolon</dc:creator>
  <cp:lastModifiedBy>acer</cp:lastModifiedBy>
  <cp:revision>1</cp:revision>
  <dcterms:created xsi:type="dcterms:W3CDTF">2021-09-29T15:06:48Z</dcterms:created>
  <dcterms:modified xsi:type="dcterms:W3CDTF">2022-05-17T05:15:17Z</dcterms:modified>
</cp:coreProperties>
</file>