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3" r:id="rId3"/>
  </p:sldMasterIdLst>
  <p:notesMasterIdLst>
    <p:notesMasterId r:id="rId15"/>
  </p:notesMasterIdLst>
  <p:sldIdLst>
    <p:sldId id="334" r:id="rId4"/>
    <p:sldId id="335" r:id="rId5"/>
    <p:sldId id="338" r:id="rId6"/>
    <p:sldId id="319" r:id="rId7"/>
    <p:sldId id="336" r:id="rId8"/>
    <p:sldId id="340" r:id="rId9"/>
    <p:sldId id="337" r:id="rId10"/>
    <p:sldId id="339" r:id="rId11"/>
    <p:sldId id="341" r:id="rId12"/>
    <p:sldId id="342" r:id="rId13"/>
    <p:sldId id="333" r:id="rId14"/>
  </p:sldIdLst>
  <p:sldSz cx="9144000" cy="5143500" type="screen16x9"/>
  <p:notesSz cx="6858000" cy="9144000"/>
  <p:embeddedFontLst>
    <p:embeddedFont>
      <p:font typeface="Bahiana" panose="020B0604020202020204" charset="0"/>
      <p:regular r:id="rId16"/>
    </p:embeddedFont>
    <p:embeddedFont>
      <p:font typeface="Bebas Neue" panose="020B0604020202020204" charset="0"/>
      <p:regular r:id="rId17"/>
    </p:embeddedFont>
    <p:embeddedFont>
      <p:font typeface="Bodoni MT Poster Compressed" panose="02070706080601050204" pitchFamily="18" charset="0"/>
      <p:regular r:id="rId18"/>
    </p:embeddedFont>
    <p:embeddedFont>
      <p:font typeface="Cambria Math" panose="02040503050406030204" pitchFamily="18" charset="0"/>
      <p:regular r:id="rId19"/>
    </p:embeddedFont>
    <p:embeddedFont>
      <p:font typeface="Didact Gothic" panose="020B0604020202020204" charset="0"/>
      <p:regular r:id="rId20"/>
    </p:embeddedFont>
    <p:embeddedFont>
      <p:font typeface="Script MT Bold" panose="03040602040607080904" pitchFamily="66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8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103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47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9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09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6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7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5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266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8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8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33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0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9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3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9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86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32699" y="918179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JARAK TITIK </a:t>
            </a:r>
            <a:r>
              <a:rPr lang="en-US" b="1">
                <a:solidFill>
                  <a:schemeClr val="accent4"/>
                </a:solidFill>
              </a:rPr>
              <a:t>Ke</a:t>
            </a:r>
            <a:r>
              <a:rPr lang="en" b="1">
                <a:solidFill>
                  <a:schemeClr val="accent4"/>
                </a:solidFill>
              </a:rPr>
              <a:t> bidang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BF1BAD7-050A-4DF2-87B8-765E4771A1CA}"/>
              </a:ext>
            </a:extLst>
          </p:cNvPr>
          <p:cNvSpPr txBox="1"/>
          <p:nvPr/>
        </p:nvSpPr>
        <p:spPr>
          <a:xfrm>
            <a:off x="226577" y="151157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A0D8D-1FB7-4F5A-90FF-EC359ACB0B78}"/>
              </a:ext>
            </a:extLst>
          </p:cNvPr>
          <p:cNvSpPr txBox="1"/>
          <p:nvPr/>
        </p:nvSpPr>
        <p:spPr>
          <a:xfrm>
            <a:off x="226577" y="735932"/>
            <a:ext cx="840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Diketahui limas segiempat T. ABCD dengan panjang rusuk AB = BC = 10 cm dan TA = 8 cm. Jika titik P adalah titik tengah AD, maka tentukan jarak titik P ke bidang TBC.</a:t>
            </a:r>
            <a:endParaRPr lang="en-US" b="1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2FBA4-F7B6-4B31-B9EA-05B69B54DC40}"/>
              </a:ext>
            </a:extLst>
          </p:cNvPr>
          <p:cNvSpPr txBox="1"/>
          <p:nvPr/>
        </p:nvSpPr>
        <p:spPr>
          <a:xfrm>
            <a:off x="237952" y="1323119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Penyelesaian</a:t>
            </a:r>
          </a:p>
        </p:txBody>
      </p:sp>
      <p:pic>
        <p:nvPicPr>
          <p:cNvPr id="4098" name="Picture 2" descr="Sebutkan ciri-ciri limas segi-4!">
            <a:extLst>
              <a:ext uri="{FF2B5EF4-FFF2-40B4-BE49-F238E27FC236}">
                <a16:creationId xmlns:a16="http://schemas.microsoft.com/office/drawing/2014/main" id="{31A92D08-9EE7-43F1-90CC-BBBAA2AB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7" y="197843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6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479159" y="1749665"/>
            <a:ext cx="4567500" cy="1459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1AE1E6-4533-4573-A516-AB4FB9B36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" y="561891"/>
            <a:ext cx="4907950" cy="426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C49F1-3C56-4BC1-B926-9C0B3871E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34" y="749413"/>
            <a:ext cx="4074209" cy="246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5778F-3F30-48D9-B616-8036BF577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434" y="3323437"/>
            <a:ext cx="758043" cy="674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C1733-1DCC-4AAE-A0E7-0C5BC3EDAF38}"/>
              </a:ext>
            </a:extLst>
          </p:cNvPr>
          <p:cNvSpPr txBox="1"/>
          <p:nvPr/>
        </p:nvSpPr>
        <p:spPr>
          <a:xfrm>
            <a:off x="5878242" y="3323437"/>
            <a:ext cx="3130401" cy="138499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Syarat agar panjang kayu penyangga seminimal mungkin adalah “kayu penyangga </a:t>
            </a:r>
            <a:r>
              <a:rPr lang="en-US" b="1"/>
              <a:t>harus tegak lurus</a:t>
            </a:r>
            <a:r>
              <a:rPr lang="en-US"/>
              <a:t> terhadap atap”. Jadi jarak titik A ke atap (bidang) adalah panjang kayu penyangga.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CE467-5F82-4E78-B76E-7CC1F0EEEC11}"/>
              </a:ext>
            </a:extLst>
          </p:cNvPr>
          <p:cNvSpPr/>
          <p:nvPr/>
        </p:nvSpPr>
        <p:spPr>
          <a:xfrm>
            <a:off x="1892869" y="47917"/>
            <a:ext cx="5222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Konsep Jarak Titik ke </a:t>
            </a:r>
            <a:r>
              <a:rPr 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Bidang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1B351-1398-43C5-BB69-8F1BFF13D3BB}"/>
              </a:ext>
            </a:extLst>
          </p:cNvPr>
          <p:cNvSpPr txBox="1"/>
          <p:nvPr/>
        </p:nvSpPr>
        <p:spPr>
          <a:xfrm>
            <a:off x="6827184" y="215905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28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65778F-3F30-48D9-B616-8036BF57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7" y="3601521"/>
            <a:ext cx="758043" cy="674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C1733-1DCC-4AAE-A0E7-0C5BC3EDAF38}"/>
              </a:ext>
            </a:extLst>
          </p:cNvPr>
          <p:cNvSpPr txBox="1"/>
          <p:nvPr/>
        </p:nvSpPr>
        <p:spPr>
          <a:xfrm>
            <a:off x="1480842" y="3663783"/>
            <a:ext cx="5165594" cy="52322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Jarak titik A ke bidang </a:t>
            </a:r>
            <a:r>
              <a:rPr lang="el-GR"/>
              <a:t>α</a:t>
            </a:r>
            <a:r>
              <a:rPr lang="en-US"/>
              <a:t> adalah jarak antara titik A yang tegak lurus ke bidang </a:t>
            </a:r>
            <a:r>
              <a:rPr lang="el-GR"/>
              <a:t>α</a:t>
            </a:r>
            <a:r>
              <a:rPr lang="en-US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CE467-5F82-4E78-B76E-7CC1F0EEEC11}"/>
              </a:ext>
            </a:extLst>
          </p:cNvPr>
          <p:cNvSpPr/>
          <p:nvPr/>
        </p:nvSpPr>
        <p:spPr>
          <a:xfrm>
            <a:off x="1892869" y="47917"/>
            <a:ext cx="5222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Konsep Jarak Titik ke </a:t>
            </a:r>
            <a:r>
              <a:rPr 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Bidang</a:t>
            </a:r>
            <a:endParaRPr lang="en-US" sz="32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D5466-3527-4908-B5DB-045079A9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29" y="770737"/>
            <a:ext cx="60102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CONTOH</a:t>
            </a:r>
            <a:r>
              <a:rPr lang="en"/>
              <a:t> sOAL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FFF80-86CB-46E6-8A6A-8E8C51101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5909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8EB03B-46B0-473E-B3A4-3842EE83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5040"/>
            <a:ext cx="4675909" cy="2002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E5E40-FBFE-421B-9B07-E644D3EFA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016" y="2903018"/>
            <a:ext cx="4430984" cy="13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7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9082B-744E-480A-B606-3EDCDA57431E}"/>
              </a:ext>
            </a:extLst>
          </p:cNvPr>
          <p:cNvSpPr txBox="1"/>
          <p:nvPr/>
        </p:nvSpPr>
        <p:spPr>
          <a:xfrm>
            <a:off x="286504" y="202301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13927-B39A-4C6A-98C3-752CDFCC4B9C}"/>
              </a:ext>
            </a:extLst>
          </p:cNvPr>
          <p:cNvSpPr txBox="1"/>
          <p:nvPr/>
        </p:nvSpPr>
        <p:spPr>
          <a:xfrm>
            <a:off x="509797" y="914400"/>
            <a:ext cx="7566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Diketahui kubus ABCD.EFGH dengan panjang rusuk 10 cm. Tentukan:</a:t>
            </a:r>
          </a:p>
          <a:p>
            <a:pPr marL="342900" indent="-342900">
              <a:buAutoNum type="alphaLcParenR"/>
            </a:pPr>
            <a:r>
              <a:rPr lang="en-US"/>
              <a:t>Jarak titik G ke bidang BDHF</a:t>
            </a:r>
          </a:p>
          <a:p>
            <a:pPr marL="342900" indent="-342900">
              <a:buAutoNum type="alphaLcParenR"/>
            </a:pPr>
            <a:r>
              <a:rPr lang="en-US"/>
              <a:t>Jarak titik A ke bidang BCHE</a:t>
            </a:r>
          </a:p>
          <a:p>
            <a:endParaRPr lang="en-US"/>
          </a:p>
        </p:txBody>
      </p:sp>
      <p:pic>
        <p:nvPicPr>
          <p:cNvPr id="1026" name="Picture 2" descr="Sumber Belajar - Volume dan Luas Permukaan Kubus">
            <a:extLst>
              <a:ext uri="{FF2B5EF4-FFF2-40B4-BE49-F238E27FC236}">
                <a16:creationId xmlns:a16="http://schemas.microsoft.com/office/drawing/2014/main" id="{1E84A650-E643-440B-A8D8-90D35D21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4" y="236944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53223-B8A0-4154-9230-AFF6F168674E}"/>
              </a:ext>
            </a:extLst>
          </p:cNvPr>
          <p:cNvSpPr txBox="1"/>
          <p:nvPr/>
        </p:nvSpPr>
        <p:spPr>
          <a:xfrm>
            <a:off x="326964" y="1703443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Penyelesaian</a:t>
            </a:r>
          </a:p>
        </p:txBody>
      </p:sp>
      <p:pic>
        <p:nvPicPr>
          <p:cNvPr id="6" name="Picture 2" descr="Sumber Belajar - Volume dan Luas Permukaan Kubus">
            <a:extLst>
              <a:ext uri="{FF2B5EF4-FFF2-40B4-BE49-F238E27FC236}">
                <a16:creationId xmlns:a16="http://schemas.microsoft.com/office/drawing/2014/main" id="{A702BA63-13D4-4ABE-B7FA-02B04C0C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66" y="2288218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5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327220-AA59-4D2A-9FB1-5391EEBBAD46}"/>
              </a:ext>
            </a:extLst>
          </p:cNvPr>
          <p:cNvSpPr/>
          <p:nvPr/>
        </p:nvSpPr>
        <p:spPr>
          <a:xfrm>
            <a:off x="3803256" y="2482017"/>
            <a:ext cx="3180170" cy="55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2EF9D8-A91B-442E-B9DF-11A5AA5DC8FA}"/>
              </a:ext>
            </a:extLst>
          </p:cNvPr>
          <p:cNvSpPr/>
          <p:nvPr/>
        </p:nvSpPr>
        <p:spPr>
          <a:xfrm>
            <a:off x="3795164" y="1510054"/>
            <a:ext cx="3180170" cy="55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F25E1-D2AC-4CC2-A683-C04EFF8B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84" y="1080075"/>
            <a:ext cx="2755506" cy="2608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36E5E-8FEB-433A-9C3A-2B62B3CF05D5}"/>
              </a:ext>
            </a:extLst>
          </p:cNvPr>
          <p:cNvSpPr txBox="1"/>
          <p:nvPr/>
        </p:nvSpPr>
        <p:spPr>
          <a:xfrm>
            <a:off x="537357" y="307498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KUBUS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13409-10FC-41FA-B86A-97641843C1C0}"/>
              </a:ext>
            </a:extLst>
          </p:cNvPr>
          <p:cNvSpPr txBox="1"/>
          <p:nvPr/>
        </p:nvSpPr>
        <p:spPr>
          <a:xfrm>
            <a:off x="2673750" y="293740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942D5-1A7B-453F-B85B-D10450F634F7}"/>
              </a:ext>
            </a:extLst>
          </p:cNvPr>
          <p:cNvSpPr txBox="1"/>
          <p:nvPr/>
        </p:nvSpPr>
        <p:spPr>
          <a:xfrm>
            <a:off x="2973832" y="176406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69580-094A-47B5-B479-6FE88050D69E}"/>
              </a:ext>
            </a:extLst>
          </p:cNvPr>
          <p:cNvSpPr txBox="1"/>
          <p:nvPr/>
        </p:nvSpPr>
        <p:spPr>
          <a:xfrm>
            <a:off x="1403300" y="344720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E3FA4-49B0-4AD5-B602-F6014B931CB8}"/>
              </a:ext>
            </a:extLst>
          </p:cNvPr>
          <p:cNvSpPr txBox="1"/>
          <p:nvPr/>
        </p:nvSpPr>
        <p:spPr>
          <a:xfrm>
            <a:off x="3795164" y="1640159"/>
            <a:ext cx="2598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Jarak titik N ke bidang KMR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5BB10D-1145-4F43-9E02-F88AB1172D7D}"/>
                  </a:ext>
                </a:extLst>
              </p:cNvPr>
              <p:cNvSpPr txBox="1"/>
              <p:nvPr/>
            </p:nvSpPr>
            <p:spPr>
              <a:xfrm>
                <a:off x="6105440" y="1515533"/>
                <a:ext cx="869894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5BB10D-1145-4F43-9E02-F88AB1172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40" y="1515533"/>
                <a:ext cx="869894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4275569-00D3-4BE1-819E-2BD3BF108C26}"/>
              </a:ext>
            </a:extLst>
          </p:cNvPr>
          <p:cNvSpPr txBox="1"/>
          <p:nvPr/>
        </p:nvSpPr>
        <p:spPr>
          <a:xfrm>
            <a:off x="3795164" y="2650260"/>
            <a:ext cx="2589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Jarak titik P ke bidang KMR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E2D298-2E47-4DA7-B113-82CAA249DA09}"/>
                  </a:ext>
                </a:extLst>
              </p:cNvPr>
              <p:cNvSpPr txBox="1"/>
              <p:nvPr/>
            </p:nvSpPr>
            <p:spPr>
              <a:xfrm>
                <a:off x="6105440" y="2525634"/>
                <a:ext cx="869894" cy="5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E2D298-2E47-4DA7-B113-82CAA249D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40" y="2525634"/>
                <a:ext cx="869894" cy="5156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67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84C7C-2AC4-4DF9-837D-A8D45B1D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80" y="728344"/>
            <a:ext cx="7463305" cy="154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E97E2-E806-4B5F-BF51-0B94F68AA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6" t="15848" r="-1705" b="1112"/>
          <a:stretch/>
        </p:blipFill>
        <p:spPr>
          <a:xfrm>
            <a:off x="396510" y="2834422"/>
            <a:ext cx="2395107" cy="2243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1364F-A08E-401E-9F3A-9ED4A7A711CB}"/>
              </a:ext>
            </a:extLst>
          </p:cNvPr>
          <p:cNvSpPr txBox="1"/>
          <p:nvPr/>
        </p:nvSpPr>
        <p:spPr>
          <a:xfrm>
            <a:off x="310780" y="162788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53DE5-DCD6-4C4E-8852-00393759F5A4}"/>
              </a:ext>
            </a:extLst>
          </p:cNvPr>
          <p:cNvSpPr txBox="1"/>
          <p:nvPr/>
        </p:nvSpPr>
        <p:spPr>
          <a:xfrm>
            <a:off x="310780" y="2289860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Penyelesaian</a:t>
            </a:r>
          </a:p>
        </p:txBody>
      </p:sp>
    </p:spTree>
    <p:extLst>
      <p:ext uri="{BB962C8B-B14F-4D97-AF65-F5344CB8AC3E}">
        <p14:creationId xmlns:p14="http://schemas.microsoft.com/office/powerpoint/2010/main" val="276771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B81ABD-C9FE-4DE7-975D-74453B8714CC}"/>
              </a:ext>
            </a:extLst>
          </p:cNvPr>
          <p:cNvSpPr txBox="1"/>
          <p:nvPr/>
        </p:nvSpPr>
        <p:spPr>
          <a:xfrm>
            <a:off x="537357" y="30749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LIMAS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58AF1-C60D-4C01-8D27-17A9D2FF5F52}"/>
              </a:ext>
            </a:extLst>
          </p:cNvPr>
          <p:cNvSpPr txBox="1"/>
          <p:nvPr/>
        </p:nvSpPr>
        <p:spPr>
          <a:xfrm>
            <a:off x="509797" y="914400"/>
            <a:ext cx="4499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Gambar berikut ini adalah limas segiempat T.ABCD.</a:t>
            </a:r>
          </a:p>
        </p:txBody>
      </p:sp>
      <p:pic>
        <p:nvPicPr>
          <p:cNvPr id="2052" name="Picture 4" descr="Jaring-Jaring Limas Segi Empat | Freedomsiana">
            <a:extLst>
              <a:ext uri="{FF2B5EF4-FFF2-40B4-BE49-F238E27FC236}">
                <a16:creationId xmlns:a16="http://schemas.microsoft.com/office/drawing/2014/main" id="{268F88A2-859C-46E2-B894-F08A2699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7" y="1462130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6BEC8-B187-40FE-A6C0-E4B7A1753381}"/>
              </a:ext>
            </a:extLst>
          </p:cNvPr>
          <p:cNvSpPr txBox="1"/>
          <p:nvPr/>
        </p:nvSpPr>
        <p:spPr>
          <a:xfrm>
            <a:off x="3139709" y="1462130"/>
            <a:ext cx="449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Jarak titik puncak / Titik T ke bidang alas / ABCD itu adalah </a:t>
            </a:r>
            <a:r>
              <a:rPr lang="en-US" b="1" i="1"/>
              <a:t>tinggi limas.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1BAD7-050A-4DF2-87B8-765E4771A1CA}"/>
              </a:ext>
            </a:extLst>
          </p:cNvPr>
          <p:cNvSpPr txBox="1"/>
          <p:nvPr/>
        </p:nvSpPr>
        <p:spPr>
          <a:xfrm>
            <a:off x="3139709" y="2060877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A0D8D-1FB7-4F5A-90FF-EC359ACB0B78}"/>
              </a:ext>
            </a:extLst>
          </p:cNvPr>
          <p:cNvSpPr txBox="1"/>
          <p:nvPr/>
        </p:nvSpPr>
        <p:spPr>
          <a:xfrm>
            <a:off x="3139709" y="2645652"/>
            <a:ext cx="5591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Diketahui sebuah limas T.ABCD dengan sisi alas berbentuk persegi  dan panjang rusuk alas 8 cm serta panjang rusuk tegaknya 10 cm. Jarak titik T ke bidang ABCD adalah ....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92434723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233</Words>
  <Application>Microsoft Office PowerPoint</Application>
  <PresentationFormat>On-screen Show (16:9)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Bahiana</vt:lpstr>
      <vt:lpstr>Bodoni MT Poster Compressed</vt:lpstr>
      <vt:lpstr>Arial</vt:lpstr>
      <vt:lpstr>Cambria Math</vt:lpstr>
      <vt:lpstr>Bebas Neue</vt:lpstr>
      <vt:lpstr>Didact Gothic</vt:lpstr>
      <vt:lpstr>Script MT Bold</vt:lpstr>
      <vt:lpstr>Times New Roman</vt:lpstr>
      <vt:lpstr>Math Mystery Escape Room by Slidesgo</vt:lpstr>
      <vt:lpstr>1_Math Mystery Escape Room by Slidesgo</vt:lpstr>
      <vt:lpstr>2_Math Mystery Escape Room by Slidesgo</vt:lpstr>
      <vt:lpstr>JARAK TITIK Ke bidang</vt:lpstr>
      <vt:lpstr>PowerPoint Presentation</vt:lpstr>
      <vt:lpstr>PowerPoint Presentation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20</cp:revision>
  <dcterms:modified xsi:type="dcterms:W3CDTF">2021-08-20T22:53:46Z</dcterms:modified>
</cp:coreProperties>
</file>