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4" r:id="rId5"/>
    <p:sldId id="263" r:id="rId6"/>
    <p:sldId id="258" r:id="rId7"/>
    <p:sldId id="280" r:id="rId8"/>
    <p:sldId id="260" r:id="rId9"/>
    <p:sldId id="259" r:id="rId10"/>
    <p:sldId id="271" r:id="rId11"/>
    <p:sldId id="277" r:id="rId12"/>
    <p:sldId id="276" r:id="rId13"/>
    <p:sldId id="275" r:id="rId14"/>
    <p:sldId id="274" r:id="rId15"/>
    <p:sldId id="273" r:id="rId16"/>
    <p:sldId id="278" r:id="rId17"/>
    <p:sldId id="272" r:id="rId18"/>
    <p:sldId id="270" r:id="rId19"/>
    <p:sldId id="269" r:id="rId20"/>
    <p:sldId id="268" r:id="rId21"/>
    <p:sldId id="267" r:id="rId2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44" d="100"/>
          <a:sy n="44" d="100"/>
        </p:scale>
        <p:origin x="-25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BDD36-D765-4BF1-9226-4CDC978B4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B57B0B1C-D517-4BEF-B2B0-15BB777AD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05A20B22-A0BD-41CE-B464-E4B47E1A5E20}"/>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5" name="Footer Placeholder 4">
            <a:extLst>
              <a:ext uri="{FF2B5EF4-FFF2-40B4-BE49-F238E27FC236}">
                <a16:creationId xmlns:a16="http://schemas.microsoft.com/office/drawing/2014/main" xmlns="" id="{AF747D1B-DBEE-4352-9FA4-FFBE1B0CE5E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7CF545B0-1CC1-4760-8446-E362E393409E}"/>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168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DCFE-5AF3-4773-AE94-4A4754D466B0}"/>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E5C459F7-7EE2-4961-8403-A342B7C13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AAE17BF1-8152-471B-A0C9-AB10615CF70D}"/>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5" name="Footer Placeholder 4">
            <a:extLst>
              <a:ext uri="{FF2B5EF4-FFF2-40B4-BE49-F238E27FC236}">
                <a16:creationId xmlns:a16="http://schemas.microsoft.com/office/drawing/2014/main" xmlns="" id="{89C64293-2119-4DE2-BE8F-DC962F4E8D64}"/>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F3CEEEF4-928E-4D1F-9D9C-721CF34B75B4}"/>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347156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DB8B046-67E4-4CE5-889D-FB8B8BE694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C014A3BF-62BC-4BB2-BA16-D962040BA3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ABCC04BD-7DC7-4E9C-B045-DAF5AFDEA98A}"/>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5" name="Footer Placeholder 4">
            <a:extLst>
              <a:ext uri="{FF2B5EF4-FFF2-40B4-BE49-F238E27FC236}">
                <a16:creationId xmlns:a16="http://schemas.microsoft.com/office/drawing/2014/main" xmlns="" id="{BA2B6E47-59BC-472C-925C-4FD477E11F8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8A5B86FA-9514-43B0-BECD-9795981D7FB3}"/>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260522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8EE9D-61C4-4FEF-A1E6-8AB3A809268B}"/>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C7A0899E-FD55-4848-9059-878B6E0139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D3FC1BF8-DD24-45D6-9C01-41A72D1F7EAC}"/>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5" name="Footer Placeholder 4">
            <a:extLst>
              <a:ext uri="{FF2B5EF4-FFF2-40B4-BE49-F238E27FC236}">
                <a16:creationId xmlns:a16="http://schemas.microsoft.com/office/drawing/2014/main" xmlns="" id="{C6FF3994-F594-4EE7-BA24-25689DDE8B3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70245984-198D-4204-B569-44B90B8B0AE8}"/>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101600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33BBF-DC4C-4C2A-9078-E10B9B5D1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AA080F5A-C4B2-44C9-B50D-48959730B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ECF17EA-2DE6-4C1D-B7D3-8C9F6A11418C}"/>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5" name="Footer Placeholder 4">
            <a:extLst>
              <a:ext uri="{FF2B5EF4-FFF2-40B4-BE49-F238E27FC236}">
                <a16:creationId xmlns:a16="http://schemas.microsoft.com/office/drawing/2014/main" xmlns="" id="{1E952DE2-5384-4D07-9666-B458A6172EF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94B29BA5-0838-4FD1-8193-EF6968FDA56A}"/>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9153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19D06-D7D7-4ACB-84D1-A5C7E11A97A3}"/>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FD658481-9444-4581-809D-974B93AB6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C75E238C-1AC0-460A-943A-F36AD6C06A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06EE4114-BF62-4564-944C-24A1FA3D6369}"/>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6" name="Footer Placeholder 5">
            <a:extLst>
              <a:ext uri="{FF2B5EF4-FFF2-40B4-BE49-F238E27FC236}">
                <a16:creationId xmlns:a16="http://schemas.microsoft.com/office/drawing/2014/main" xmlns="" id="{C5A795CC-9B64-424C-8DEB-891A3652FA67}"/>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318850FD-36FA-4D56-96F0-BED5909D44F2}"/>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187496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75B6E-D128-4704-8A24-6E3DA175F517}"/>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D5148FC5-3552-431D-B2B3-AB6BDCF3C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B5E6D9D-9A73-4738-921C-0F84032190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BA6DE4A1-D3BE-45F1-84EE-32941BFF3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2B37EEE-9A5A-4842-AF6F-355F34E1C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1F2D56F3-24AC-4572-B770-60BF01D2C55E}"/>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8" name="Footer Placeholder 7">
            <a:extLst>
              <a:ext uri="{FF2B5EF4-FFF2-40B4-BE49-F238E27FC236}">
                <a16:creationId xmlns:a16="http://schemas.microsoft.com/office/drawing/2014/main" xmlns="" id="{0AD17687-86CB-48C5-8DBE-0B2B70DE65A8}"/>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xmlns="" id="{004FAC68-964A-45F7-837C-F50A00B00422}"/>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340013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384E9-DB60-412C-821A-27EB6CB15F86}"/>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50D2F01C-85D5-495E-B4EE-90892E201C76}"/>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4" name="Footer Placeholder 3">
            <a:extLst>
              <a:ext uri="{FF2B5EF4-FFF2-40B4-BE49-F238E27FC236}">
                <a16:creationId xmlns:a16="http://schemas.microsoft.com/office/drawing/2014/main" xmlns="" id="{7DDB1B8C-C486-491A-8F4A-8C30CB275B9D}"/>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xmlns="" id="{5A89D4BB-CD18-4FA7-A75A-E64B60AF13E0}"/>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3287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95D5BE9-4BA8-4B6C-B315-AC25A6C0A1FC}"/>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3" name="Footer Placeholder 2">
            <a:extLst>
              <a:ext uri="{FF2B5EF4-FFF2-40B4-BE49-F238E27FC236}">
                <a16:creationId xmlns:a16="http://schemas.microsoft.com/office/drawing/2014/main" xmlns="" id="{F4F69E74-E2CE-4E66-8B5A-28EA0511755D}"/>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xmlns="" id="{E61FF3C6-0242-4743-8841-FD552D998FE2}"/>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10519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8572A-C01B-46BB-B32D-6DE298222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7B34B2FA-FEA8-446E-97EF-777F186C1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AA60351C-97B2-477A-82BE-389FA69B3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B533FF-813B-4498-903D-0C7BA705B172}"/>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6" name="Footer Placeholder 5">
            <a:extLst>
              <a:ext uri="{FF2B5EF4-FFF2-40B4-BE49-F238E27FC236}">
                <a16:creationId xmlns:a16="http://schemas.microsoft.com/office/drawing/2014/main" xmlns="" id="{D702AE5D-FD64-4E97-A2BD-BB9C69447AF3}"/>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20B564DC-736E-4080-AE1A-353E8A49833D}"/>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115498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A5383-EBD5-4E16-87D9-60B768F6B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A670972C-6506-4843-BC9C-283B2915C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20256B69-A127-46ED-83F6-6F5D94B4E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004AC9-EBF7-4BC4-9848-0D69A54B256C}"/>
              </a:ext>
            </a:extLst>
          </p:cNvPr>
          <p:cNvSpPr>
            <a:spLocks noGrp="1"/>
          </p:cNvSpPr>
          <p:nvPr>
            <p:ph type="dt" sz="half" idx="10"/>
          </p:nvPr>
        </p:nvSpPr>
        <p:spPr/>
        <p:txBody>
          <a:bodyPr/>
          <a:lstStyle/>
          <a:p>
            <a:fld id="{76BC96FE-891C-4C27-917A-2D86A3F952A3}" type="datetimeFigureOut">
              <a:rPr lang="id-ID" smtClean="0"/>
              <a:t>17/05/2022</a:t>
            </a:fld>
            <a:endParaRPr lang="id-ID"/>
          </a:p>
        </p:txBody>
      </p:sp>
      <p:sp>
        <p:nvSpPr>
          <p:cNvPr id="6" name="Footer Placeholder 5">
            <a:extLst>
              <a:ext uri="{FF2B5EF4-FFF2-40B4-BE49-F238E27FC236}">
                <a16:creationId xmlns:a16="http://schemas.microsoft.com/office/drawing/2014/main" xmlns="" id="{8436F2EF-3CD3-4DF4-843B-155D9559E89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4FECF6E7-0861-402F-9369-5E78589853EA}"/>
              </a:ext>
            </a:extLst>
          </p:cNvPr>
          <p:cNvSpPr>
            <a:spLocks noGrp="1"/>
          </p:cNvSpPr>
          <p:nvPr>
            <p:ph type="sldNum" sz="quarter" idx="12"/>
          </p:nvPr>
        </p:nvSpPr>
        <p:spPr/>
        <p:txBody>
          <a:bodyPr/>
          <a:lstStyle/>
          <a:p>
            <a:fld id="{D3FBFA4A-62C9-41A4-933B-33C5E1944C3B}" type="slidenum">
              <a:rPr lang="id-ID" smtClean="0"/>
              <a:t>‹#›</a:t>
            </a:fld>
            <a:endParaRPr lang="id-ID"/>
          </a:p>
        </p:txBody>
      </p:sp>
    </p:spTree>
    <p:extLst>
      <p:ext uri="{BB962C8B-B14F-4D97-AF65-F5344CB8AC3E}">
        <p14:creationId xmlns:p14="http://schemas.microsoft.com/office/powerpoint/2010/main" val="88024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8E84C8-049B-4900-99CA-4FEA81D1A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54445400-CF90-4F13-9248-C68940940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0D24AA6B-131B-4173-9294-48C513B74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C96FE-891C-4C27-917A-2D86A3F952A3}" type="datetimeFigureOut">
              <a:rPr lang="id-ID" smtClean="0"/>
              <a:t>17/05/2022</a:t>
            </a:fld>
            <a:endParaRPr lang="id-ID"/>
          </a:p>
        </p:txBody>
      </p:sp>
      <p:sp>
        <p:nvSpPr>
          <p:cNvPr id="5" name="Footer Placeholder 4">
            <a:extLst>
              <a:ext uri="{FF2B5EF4-FFF2-40B4-BE49-F238E27FC236}">
                <a16:creationId xmlns:a16="http://schemas.microsoft.com/office/drawing/2014/main" xmlns="" id="{BBB63E13-2C72-49E3-AC1A-BCFF13CDF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xmlns="" id="{26CC5900-A28A-4C93-8AB0-CE8791A23F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BFA4A-62C9-41A4-933B-33C5E1944C3B}" type="slidenum">
              <a:rPr lang="id-ID" smtClean="0"/>
              <a:t>‹#›</a:t>
            </a:fld>
            <a:endParaRPr lang="id-ID"/>
          </a:p>
        </p:txBody>
      </p:sp>
    </p:spTree>
    <p:extLst>
      <p:ext uri="{BB962C8B-B14F-4D97-AF65-F5344CB8AC3E}">
        <p14:creationId xmlns:p14="http://schemas.microsoft.com/office/powerpoint/2010/main" val="281768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d.wikipedia.org/w/index.php?title=Penambangan_bawah_tanah&amp;action=edit&amp;redlink=1" TargetMode="External"/><Relationship Id="rId2" Type="http://schemas.openxmlformats.org/officeDocument/2006/relationships/hyperlink" Target="https://id.wikipedia.org/wiki/Penambanga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d.wikipedia.org/wiki/Ekskavator" TargetMode="External"/><Relationship Id="rId2" Type="http://schemas.openxmlformats.org/officeDocument/2006/relationships/hyperlink" Target="https://id.wikipedia.org/wiki/Alat_bera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FA88E-F984-4979-8937-09DAEBDEF32F}"/>
              </a:ext>
            </a:extLst>
          </p:cNvPr>
          <p:cNvSpPr>
            <a:spLocks noGrp="1"/>
          </p:cNvSpPr>
          <p:nvPr>
            <p:ph type="ctrTitle"/>
          </p:nvPr>
        </p:nvSpPr>
        <p:spPr/>
        <p:txBody>
          <a:bodyPr/>
          <a:lstStyle/>
          <a:p>
            <a:r>
              <a:rPr lang="id-ID" dirty="0"/>
              <a:t>SUMBER DAYA ALAM PERTAMBANGAN</a:t>
            </a:r>
          </a:p>
        </p:txBody>
      </p:sp>
      <p:sp>
        <p:nvSpPr>
          <p:cNvPr id="3" name="Subtitle 2">
            <a:extLst>
              <a:ext uri="{FF2B5EF4-FFF2-40B4-BE49-F238E27FC236}">
                <a16:creationId xmlns:a16="http://schemas.microsoft.com/office/drawing/2014/main" xmlns="" id="{2522C92F-41C7-4DF6-90F6-C322B9772AED}"/>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143772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7745E-62C2-427B-A62B-12CF9DF4FECC}"/>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1660C2C9-A83C-4848-A487-60C0AEE11E58}"/>
              </a:ext>
            </a:extLst>
          </p:cNvPr>
          <p:cNvSpPr>
            <a:spLocks noGrp="1"/>
          </p:cNvSpPr>
          <p:nvPr>
            <p:ph idx="1"/>
          </p:nvPr>
        </p:nvSpPr>
        <p:spPr/>
        <p:txBody>
          <a:bodyPr>
            <a:normAutofit fontScale="92500" lnSpcReduction="10000"/>
          </a:bodyPr>
          <a:lstStyle/>
          <a:p>
            <a:pPr marL="0" indent="0">
              <a:buNone/>
            </a:pPr>
            <a:r>
              <a:rPr lang="id-ID" sz="4000" dirty="0"/>
              <a:t>Penambangan tertutup yaitu proses pengambilan suatu jenis barang tambang dengan cara membuat sumur [ penambangan vertikal atau shaf mining ] atau terowongan [ penambangan horizontal atau slope mining kedalam lapisan batuan karena lokasi barang tambang jauh didalam perut bumi... contoh penambangan tertutup antara lain...</a:t>
            </a:r>
            <a:br>
              <a:rPr lang="id-ID" sz="4000" dirty="0"/>
            </a:br>
            <a:r>
              <a:rPr lang="id-ID" sz="4000" dirty="0"/>
              <a:t>pertambangan emas di cikotok Banten [ Jawa barat ]</a:t>
            </a:r>
            <a:br>
              <a:rPr lang="id-ID" sz="4000" dirty="0"/>
            </a:br>
            <a:endParaRPr lang="id-ID" sz="4000" dirty="0"/>
          </a:p>
          <a:p>
            <a:endParaRPr lang="id-ID" dirty="0"/>
          </a:p>
        </p:txBody>
      </p:sp>
    </p:spTree>
    <p:extLst>
      <p:ext uri="{BB962C8B-B14F-4D97-AF65-F5344CB8AC3E}">
        <p14:creationId xmlns:p14="http://schemas.microsoft.com/office/powerpoint/2010/main" val="3453040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7AAFC-1F56-4FA3-9CEE-03D331747DB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126161D4-8EFF-4794-8E05-09E4AA6727F5}"/>
              </a:ext>
            </a:extLst>
          </p:cNvPr>
          <p:cNvSpPr>
            <a:spLocks noGrp="1"/>
          </p:cNvSpPr>
          <p:nvPr>
            <p:ph idx="1"/>
          </p:nvPr>
        </p:nvSpPr>
        <p:spPr/>
        <p:txBody>
          <a:bodyPr>
            <a:normAutofit/>
          </a:bodyPr>
          <a:lstStyle/>
          <a:p>
            <a:pPr marL="0" indent="0">
              <a:buNone/>
            </a:pPr>
            <a:r>
              <a:rPr lang="id-ID" sz="4400" dirty="0"/>
              <a:t>Tambang terbuka:metode penambangan yang dilakukan di atas permukaan bumi</a:t>
            </a:r>
            <a:br>
              <a:rPr lang="id-ID" sz="4400" dirty="0"/>
            </a:br>
            <a:r>
              <a:rPr lang="id-ID" sz="4400" dirty="0"/>
              <a:t>Tambang tertutup:metode penambangan dengan cara membuat terowongan kedalam batuan bumi dikarenakan lokasi tambang yang jauh dari permukaan bumi</a:t>
            </a:r>
          </a:p>
        </p:txBody>
      </p:sp>
    </p:spTree>
    <p:extLst>
      <p:ext uri="{BB962C8B-B14F-4D97-AF65-F5344CB8AC3E}">
        <p14:creationId xmlns:p14="http://schemas.microsoft.com/office/powerpoint/2010/main" val="162350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032ED5-CFD8-4134-88A6-5082ACC3CA55}"/>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D30DEEB6-3F48-4DFD-A4A0-047D33D01A9F}"/>
              </a:ext>
            </a:extLst>
          </p:cNvPr>
          <p:cNvPicPr>
            <a:picLocks noGrp="1" noChangeAspect="1"/>
          </p:cNvPicPr>
          <p:nvPr>
            <p:ph idx="1"/>
          </p:nvPr>
        </p:nvPicPr>
        <p:blipFill>
          <a:blip r:embed="rId2"/>
          <a:stretch>
            <a:fillRect/>
          </a:stretch>
        </p:blipFill>
        <p:spPr>
          <a:xfrm>
            <a:off x="622852" y="1563757"/>
            <a:ext cx="10853531" cy="5181599"/>
          </a:xfrm>
          <a:prstGeom prst="rect">
            <a:avLst/>
          </a:prstGeom>
        </p:spPr>
      </p:pic>
    </p:spTree>
    <p:extLst>
      <p:ext uri="{BB962C8B-B14F-4D97-AF65-F5344CB8AC3E}">
        <p14:creationId xmlns:p14="http://schemas.microsoft.com/office/powerpoint/2010/main" val="225738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AA161-D659-41F5-977C-2997E93D257B}"/>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867B1C9A-2F6F-4615-9002-3D2D666CC63D}"/>
              </a:ext>
            </a:extLst>
          </p:cNvPr>
          <p:cNvPicPr>
            <a:picLocks noGrp="1" noChangeAspect="1"/>
          </p:cNvPicPr>
          <p:nvPr>
            <p:ph idx="1"/>
          </p:nvPr>
        </p:nvPicPr>
        <p:blipFill>
          <a:blip r:embed="rId2"/>
          <a:stretch>
            <a:fillRect/>
          </a:stretch>
        </p:blipFill>
        <p:spPr>
          <a:xfrm>
            <a:off x="715617" y="1690688"/>
            <a:ext cx="10638183" cy="5054669"/>
          </a:xfrm>
          <a:prstGeom prst="rect">
            <a:avLst/>
          </a:prstGeom>
        </p:spPr>
      </p:pic>
    </p:spTree>
    <p:extLst>
      <p:ext uri="{BB962C8B-B14F-4D97-AF65-F5344CB8AC3E}">
        <p14:creationId xmlns:p14="http://schemas.microsoft.com/office/powerpoint/2010/main" val="207942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72B82-FDC3-495B-AE76-DBF7BF9F704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41588902-75D9-4B1D-8B48-267621A4CA9E}"/>
              </a:ext>
            </a:extLst>
          </p:cNvPr>
          <p:cNvSpPr>
            <a:spLocks noGrp="1"/>
          </p:cNvSpPr>
          <p:nvPr>
            <p:ph idx="1"/>
          </p:nvPr>
        </p:nvSpPr>
        <p:spPr/>
        <p:txBody>
          <a:bodyPr>
            <a:normAutofit/>
          </a:bodyPr>
          <a:lstStyle/>
          <a:p>
            <a:pPr marL="0" indent="0">
              <a:buNone/>
            </a:pPr>
            <a:r>
              <a:rPr lang="id-ID" sz="4000" dirty="0"/>
              <a:t>Berdasarkan uandang undang no 11 tahun 1967 tentang pertambangan .</a:t>
            </a:r>
            <a:r>
              <a:rPr lang="id-ID" sz="4000" b="1" dirty="0"/>
              <a:t>Barang tambang atau bahan galian di bedakan atas tiga golongan antara lain :</a:t>
            </a:r>
          </a:p>
          <a:p>
            <a:pPr marL="0" indent="0">
              <a:buNone/>
            </a:pPr>
            <a:r>
              <a:rPr lang="id-ID" sz="4000" b="1" dirty="0"/>
              <a:t>1. Barang tambang golongan A( strategis )</a:t>
            </a:r>
          </a:p>
          <a:p>
            <a:pPr marL="0" indent="0">
              <a:buNone/>
            </a:pPr>
            <a:r>
              <a:rPr lang="id-ID" sz="4000" b="1" dirty="0"/>
              <a:t>2. Barang tambang golongan B ( vital )</a:t>
            </a:r>
          </a:p>
          <a:p>
            <a:pPr marL="0" indent="0">
              <a:buNone/>
            </a:pPr>
            <a:r>
              <a:rPr lang="id-ID" sz="4000" b="1" dirty="0"/>
              <a:t>3. Barang tambang golongan C  </a:t>
            </a:r>
            <a:endParaRPr lang="id-ID" sz="4000" dirty="0"/>
          </a:p>
        </p:txBody>
      </p:sp>
    </p:spTree>
    <p:extLst>
      <p:ext uri="{BB962C8B-B14F-4D97-AF65-F5344CB8AC3E}">
        <p14:creationId xmlns:p14="http://schemas.microsoft.com/office/powerpoint/2010/main" val="64620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26A8C-A5A5-4242-8ADC-FD8D707FF975}"/>
              </a:ext>
            </a:extLst>
          </p:cNvPr>
          <p:cNvSpPr>
            <a:spLocks noGrp="1"/>
          </p:cNvSpPr>
          <p:nvPr>
            <p:ph type="title"/>
          </p:nvPr>
        </p:nvSpPr>
        <p:spPr/>
        <p:txBody>
          <a:bodyPr>
            <a:normAutofit/>
          </a:bodyPr>
          <a:lstStyle/>
          <a:p>
            <a:r>
              <a:rPr lang="id-ID" b="1" dirty="0"/>
              <a:t/>
            </a:r>
            <a:br>
              <a:rPr lang="id-ID" b="1" dirty="0"/>
            </a:br>
            <a:endParaRPr lang="id-ID" dirty="0"/>
          </a:p>
        </p:txBody>
      </p:sp>
      <p:sp>
        <p:nvSpPr>
          <p:cNvPr id="3" name="Content Placeholder 2">
            <a:extLst>
              <a:ext uri="{FF2B5EF4-FFF2-40B4-BE49-F238E27FC236}">
                <a16:creationId xmlns:a16="http://schemas.microsoft.com/office/drawing/2014/main" xmlns="" id="{786C6AF7-856E-46C3-A49A-801D40CF3E62}"/>
              </a:ext>
            </a:extLst>
          </p:cNvPr>
          <p:cNvSpPr>
            <a:spLocks noGrp="1"/>
          </p:cNvSpPr>
          <p:nvPr>
            <p:ph idx="1"/>
          </p:nvPr>
        </p:nvSpPr>
        <p:spPr/>
        <p:txBody>
          <a:bodyPr>
            <a:normAutofit/>
          </a:bodyPr>
          <a:lstStyle/>
          <a:p>
            <a:pPr marL="0" indent="0">
              <a:buNone/>
            </a:pPr>
            <a:r>
              <a:rPr lang="id-ID" sz="4400" dirty="0"/>
              <a:t>Golongan A</a:t>
            </a:r>
            <a:endParaRPr lang="id-ID" sz="4400" b="1" dirty="0"/>
          </a:p>
          <a:p>
            <a:pPr marL="0" indent="0">
              <a:buNone/>
            </a:pPr>
            <a:r>
              <a:rPr lang="id-ID" sz="4400" dirty="0"/>
              <a:t>Barang ini termasuk dalam barang tambang strategis dan berperan penting bagi perekonomian negara. Contohnya, batu bara, minyak bumi, gas alam, nikel, tembaga, dan timah.</a:t>
            </a:r>
          </a:p>
        </p:txBody>
      </p:sp>
    </p:spTree>
    <p:extLst>
      <p:ext uri="{BB962C8B-B14F-4D97-AF65-F5344CB8AC3E}">
        <p14:creationId xmlns:p14="http://schemas.microsoft.com/office/powerpoint/2010/main" val="312820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AC47F-7E1A-4388-B838-F6E1842D37C8}"/>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8149F6EC-79BF-4F79-B42B-61149DF1813D}"/>
              </a:ext>
            </a:extLst>
          </p:cNvPr>
          <p:cNvSpPr>
            <a:spLocks noGrp="1"/>
          </p:cNvSpPr>
          <p:nvPr>
            <p:ph idx="1"/>
          </p:nvPr>
        </p:nvSpPr>
        <p:spPr/>
        <p:txBody>
          <a:bodyPr>
            <a:normAutofit lnSpcReduction="10000"/>
          </a:bodyPr>
          <a:lstStyle/>
          <a:p>
            <a:pPr marL="0" indent="0">
              <a:buNone/>
            </a:pPr>
            <a:r>
              <a:rPr lang="id-ID" sz="4400" dirty="0"/>
              <a:t>Golongan B</a:t>
            </a:r>
            <a:endParaRPr lang="id-ID" sz="4400" b="1" dirty="0"/>
          </a:p>
          <a:p>
            <a:pPr marL="0" indent="0">
              <a:buNone/>
            </a:pPr>
            <a:r>
              <a:rPr lang="id-ID" sz="4400" dirty="0"/>
              <a:t>Golongan yang satu ini disebut sebagai barang tambang vital dan penting bagi kehidupan banyak orang. Contohnya, emas, belerang, perak, tembaga, platina, dan lain-lain.</a:t>
            </a:r>
            <a:br>
              <a:rPr lang="id-ID" sz="4400" dirty="0"/>
            </a:br>
            <a:endParaRPr lang="id-ID" sz="4400" dirty="0"/>
          </a:p>
        </p:txBody>
      </p:sp>
    </p:spTree>
    <p:extLst>
      <p:ext uri="{BB962C8B-B14F-4D97-AF65-F5344CB8AC3E}">
        <p14:creationId xmlns:p14="http://schemas.microsoft.com/office/powerpoint/2010/main" val="4569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4819C-C846-41C4-A7BC-D36C93A751F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82C898CF-DC54-46F0-959A-F24A18ED9F71}"/>
              </a:ext>
            </a:extLst>
          </p:cNvPr>
          <p:cNvSpPr>
            <a:spLocks noGrp="1"/>
          </p:cNvSpPr>
          <p:nvPr>
            <p:ph idx="1"/>
          </p:nvPr>
        </p:nvSpPr>
        <p:spPr/>
        <p:txBody>
          <a:bodyPr/>
          <a:lstStyle/>
          <a:p>
            <a:pPr marL="0" indent="0">
              <a:buNone/>
            </a:pPr>
            <a:r>
              <a:rPr lang="id-ID" sz="4400" dirty="0"/>
              <a:t>Golongan C</a:t>
            </a:r>
            <a:endParaRPr lang="id-ID" sz="4400" b="1" dirty="0"/>
          </a:p>
          <a:p>
            <a:pPr marL="0" indent="0">
              <a:buNone/>
            </a:pPr>
            <a:r>
              <a:rPr lang="id-ID" sz="4400" dirty="0"/>
              <a:t>Tambang yang dikelola oleh masyarakat dan digunakan untuk keperluan industri. Contohnya, fosfat, kaolin, gipsum, batu gamping, marmer, gips, dan lain-lain.</a:t>
            </a:r>
          </a:p>
          <a:p>
            <a:endParaRPr lang="id-ID" dirty="0"/>
          </a:p>
        </p:txBody>
      </p:sp>
    </p:spTree>
    <p:extLst>
      <p:ext uri="{BB962C8B-B14F-4D97-AF65-F5344CB8AC3E}">
        <p14:creationId xmlns:p14="http://schemas.microsoft.com/office/powerpoint/2010/main" val="2166610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8AFCD-F03A-4D17-8598-8B2207D8A1BC}"/>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F713EBC-59BA-40A5-B5BF-B96725395DF3}"/>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26921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3A0A0-BE12-4BA3-86B0-2856B55ABF6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DCB9DEE0-890A-494E-98E0-6B67ED746044}"/>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12469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511FA-3ECD-4457-9D49-767290C0CDE2}"/>
              </a:ext>
            </a:extLst>
          </p:cNvPr>
          <p:cNvSpPr>
            <a:spLocks noGrp="1"/>
          </p:cNvSpPr>
          <p:nvPr>
            <p:ph type="title"/>
          </p:nvPr>
        </p:nvSpPr>
        <p:spPr/>
        <p:txBody>
          <a:bodyPr/>
          <a:lstStyle/>
          <a:p>
            <a:endParaRPr lang="id-ID"/>
          </a:p>
        </p:txBody>
      </p:sp>
      <p:pic>
        <p:nvPicPr>
          <p:cNvPr id="1026" name="Picture 2">
            <a:extLst>
              <a:ext uri="{FF2B5EF4-FFF2-40B4-BE49-F238E27FC236}">
                <a16:creationId xmlns:a16="http://schemas.microsoft.com/office/drawing/2014/main" xmlns="" id="{2B57CC7C-0C83-4353-BE49-2472355486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5861" y="1825625"/>
            <a:ext cx="1067793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1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A7AFA-3DF8-403F-B143-5B396341F6BE}"/>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38FC813F-D5FF-4B7F-AFE4-34F4E72C625E}"/>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236978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ACB61-4D80-4FCF-8EBA-8F0D3FE6FA4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27EFCA3-0A4D-4C8A-955A-50E10B2A1886}"/>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34951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9B086-5CC6-4C70-86E9-E381E492B5B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FCB91070-B878-41B1-B04C-56F263F0FC7B}"/>
              </a:ext>
            </a:extLst>
          </p:cNvPr>
          <p:cNvSpPr>
            <a:spLocks noGrp="1"/>
          </p:cNvSpPr>
          <p:nvPr>
            <p:ph idx="1"/>
          </p:nvPr>
        </p:nvSpPr>
        <p:spPr/>
        <p:txBody>
          <a:bodyPr>
            <a:normAutofit/>
          </a:bodyPr>
          <a:lstStyle/>
          <a:p>
            <a:pPr marL="0" indent="0">
              <a:buNone/>
            </a:pPr>
            <a:r>
              <a:rPr lang="id-ID" sz="3600" dirty="0"/>
              <a:t>Pertambangan adalah suatu kegiatan pengambilan endapan bahan galian berharga dan bernilai ekonomis dari dalam kulit bumi, baik secara mekanis maupun manual, pada permukaan bumi, di bawah permukaan bumi dan di bawah permukaan air. Hasil kegiatan ini antara lain, minyak dan gas bumi, batubara, pasir besi, bijih timah, bijih nikel, bijih bauksit, bijih tembaga, biji emas, perak dan bijih mangan dll.</a:t>
            </a:r>
          </a:p>
        </p:txBody>
      </p:sp>
    </p:spTree>
    <p:extLst>
      <p:ext uri="{BB962C8B-B14F-4D97-AF65-F5344CB8AC3E}">
        <p14:creationId xmlns:p14="http://schemas.microsoft.com/office/powerpoint/2010/main" val="418444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D3F4A-1A0A-4F92-8CD1-279DCF6FC4C5}"/>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81B99CE-2ABD-4C3B-A27B-3E54EAB7E2DC}"/>
              </a:ext>
            </a:extLst>
          </p:cNvPr>
          <p:cNvSpPr>
            <a:spLocks noGrp="1"/>
          </p:cNvSpPr>
          <p:nvPr>
            <p:ph idx="1"/>
          </p:nvPr>
        </p:nvSpPr>
        <p:spPr/>
        <p:txBody>
          <a:bodyPr>
            <a:normAutofit/>
          </a:bodyPr>
          <a:lstStyle/>
          <a:p>
            <a:pPr marL="0" indent="0">
              <a:buNone/>
            </a:pPr>
            <a:r>
              <a:rPr lang="id-ID" sz="4400" dirty="0"/>
              <a:t>Indonesia merupakan salah satu negara yang kaya dalam sumber daya alamnya, salah satunya pertambangan. Dimana, Indonesia memiliki banyak cadangan mineral tambang dan hampir semua provinsi memiliki barang tambang dengan berbagai kegunaan.</a:t>
            </a:r>
          </a:p>
        </p:txBody>
      </p:sp>
    </p:spTree>
    <p:extLst>
      <p:ext uri="{BB962C8B-B14F-4D97-AF65-F5344CB8AC3E}">
        <p14:creationId xmlns:p14="http://schemas.microsoft.com/office/powerpoint/2010/main" val="125220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1833C-CE3D-418F-A6C9-60C38242340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C6726CB3-26E0-40D4-AB8D-B0329B0BD9D0}"/>
              </a:ext>
            </a:extLst>
          </p:cNvPr>
          <p:cNvSpPr>
            <a:spLocks noGrp="1"/>
          </p:cNvSpPr>
          <p:nvPr>
            <p:ph idx="1"/>
          </p:nvPr>
        </p:nvSpPr>
        <p:spPr/>
        <p:txBody>
          <a:bodyPr/>
          <a:lstStyle/>
          <a:p>
            <a:pPr marL="0" indent="0">
              <a:buNone/>
            </a:pPr>
            <a:r>
              <a:rPr lang="id-ID" dirty="0"/>
              <a:t>Indonesia terkenal sebagai “tanah surga”. Ungkapan ini disematkan bukan tanpa alasan. Hal ini lantaran berbagai kekayaan alam yang terkandung di dalamnya seperti batu bara, rempah-rempah, padi, hasil perkebunan dan pertanian, kayu, bijih besi, kekayaan hutan, dan emas. Namun, dengan melimpahnya kekayaan alam di tanah air menjadi pekerjaan rumah tersendiri bagi kita untuk memanfaatkan dengan baik, guna menjaga keberlanjutan sumber daya alam (SDA) ini ke generasi berikutnya.</a:t>
            </a:r>
          </a:p>
          <a:p>
            <a:pPr marL="0" indent="0">
              <a:buNone/>
            </a:pPr>
            <a:endParaRPr lang="id-ID" dirty="0"/>
          </a:p>
          <a:p>
            <a:endParaRPr lang="id-ID" dirty="0"/>
          </a:p>
        </p:txBody>
      </p:sp>
    </p:spTree>
    <p:extLst>
      <p:ext uri="{BB962C8B-B14F-4D97-AF65-F5344CB8AC3E}">
        <p14:creationId xmlns:p14="http://schemas.microsoft.com/office/powerpoint/2010/main" val="172764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A357C7-4889-4528-968B-B871C149FAB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079882A-E3F3-4E1B-801C-6FDCE81383F3}"/>
              </a:ext>
            </a:extLst>
          </p:cNvPr>
          <p:cNvSpPr>
            <a:spLocks noGrp="1"/>
          </p:cNvSpPr>
          <p:nvPr>
            <p:ph idx="1"/>
          </p:nvPr>
        </p:nvSpPr>
        <p:spPr/>
        <p:txBody>
          <a:bodyPr/>
          <a:lstStyle/>
          <a:p>
            <a:r>
              <a:rPr lang="id-ID" dirty="0"/>
              <a:t>Kegiatan pertambangan merupakan proses pengolahan dan pemanfaatan bahan bahan galian , yang meliputi kegiatan :</a:t>
            </a:r>
          </a:p>
          <a:p>
            <a:r>
              <a:rPr lang="id-ID" dirty="0"/>
              <a:t>1. Observasi</a:t>
            </a:r>
          </a:p>
          <a:p>
            <a:r>
              <a:rPr lang="id-ID" dirty="0"/>
              <a:t>2. Eksplorasi</a:t>
            </a:r>
          </a:p>
          <a:p>
            <a:r>
              <a:rPr lang="id-ID" dirty="0"/>
              <a:t>3. Eksploitasi</a:t>
            </a:r>
          </a:p>
          <a:p>
            <a:r>
              <a:rPr lang="id-ID" dirty="0"/>
              <a:t>Berdasarkan sifat dan lokasinya, pertambangan dibedakan atas :</a:t>
            </a:r>
          </a:p>
          <a:p>
            <a:r>
              <a:rPr lang="id-ID" dirty="0"/>
              <a:t>1. Penambangan terbuka</a:t>
            </a:r>
          </a:p>
          <a:p>
            <a:r>
              <a:rPr lang="id-ID" dirty="0"/>
              <a:t>2.Penambangan tertutup </a:t>
            </a:r>
          </a:p>
        </p:txBody>
      </p:sp>
    </p:spTree>
    <p:extLst>
      <p:ext uri="{BB962C8B-B14F-4D97-AF65-F5344CB8AC3E}">
        <p14:creationId xmlns:p14="http://schemas.microsoft.com/office/powerpoint/2010/main" val="407571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7F8AC-D36A-487A-8303-6877C9B47BF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1DA93BA-B196-442D-A3B0-95C255223F64}"/>
              </a:ext>
            </a:extLst>
          </p:cNvPr>
          <p:cNvSpPr>
            <a:spLocks noGrp="1"/>
          </p:cNvSpPr>
          <p:nvPr>
            <p:ph idx="1"/>
          </p:nvPr>
        </p:nvSpPr>
        <p:spPr/>
        <p:txBody>
          <a:bodyPr>
            <a:normAutofit/>
          </a:bodyPr>
          <a:lstStyle/>
          <a:p>
            <a:r>
              <a:rPr lang="id-ID" sz="3200" dirty="0"/>
              <a:t>1. observasi merupakan tahapan mengenali lokasi yg di curigai memiliki sumber sumber tambang dengan melihat kondisi alam seperti jebakan jebakan mineral</a:t>
            </a:r>
            <a:br>
              <a:rPr lang="id-ID" sz="3200" dirty="0"/>
            </a:br>
            <a:r>
              <a:rPr lang="id-ID" sz="3200" dirty="0"/>
              <a:t>2. explorasi merupakan tahapan menggali informasi yg lebih detil mengenai lokasi, volume mineral serta kedalamannya dan mempersiapkan pada tahan selanjutnya</a:t>
            </a:r>
            <a:br>
              <a:rPr lang="id-ID" sz="3200" dirty="0"/>
            </a:br>
            <a:r>
              <a:rPr lang="id-ID" sz="3200" dirty="0"/>
              <a:t>3. exploitasi yaitu merupakan tahapan penggalian atau penambangan sumber daya mineral yg sdh ditentukan tadi lokasinya</a:t>
            </a:r>
          </a:p>
        </p:txBody>
      </p:sp>
    </p:spTree>
    <p:extLst>
      <p:ext uri="{BB962C8B-B14F-4D97-AF65-F5344CB8AC3E}">
        <p14:creationId xmlns:p14="http://schemas.microsoft.com/office/powerpoint/2010/main" val="132033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DFA95E-8506-4BDF-86A1-EC1D683EAAFC}"/>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55F1863E-6E60-4DAB-B8D9-0EF538E1F13F}"/>
              </a:ext>
            </a:extLst>
          </p:cNvPr>
          <p:cNvSpPr>
            <a:spLocks noGrp="1"/>
          </p:cNvSpPr>
          <p:nvPr>
            <p:ph idx="1"/>
          </p:nvPr>
        </p:nvSpPr>
        <p:spPr/>
        <p:txBody>
          <a:bodyPr/>
          <a:lstStyle/>
          <a:p>
            <a:pPr marL="0" indent="0">
              <a:buNone/>
            </a:pPr>
            <a:r>
              <a:rPr lang="id-ID" b="1" dirty="0"/>
              <a:t>Penambangan terbuka</a:t>
            </a:r>
            <a:r>
              <a:rPr lang="id-ID" dirty="0"/>
              <a:t> adalah kegiatan </a:t>
            </a:r>
            <a:r>
              <a:rPr lang="id-ID" dirty="0">
                <a:hlinkClick r:id="rId2" tooltip="Penambangan"/>
              </a:rPr>
              <a:t>penambangan</a:t>
            </a:r>
            <a:r>
              <a:rPr lang="id-ID" dirty="0"/>
              <a:t> yang dilakukan di atas permukaan dan para pekerjanya berhubungan langsung dengan udara luar. Kegiatan penambangan biasanya dimulai setelah penggalian tanah dan batu-batuan yang menutupi kandungan mineral. Sementara itu, </a:t>
            </a:r>
            <a:r>
              <a:rPr lang="id-ID" dirty="0">
                <a:hlinkClick r:id="rId3" tooltip="Penambangan bawah tanah (halaman belum tersedia)"/>
              </a:rPr>
              <a:t>penambangan bawah tanah</a:t>
            </a:r>
            <a:r>
              <a:rPr lang="id-ID" dirty="0"/>
              <a:t> masih menyisakan tanah dan batuan yang menutupi kandungan mineral, dan mineralnya sendiri diambil dengan membangun terowongan bawah tanah.</a:t>
            </a:r>
          </a:p>
        </p:txBody>
      </p:sp>
    </p:spTree>
    <p:extLst>
      <p:ext uri="{BB962C8B-B14F-4D97-AF65-F5344CB8AC3E}">
        <p14:creationId xmlns:p14="http://schemas.microsoft.com/office/powerpoint/2010/main" val="231607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C27461-B2CF-4C69-8833-852F7D699DA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F2515B52-EB05-49B9-B0BC-502322D114EE}"/>
              </a:ext>
            </a:extLst>
          </p:cNvPr>
          <p:cNvSpPr>
            <a:spLocks noGrp="1"/>
          </p:cNvSpPr>
          <p:nvPr>
            <p:ph idx="1"/>
          </p:nvPr>
        </p:nvSpPr>
        <p:spPr/>
        <p:txBody>
          <a:bodyPr>
            <a:normAutofit/>
          </a:bodyPr>
          <a:lstStyle/>
          <a:p>
            <a:pPr marL="0" indent="0">
              <a:buNone/>
            </a:pPr>
            <a:r>
              <a:rPr lang="id-ID" sz="4400" dirty="0"/>
              <a:t>Kegiatan penambangan terbuka biasanya menggunakan </a:t>
            </a:r>
            <a:r>
              <a:rPr lang="id-ID" sz="4400" dirty="0">
                <a:hlinkClick r:id="rId2" tooltip="Alat berat"/>
              </a:rPr>
              <a:t>alat berat</a:t>
            </a:r>
            <a:r>
              <a:rPr lang="id-ID" sz="4400" dirty="0"/>
              <a:t> untuk menggali tanah dan batu-batuan di atas mineral yang dicari, dan kemudian mesin </a:t>
            </a:r>
            <a:r>
              <a:rPr lang="id-ID" sz="4400" dirty="0">
                <a:hlinkClick r:id="rId3" tooltip="Ekskavator"/>
              </a:rPr>
              <a:t>pengeruk</a:t>
            </a:r>
            <a:r>
              <a:rPr lang="id-ID" sz="4400" dirty="0"/>
              <a:t> akan mengambil mineralnya.</a:t>
            </a:r>
          </a:p>
        </p:txBody>
      </p:sp>
    </p:spTree>
    <p:extLst>
      <p:ext uri="{BB962C8B-B14F-4D97-AF65-F5344CB8AC3E}">
        <p14:creationId xmlns:p14="http://schemas.microsoft.com/office/powerpoint/2010/main" val="1993556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429</Words>
  <Application>Microsoft Office PowerPoint</Application>
  <PresentationFormat>Custom</PresentationFormat>
  <Paragraphs>27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SUMBER DAYA ALAM PERTAMBANGAN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SUMBER DAYA ALAM PERTAMBANGAN</dc:title>
  <dc:creator>ACER</dc:creator>
  <cp:lastModifiedBy>acer</cp:lastModifiedBy>
  <cp:revision>10</cp:revision>
  <dcterms:created xsi:type="dcterms:W3CDTF">2021-09-26T08:34:16Z</dcterms:created>
  <dcterms:modified xsi:type="dcterms:W3CDTF">2022-05-17T06:28:42Z</dcterms:modified>
</cp:coreProperties>
</file>