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9" r:id="rId4"/>
    <p:sldId id="268" r:id="rId5"/>
    <p:sldId id="267" r:id="rId6"/>
    <p:sldId id="266" r:id="rId7"/>
    <p:sldId id="265" r:id="rId8"/>
    <p:sldId id="264" r:id="rId9"/>
    <p:sldId id="263" r:id="rId10"/>
    <p:sldId id="261" r:id="rId11"/>
    <p:sldId id="262" r:id="rId12"/>
    <p:sldId id="260" r:id="rId13"/>
    <p:sldId id="258" r:id="rId14"/>
    <p:sldId id="257" r:id="rId15"/>
    <p:sldId id="270" r:id="rId16"/>
    <p:sldId id="277" r:id="rId17"/>
    <p:sldId id="275" r:id="rId18"/>
    <p:sldId id="274" r:id="rId19"/>
    <p:sldId id="273" r:id="rId20"/>
    <p:sldId id="272" r:id="rId21"/>
    <p:sldId id="271" r:id="rId22"/>
    <p:sldId id="281" r:id="rId23"/>
    <p:sldId id="280" r:id="rId24"/>
    <p:sldId id="279" r:id="rId25"/>
    <p:sldId id="283" r:id="rId26"/>
    <p:sldId id="284" r:id="rId27"/>
    <p:sldId id="286" r:id="rId28"/>
    <p:sldId id="285" r:id="rId29"/>
    <p:sldId id="282" r:id="rId30"/>
  </p:sldIdLst>
  <p:sldSz cx="12192000" cy="6858000"/>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4" d="100"/>
          <a:sy n="44" d="100"/>
        </p:scale>
        <p:origin x="-252"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CD18383-9707-4D42-B49E-9CEE1F108CA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id-ID"/>
          </a:p>
        </p:txBody>
      </p:sp>
      <p:sp>
        <p:nvSpPr>
          <p:cNvPr id="3" name="Subtitle 2">
            <a:extLst>
              <a:ext uri="{FF2B5EF4-FFF2-40B4-BE49-F238E27FC236}">
                <a16:creationId xmlns:a16="http://schemas.microsoft.com/office/drawing/2014/main" xmlns="" id="{BAB9DD71-2529-4A89-AA28-1FCAAEE1512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id-ID"/>
          </a:p>
        </p:txBody>
      </p:sp>
      <p:sp>
        <p:nvSpPr>
          <p:cNvPr id="4" name="Date Placeholder 3">
            <a:extLst>
              <a:ext uri="{FF2B5EF4-FFF2-40B4-BE49-F238E27FC236}">
                <a16:creationId xmlns:a16="http://schemas.microsoft.com/office/drawing/2014/main" xmlns="" id="{7DF18B3D-CF7E-4FCB-9DB6-0E10A9A379BE}"/>
              </a:ext>
            </a:extLst>
          </p:cNvPr>
          <p:cNvSpPr>
            <a:spLocks noGrp="1"/>
          </p:cNvSpPr>
          <p:nvPr>
            <p:ph type="dt" sz="half" idx="10"/>
          </p:nvPr>
        </p:nvSpPr>
        <p:spPr/>
        <p:txBody>
          <a:bodyPr/>
          <a:lstStyle/>
          <a:p>
            <a:fld id="{27DC5274-A194-48CA-ACC8-A73E3447B073}" type="datetimeFigureOut">
              <a:rPr lang="id-ID" smtClean="0"/>
              <a:t>17/05/2022</a:t>
            </a:fld>
            <a:endParaRPr lang="id-ID"/>
          </a:p>
        </p:txBody>
      </p:sp>
      <p:sp>
        <p:nvSpPr>
          <p:cNvPr id="5" name="Footer Placeholder 4">
            <a:extLst>
              <a:ext uri="{FF2B5EF4-FFF2-40B4-BE49-F238E27FC236}">
                <a16:creationId xmlns:a16="http://schemas.microsoft.com/office/drawing/2014/main" xmlns="" id="{D36CDD3D-6D97-4B9C-8333-564E4F122DD8}"/>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xmlns="" id="{D1200AD8-0F32-46E2-AEE1-C43AADE201BD}"/>
              </a:ext>
            </a:extLst>
          </p:cNvPr>
          <p:cNvSpPr>
            <a:spLocks noGrp="1"/>
          </p:cNvSpPr>
          <p:nvPr>
            <p:ph type="sldNum" sz="quarter" idx="12"/>
          </p:nvPr>
        </p:nvSpPr>
        <p:spPr/>
        <p:txBody>
          <a:bodyPr/>
          <a:lstStyle/>
          <a:p>
            <a:fld id="{ADAB2B51-B5D0-403C-87F7-48839AEA9BCE}" type="slidenum">
              <a:rPr lang="id-ID" smtClean="0"/>
              <a:t>‹#›</a:t>
            </a:fld>
            <a:endParaRPr lang="id-ID"/>
          </a:p>
        </p:txBody>
      </p:sp>
    </p:spTree>
    <p:extLst>
      <p:ext uri="{BB962C8B-B14F-4D97-AF65-F5344CB8AC3E}">
        <p14:creationId xmlns:p14="http://schemas.microsoft.com/office/powerpoint/2010/main" val="17293238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1F66E4E-1AD0-49E3-8A78-34E188F8241F}"/>
              </a:ext>
            </a:extLst>
          </p:cNvPr>
          <p:cNvSpPr>
            <a:spLocks noGrp="1"/>
          </p:cNvSpPr>
          <p:nvPr>
            <p:ph type="title"/>
          </p:nvPr>
        </p:nvSpPr>
        <p:spPr/>
        <p:txBody>
          <a:bodyPr/>
          <a:lstStyle/>
          <a:p>
            <a:r>
              <a:rPr lang="en-US"/>
              <a:t>Click to edit Master title style</a:t>
            </a:r>
            <a:endParaRPr lang="id-ID"/>
          </a:p>
        </p:txBody>
      </p:sp>
      <p:sp>
        <p:nvSpPr>
          <p:cNvPr id="3" name="Vertical Text Placeholder 2">
            <a:extLst>
              <a:ext uri="{FF2B5EF4-FFF2-40B4-BE49-F238E27FC236}">
                <a16:creationId xmlns:a16="http://schemas.microsoft.com/office/drawing/2014/main" xmlns="" id="{D45412C3-1AB4-42E7-AAFF-F2D1CC9B739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a:extLst>
              <a:ext uri="{FF2B5EF4-FFF2-40B4-BE49-F238E27FC236}">
                <a16:creationId xmlns:a16="http://schemas.microsoft.com/office/drawing/2014/main" xmlns="" id="{3C2E3650-3E11-4F5C-8A01-F1BB990FD33A}"/>
              </a:ext>
            </a:extLst>
          </p:cNvPr>
          <p:cNvSpPr>
            <a:spLocks noGrp="1"/>
          </p:cNvSpPr>
          <p:nvPr>
            <p:ph type="dt" sz="half" idx="10"/>
          </p:nvPr>
        </p:nvSpPr>
        <p:spPr/>
        <p:txBody>
          <a:bodyPr/>
          <a:lstStyle/>
          <a:p>
            <a:fld id="{27DC5274-A194-48CA-ACC8-A73E3447B073}" type="datetimeFigureOut">
              <a:rPr lang="id-ID" smtClean="0"/>
              <a:t>17/05/2022</a:t>
            </a:fld>
            <a:endParaRPr lang="id-ID"/>
          </a:p>
        </p:txBody>
      </p:sp>
      <p:sp>
        <p:nvSpPr>
          <p:cNvPr id="5" name="Footer Placeholder 4">
            <a:extLst>
              <a:ext uri="{FF2B5EF4-FFF2-40B4-BE49-F238E27FC236}">
                <a16:creationId xmlns:a16="http://schemas.microsoft.com/office/drawing/2014/main" xmlns="" id="{B061F662-6CD9-47C7-93B0-07672A0A61A5}"/>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xmlns="" id="{44583115-CBDC-4719-A58D-1058D245E6E6}"/>
              </a:ext>
            </a:extLst>
          </p:cNvPr>
          <p:cNvSpPr>
            <a:spLocks noGrp="1"/>
          </p:cNvSpPr>
          <p:nvPr>
            <p:ph type="sldNum" sz="quarter" idx="12"/>
          </p:nvPr>
        </p:nvSpPr>
        <p:spPr/>
        <p:txBody>
          <a:bodyPr/>
          <a:lstStyle/>
          <a:p>
            <a:fld id="{ADAB2B51-B5D0-403C-87F7-48839AEA9BCE}" type="slidenum">
              <a:rPr lang="id-ID" smtClean="0"/>
              <a:t>‹#›</a:t>
            </a:fld>
            <a:endParaRPr lang="id-ID"/>
          </a:p>
        </p:txBody>
      </p:sp>
    </p:spTree>
    <p:extLst>
      <p:ext uri="{BB962C8B-B14F-4D97-AF65-F5344CB8AC3E}">
        <p14:creationId xmlns:p14="http://schemas.microsoft.com/office/powerpoint/2010/main" val="34811130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2572FA98-6495-4624-BEEA-260EE694937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id-ID"/>
          </a:p>
        </p:txBody>
      </p:sp>
      <p:sp>
        <p:nvSpPr>
          <p:cNvPr id="3" name="Vertical Text Placeholder 2">
            <a:extLst>
              <a:ext uri="{FF2B5EF4-FFF2-40B4-BE49-F238E27FC236}">
                <a16:creationId xmlns:a16="http://schemas.microsoft.com/office/drawing/2014/main" xmlns="" id="{A0990DD7-39CF-460A-9B4C-9EF8BFCC1A6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a:extLst>
              <a:ext uri="{FF2B5EF4-FFF2-40B4-BE49-F238E27FC236}">
                <a16:creationId xmlns:a16="http://schemas.microsoft.com/office/drawing/2014/main" xmlns="" id="{34DF2950-3D7E-45F9-BFC6-717414CD81D3}"/>
              </a:ext>
            </a:extLst>
          </p:cNvPr>
          <p:cNvSpPr>
            <a:spLocks noGrp="1"/>
          </p:cNvSpPr>
          <p:nvPr>
            <p:ph type="dt" sz="half" idx="10"/>
          </p:nvPr>
        </p:nvSpPr>
        <p:spPr/>
        <p:txBody>
          <a:bodyPr/>
          <a:lstStyle/>
          <a:p>
            <a:fld id="{27DC5274-A194-48CA-ACC8-A73E3447B073}" type="datetimeFigureOut">
              <a:rPr lang="id-ID" smtClean="0"/>
              <a:t>17/05/2022</a:t>
            </a:fld>
            <a:endParaRPr lang="id-ID"/>
          </a:p>
        </p:txBody>
      </p:sp>
      <p:sp>
        <p:nvSpPr>
          <p:cNvPr id="5" name="Footer Placeholder 4">
            <a:extLst>
              <a:ext uri="{FF2B5EF4-FFF2-40B4-BE49-F238E27FC236}">
                <a16:creationId xmlns:a16="http://schemas.microsoft.com/office/drawing/2014/main" xmlns="" id="{B0133F6F-65AE-4D9E-916A-2C71AC1C5CFC}"/>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xmlns="" id="{B1E37BF0-2363-4759-9335-28D138DA3B49}"/>
              </a:ext>
            </a:extLst>
          </p:cNvPr>
          <p:cNvSpPr>
            <a:spLocks noGrp="1"/>
          </p:cNvSpPr>
          <p:nvPr>
            <p:ph type="sldNum" sz="quarter" idx="12"/>
          </p:nvPr>
        </p:nvSpPr>
        <p:spPr/>
        <p:txBody>
          <a:bodyPr/>
          <a:lstStyle/>
          <a:p>
            <a:fld id="{ADAB2B51-B5D0-403C-87F7-48839AEA9BCE}" type="slidenum">
              <a:rPr lang="id-ID" smtClean="0"/>
              <a:t>‹#›</a:t>
            </a:fld>
            <a:endParaRPr lang="id-ID"/>
          </a:p>
        </p:txBody>
      </p:sp>
    </p:spTree>
    <p:extLst>
      <p:ext uri="{BB962C8B-B14F-4D97-AF65-F5344CB8AC3E}">
        <p14:creationId xmlns:p14="http://schemas.microsoft.com/office/powerpoint/2010/main" val="38252549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3055682-E770-4D29-8AC3-524E1BA23A22}"/>
              </a:ext>
            </a:extLst>
          </p:cNvPr>
          <p:cNvSpPr>
            <a:spLocks noGrp="1"/>
          </p:cNvSpPr>
          <p:nvPr>
            <p:ph type="title"/>
          </p:nvPr>
        </p:nvSpPr>
        <p:spPr/>
        <p:txBody>
          <a:bodyPr/>
          <a:lstStyle/>
          <a:p>
            <a:r>
              <a:rPr lang="en-US"/>
              <a:t>Click to edit Master title style</a:t>
            </a:r>
            <a:endParaRPr lang="id-ID"/>
          </a:p>
        </p:txBody>
      </p:sp>
      <p:sp>
        <p:nvSpPr>
          <p:cNvPr id="3" name="Content Placeholder 2">
            <a:extLst>
              <a:ext uri="{FF2B5EF4-FFF2-40B4-BE49-F238E27FC236}">
                <a16:creationId xmlns:a16="http://schemas.microsoft.com/office/drawing/2014/main" xmlns="" id="{EA75C9D1-E10A-4CDE-AD3B-B71E5B64A13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a:extLst>
              <a:ext uri="{FF2B5EF4-FFF2-40B4-BE49-F238E27FC236}">
                <a16:creationId xmlns:a16="http://schemas.microsoft.com/office/drawing/2014/main" xmlns="" id="{62972A8E-8A4A-439E-B87D-108CD74AD74D}"/>
              </a:ext>
            </a:extLst>
          </p:cNvPr>
          <p:cNvSpPr>
            <a:spLocks noGrp="1"/>
          </p:cNvSpPr>
          <p:nvPr>
            <p:ph type="dt" sz="half" idx="10"/>
          </p:nvPr>
        </p:nvSpPr>
        <p:spPr/>
        <p:txBody>
          <a:bodyPr/>
          <a:lstStyle/>
          <a:p>
            <a:fld id="{27DC5274-A194-48CA-ACC8-A73E3447B073}" type="datetimeFigureOut">
              <a:rPr lang="id-ID" smtClean="0"/>
              <a:t>17/05/2022</a:t>
            </a:fld>
            <a:endParaRPr lang="id-ID"/>
          </a:p>
        </p:txBody>
      </p:sp>
      <p:sp>
        <p:nvSpPr>
          <p:cNvPr id="5" name="Footer Placeholder 4">
            <a:extLst>
              <a:ext uri="{FF2B5EF4-FFF2-40B4-BE49-F238E27FC236}">
                <a16:creationId xmlns:a16="http://schemas.microsoft.com/office/drawing/2014/main" xmlns="" id="{B224A7CF-7444-4290-94EC-286D7083BA0E}"/>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xmlns="" id="{6182C5E2-5C52-4902-94B8-B579CB2BB690}"/>
              </a:ext>
            </a:extLst>
          </p:cNvPr>
          <p:cNvSpPr>
            <a:spLocks noGrp="1"/>
          </p:cNvSpPr>
          <p:nvPr>
            <p:ph type="sldNum" sz="quarter" idx="12"/>
          </p:nvPr>
        </p:nvSpPr>
        <p:spPr/>
        <p:txBody>
          <a:bodyPr/>
          <a:lstStyle/>
          <a:p>
            <a:fld id="{ADAB2B51-B5D0-403C-87F7-48839AEA9BCE}" type="slidenum">
              <a:rPr lang="id-ID" smtClean="0"/>
              <a:t>‹#›</a:t>
            </a:fld>
            <a:endParaRPr lang="id-ID"/>
          </a:p>
        </p:txBody>
      </p:sp>
    </p:spTree>
    <p:extLst>
      <p:ext uri="{BB962C8B-B14F-4D97-AF65-F5344CB8AC3E}">
        <p14:creationId xmlns:p14="http://schemas.microsoft.com/office/powerpoint/2010/main" val="9501742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7EDD4D9-744B-4AA2-B35F-D6C59B82759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id-ID"/>
          </a:p>
        </p:txBody>
      </p:sp>
      <p:sp>
        <p:nvSpPr>
          <p:cNvPr id="3" name="Text Placeholder 2">
            <a:extLst>
              <a:ext uri="{FF2B5EF4-FFF2-40B4-BE49-F238E27FC236}">
                <a16:creationId xmlns:a16="http://schemas.microsoft.com/office/drawing/2014/main" xmlns="" id="{E39E42C6-7A34-4F94-9322-E1F2DE96780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4F3ECA47-18EA-4D98-9947-D06C0E941E11}"/>
              </a:ext>
            </a:extLst>
          </p:cNvPr>
          <p:cNvSpPr>
            <a:spLocks noGrp="1"/>
          </p:cNvSpPr>
          <p:nvPr>
            <p:ph type="dt" sz="half" idx="10"/>
          </p:nvPr>
        </p:nvSpPr>
        <p:spPr/>
        <p:txBody>
          <a:bodyPr/>
          <a:lstStyle/>
          <a:p>
            <a:fld id="{27DC5274-A194-48CA-ACC8-A73E3447B073}" type="datetimeFigureOut">
              <a:rPr lang="id-ID" smtClean="0"/>
              <a:t>17/05/2022</a:t>
            </a:fld>
            <a:endParaRPr lang="id-ID"/>
          </a:p>
        </p:txBody>
      </p:sp>
      <p:sp>
        <p:nvSpPr>
          <p:cNvPr id="5" name="Footer Placeholder 4">
            <a:extLst>
              <a:ext uri="{FF2B5EF4-FFF2-40B4-BE49-F238E27FC236}">
                <a16:creationId xmlns:a16="http://schemas.microsoft.com/office/drawing/2014/main" xmlns="" id="{EB218228-7654-440E-AD4B-97AF534E0D47}"/>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xmlns="" id="{C65C132A-E85C-44F1-B10A-D546E5E6199F}"/>
              </a:ext>
            </a:extLst>
          </p:cNvPr>
          <p:cNvSpPr>
            <a:spLocks noGrp="1"/>
          </p:cNvSpPr>
          <p:nvPr>
            <p:ph type="sldNum" sz="quarter" idx="12"/>
          </p:nvPr>
        </p:nvSpPr>
        <p:spPr/>
        <p:txBody>
          <a:bodyPr/>
          <a:lstStyle/>
          <a:p>
            <a:fld id="{ADAB2B51-B5D0-403C-87F7-48839AEA9BCE}" type="slidenum">
              <a:rPr lang="id-ID" smtClean="0"/>
              <a:t>‹#›</a:t>
            </a:fld>
            <a:endParaRPr lang="id-ID"/>
          </a:p>
        </p:txBody>
      </p:sp>
    </p:spTree>
    <p:extLst>
      <p:ext uri="{BB962C8B-B14F-4D97-AF65-F5344CB8AC3E}">
        <p14:creationId xmlns:p14="http://schemas.microsoft.com/office/powerpoint/2010/main" val="248539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E9D751C-9046-4810-9206-1771749E3AAF}"/>
              </a:ext>
            </a:extLst>
          </p:cNvPr>
          <p:cNvSpPr>
            <a:spLocks noGrp="1"/>
          </p:cNvSpPr>
          <p:nvPr>
            <p:ph type="title"/>
          </p:nvPr>
        </p:nvSpPr>
        <p:spPr/>
        <p:txBody>
          <a:bodyPr/>
          <a:lstStyle/>
          <a:p>
            <a:r>
              <a:rPr lang="en-US"/>
              <a:t>Click to edit Master title style</a:t>
            </a:r>
            <a:endParaRPr lang="id-ID"/>
          </a:p>
        </p:txBody>
      </p:sp>
      <p:sp>
        <p:nvSpPr>
          <p:cNvPr id="3" name="Content Placeholder 2">
            <a:extLst>
              <a:ext uri="{FF2B5EF4-FFF2-40B4-BE49-F238E27FC236}">
                <a16:creationId xmlns:a16="http://schemas.microsoft.com/office/drawing/2014/main" xmlns="" id="{8D7044E7-EBC3-4066-81E6-BF183F4B7B3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Content Placeholder 3">
            <a:extLst>
              <a:ext uri="{FF2B5EF4-FFF2-40B4-BE49-F238E27FC236}">
                <a16:creationId xmlns:a16="http://schemas.microsoft.com/office/drawing/2014/main" xmlns="" id="{F34FFDD6-7BBF-4F7C-85C0-0121B36D250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5" name="Date Placeholder 4">
            <a:extLst>
              <a:ext uri="{FF2B5EF4-FFF2-40B4-BE49-F238E27FC236}">
                <a16:creationId xmlns:a16="http://schemas.microsoft.com/office/drawing/2014/main" xmlns="" id="{A622001B-06B0-44A0-9DA5-A42AB73C52C2}"/>
              </a:ext>
            </a:extLst>
          </p:cNvPr>
          <p:cNvSpPr>
            <a:spLocks noGrp="1"/>
          </p:cNvSpPr>
          <p:nvPr>
            <p:ph type="dt" sz="half" idx="10"/>
          </p:nvPr>
        </p:nvSpPr>
        <p:spPr/>
        <p:txBody>
          <a:bodyPr/>
          <a:lstStyle/>
          <a:p>
            <a:fld id="{27DC5274-A194-48CA-ACC8-A73E3447B073}" type="datetimeFigureOut">
              <a:rPr lang="id-ID" smtClean="0"/>
              <a:t>17/05/2022</a:t>
            </a:fld>
            <a:endParaRPr lang="id-ID"/>
          </a:p>
        </p:txBody>
      </p:sp>
      <p:sp>
        <p:nvSpPr>
          <p:cNvPr id="6" name="Footer Placeholder 5">
            <a:extLst>
              <a:ext uri="{FF2B5EF4-FFF2-40B4-BE49-F238E27FC236}">
                <a16:creationId xmlns:a16="http://schemas.microsoft.com/office/drawing/2014/main" xmlns="" id="{AC0B6E52-FDF3-401A-A4D7-12C4915ECE30}"/>
              </a:ext>
            </a:extLst>
          </p:cNvPr>
          <p:cNvSpPr>
            <a:spLocks noGrp="1"/>
          </p:cNvSpPr>
          <p:nvPr>
            <p:ph type="ftr" sz="quarter" idx="11"/>
          </p:nvPr>
        </p:nvSpPr>
        <p:spPr/>
        <p:txBody>
          <a:bodyPr/>
          <a:lstStyle/>
          <a:p>
            <a:endParaRPr lang="id-ID"/>
          </a:p>
        </p:txBody>
      </p:sp>
      <p:sp>
        <p:nvSpPr>
          <p:cNvPr id="7" name="Slide Number Placeholder 6">
            <a:extLst>
              <a:ext uri="{FF2B5EF4-FFF2-40B4-BE49-F238E27FC236}">
                <a16:creationId xmlns:a16="http://schemas.microsoft.com/office/drawing/2014/main" xmlns="" id="{0EC5A371-C2D7-4BA5-B59E-5690E74B81A1}"/>
              </a:ext>
            </a:extLst>
          </p:cNvPr>
          <p:cNvSpPr>
            <a:spLocks noGrp="1"/>
          </p:cNvSpPr>
          <p:nvPr>
            <p:ph type="sldNum" sz="quarter" idx="12"/>
          </p:nvPr>
        </p:nvSpPr>
        <p:spPr/>
        <p:txBody>
          <a:bodyPr/>
          <a:lstStyle/>
          <a:p>
            <a:fld id="{ADAB2B51-B5D0-403C-87F7-48839AEA9BCE}" type="slidenum">
              <a:rPr lang="id-ID" smtClean="0"/>
              <a:t>‹#›</a:t>
            </a:fld>
            <a:endParaRPr lang="id-ID"/>
          </a:p>
        </p:txBody>
      </p:sp>
    </p:spTree>
    <p:extLst>
      <p:ext uri="{BB962C8B-B14F-4D97-AF65-F5344CB8AC3E}">
        <p14:creationId xmlns:p14="http://schemas.microsoft.com/office/powerpoint/2010/main" val="11524570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FC9DA55-F3DB-4B7B-8D22-897822BC2413}"/>
              </a:ext>
            </a:extLst>
          </p:cNvPr>
          <p:cNvSpPr>
            <a:spLocks noGrp="1"/>
          </p:cNvSpPr>
          <p:nvPr>
            <p:ph type="title"/>
          </p:nvPr>
        </p:nvSpPr>
        <p:spPr>
          <a:xfrm>
            <a:off x="839788" y="365125"/>
            <a:ext cx="10515600" cy="1325563"/>
          </a:xfrm>
        </p:spPr>
        <p:txBody>
          <a:bodyPr/>
          <a:lstStyle/>
          <a:p>
            <a:r>
              <a:rPr lang="en-US"/>
              <a:t>Click to edit Master title style</a:t>
            </a:r>
            <a:endParaRPr lang="id-ID"/>
          </a:p>
        </p:txBody>
      </p:sp>
      <p:sp>
        <p:nvSpPr>
          <p:cNvPr id="3" name="Text Placeholder 2">
            <a:extLst>
              <a:ext uri="{FF2B5EF4-FFF2-40B4-BE49-F238E27FC236}">
                <a16:creationId xmlns:a16="http://schemas.microsoft.com/office/drawing/2014/main" xmlns="" id="{77D3469F-B396-43DA-A9BF-16BD12210B3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82917B91-2ECC-4FFE-9089-4174EE925C4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5" name="Text Placeholder 4">
            <a:extLst>
              <a:ext uri="{FF2B5EF4-FFF2-40B4-BE49-F238E27FC236}">
                <a16:creationId xmlns:a16="http://schemas.microsoft.com/office/drawing/2014/main" xmlns="" id="{F9B1C77D-99B6-4499-8AC3-D130901EB7D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ACB8E5B6-CDB4-478B-A7B2-0B7443304B5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7" name="Date Placeholder 6">
            <a:extLst>
              <a:ext uri="{FF2B5EF4-FFF2-40B4-BE49-F238E27FC236}">
                <a16:creationId xmlns:a16="http://schemas.microsoft.com/office/drawing/2014/main" xmlns="" id="{C47217CE-E50B-435E-B99D-62D976D77B12}"/>
              </a:ext>
            </a:extLst>
          </p:cNvPr>
          <p:cNvSpPr>
            <a:spLocks noGrp="1"/>
          </p:cNvSpPr>
          <p:nvPr>
            <p:ph type="dt" sz="half" idx="10"/>
          </p:nvPr>
        </p:nvSpPr>
        <p:spPr/>
        <p:txBody>
          <a:bodyPr/>
          <a:lstStyle/>
          <a:p>
            <a:fld id="{27DC5274-A194-48CA-ACC8-A73E3447B073}" type="datetimeFigureOut">
              <a:rPr lang="id-ID" smtClean="0"/>
              <a:t>17/05/2022</a:t>
            </a:fld>
            <a:endParaRPr lang="id-ID"/>
          </a:p>
        </p:txBody>
      </p:sp>
      <p:sp>
        <p:nvSpPr>
          <p:cNvPr id="8" name="Footer Placeholder 7">
            <a:extLst>
              <a:ext uri="{FF2B5EF4-FFF2-40B4-BE49-F238E27FC236}">
                <a16:creationId xmlns:a16="http://schemas.microsoft.com/office/drawing/2014/main" xmlns="" id="{7153DCC8-A88F-44FC-AD2D-B5C39823C7FC}"/>
              </a:ext>
            </a:extLst>
          </p:cNvPr>
          <p:cNvSpPr>
            <a:spLocks noGrp="1"/>
          </p:cNvSpPr>
          <p:nvPr>
            <p:ph type="ftr" sz="quarter" idx="11"/>
          </p:nvPr>
        </p:nvSpPr>
        <p:spPr/>
        <p:txBody>
          <a:bodyPr/>
          <a:lstStyle/>
          <a:p>
            <a:endParaRPr lang="id-ID"/>
          </a:p>
        </p:txBody>
      </p:sp>
      <p:sp>
        <p:nvSpPr>
          <p:cNvPr id="9" name="Slide Number Placeholder 8">
            <a:extLst>
              <a:ext uri="{FF2B5EF4-FFF2-40B4-BE49-F238E27FC236}">
                <a16:creationId xmlns:a16="http://schemas.microsoft.com/office/drawing/2014/main" xmlns="" id="{1217024F-1E30-4EB1-A9FC-3A1FF75971A4}"/>
              </a:ext>
            </a:extLst>
          </p:cNvPr>
          <p:cNvSpPr>
            <a:spLocks noGrp="1"/>
          </p:cNvSpPr>
          <p:nvPr>
            <p:ph type="sldNum" sz="quarter" idx="12"/>
          </p:nvPr>
        </p:nvSpPr>
        <p:spPr/>
        <p:txBody>
          <a:bodyPr/>
          <a:lstStyle/>
          <a:p>
            <a:fld id="{ADAB2B51-B5D0-403C-87F7-48839AEA9BCE}" type="slidenum">
              <a:rPr lang="id-ID" smtClean="0"/>
              <a:t>‹#›</a:t>
            </a:fld>
            <a:endParaRPr lang="id-ID"/>
          </a:p>
        </p:txBody>
      </p:sp>
    </p:spTree>
    <p:extLst>
      <p:ext uri="{BB962C8B-B14F-4D97-AF65-F5344CB8AC3E}">
        <p14:creationId xmlns:p14="http://schemas.microsoft.com/office/powerpoint/2010/main" val="34877721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3DDF73D-D9ED-4B99-AF3F-1EE027EF5832}"/>
              </a:ext>
            </a:extLst>
          </p:cNvPr>
          <p:cNvSpPr>
            <a:spLocks noGrp="1"/>
          </p:cNvSpPr>
          <p:nvPr>
            <p:ph type="title"/>
          </p:nvPr>
        </p:nvSpPr>
        <p:spPr/>
        <p:txBody>
          <a:bodyPr/>
          <a:lstStyle/>
          <a:p>
            <a:r>
              <a:rPr lang="en-US"/>
              <a:t>Click to edit Master title style</a:t>
            </a:r>
            <a:endParaRPr lang="id-ID"/>
          </a:p>
        </p:txBody>
      </p:sp>
      <p:sp>
        <p:nvSpPr>
          <p:cNvPr id="3" name="Date Placeholder 2">
            <a:extLst>
              <a:ext uri="{FF2B5EF4-FFF2-40B4-BE49-F238E27FC236}">
                <a16:creationId xmlns:a16="http://schemas.microsoft.com/office/drawing/2014/main" xmlns="" id="{38BBFCE4-C6F3-4340-8CF1-04941FE262E8}"/>
              </a:ext>
            </a:extLst>
          </p:cNvPr>
          <p:cNvSpPr>
            <a:spLocks noGrp="1"/>
          </p:cNvSpPr>
          <p:nvPr>
            <p:ph type="dt" sz="half" idx="10"/>
          </p:nvPr>
        </p:nvSpPr>
        <p:spPr/>
        <p:txBody>
          <a:bodyPr/>
          <a:lstStyle/>
          <a:p>
            <a:fld id="{27DC5274-A194-48CA-ACC8-A73E3447B073}" type="datetimeFigureOut">
              <a:rPr lang="id-ID" smtClean="0"/>
              <a:t>17/05/2022</a:t>
            </a:fld>
            <a:endParaRPr lang="id-ID"/>
          </a:p>
        </p:txBody>
      </p:sp>
      <p:sp>
        <p:nvSpPr>
          <p:cNvPr id="4" name="Footer Placeholder 3">
            <a:extLst>
              <a:ext uri="{FF2B5EF4-FFF2-40B4-BE49-F238E27FC236}">
                <a16:creationId xmlns:a16="http://schemas.microsoft.com/office/drawing/2014/main" xmlns="" id="{57E1B490-861A-45CC-B487-49FD91562DE1}"/>
              </a:ext>
            </a:extLst>
          </p:cNvPr>
          <p:cNvSpPr>
            <a:spLocks noGrp="1"/>
          </p:cNvSpPr>
          <p:nvPr>
            <p:ph type="ftr" sz="quarter" idx="11"/>
          </p:nvPr>
        </p:nvSpPr>
        <p:spPr/>
        <p:txBody>
          <a:bodyPr/>
          <a:lstStyle/>
          <a:p>
            <a:endParaRPr lang="id-ID"/>
          </a:p>
        </p:txBody>
      </p:sp>
      <p:sp>
        <p:nvSpPr>
          <p:cNvPr id="5" name="Slide Number Placeholder 4">
            <a:extLst>
              <a:ext uri="{FF2B5EF4-FFF2-40B4-BE49-F238E27FC236}">
                <a16:creationId xmlns:a16="http://schemas.microsoft.com/office/drawing/2014/main" xmlns="" id="{6CFD2159-3731-4A6F-9617-985C0129F8C8}"/>
              </a:ext>
            </a:extLst>
          </p:cNvPr>
          <p:cNvSpPr>
            <a:spLocks noGrp="1"/>
          </p:cNvSpPr>
          <p:nvPr>
            <p:ph type="sldNum" sz="quarter" idx="12"/>
          </p:nvPr>
        </p:nvSpPr>
        <p:spPr/>
        <p:txBody>
          <a:bodyPr/>
          <a:lstStyle/>
          <a:p>
            <a:fld id="{ADAB2B51-B5D0-403C-87F7-48839AEA9BCE}" type="slidenum">
              <a:rPr lang="id-ID" smtClean="0"/>
              <a:t>‹#›</a:t>
            </a:fld>
            <a:endParaRPr lang="id-ID"/>
          </a:p>
        </p:txBody>
      </p:sp>
    </p:spTree>
    <p:extLst>
      <p:ext uri="{BB962C8B-B14F-4D97-AF65-F5344CB8AC3E}">
        <p14:creationId xmlns:p14="http://schemas.microsoft.com/office/powerpoint/2010/main" val="1072843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F9E372C5-71E7-4CFA-A4D7-3898BFD6F8DE}"/>
              </a:ext>
            </a:extLst>
          </p:cNvPr>
          <p:cNvSpPr>
            <a:spLocks noGrp="1"/>
          </p:cNvSpPr>
          <p:nvPr>
            <p:ph type="dt" sz="half" idx="10"/>
          </p:nvPr>
        </p:nvSpPr>
        <p:spPr/>
        <p:txBody>
          <a:bodyPr/>
          <a:lstStyle/>
          <a:p>
            <a:fld id="{27DC5274-A194-48CA-ACC8-A73E3447B073}" type="datetimeFigureOut">
              <a:rPr lang="id-ID" smtClean="0"/>
              <a:t>17/05/2022</a:t>
            </a:fld>
            <a:endParaRPr lang="id-ID"/>
          </a:p>
        </p:txBody>
      </p:sp>
      <p:sp>
        <p:nvSpPr>
          <p:cNvPr id="3" name="Footer Placeholder 2">
            <a:extLst>
              <a:ext uri="{FF2B5EF4-FFF2-40B4-BE49-F238E27FC236}">
                <a16:creationId xmlns:a16="http://schemas.microsoft.com/office/drawing/2014/main" xmlns="" id="{CD33E059-E446-498F-ACE0-E92B2E52DAD2}"/>
              </a:ext>
            </a:extLst>
          </p:cNvPr>
          <p:cNvSpPr>
            <a:spLocks noGrp="1"/>
          </p:cNvSpPr>
          <p:nvPr>
            <p:ph type="ftr" sz="quarter" idx="11"/>
          </p:nvPr>
        </p:nvSpPr>
        <p:spPr/>
        <p:txBody>
          <a:bodyPr/>
          <a:lstStyle/>
          <a:p>
            <a:endParaRPr lang="id-ID"/>
          </a:p>
        </p:txBody>
      </p:sp>
      <p:sp>
        <p:nvSpPr>
          <p:cNvPr id="4" name="Slide Number Placeholder 3">
            <a:extLst>
              <a:ext uri="{FF2B5EF4-FFF2-40B4-BE49-F238E27FC236}">
                <a16:creationId xmlns:a16="http://schemas.microsoft.com/office/drawing/2014/main" xmlns="" id="{0AD2CB21-25C6-4397-BA55-BABB89362E56}"/>
              </a:ext>
            </a:extLst>
          </p:cNvPr>
          <p:cNvSpPr>
            <a:spLocks noGrp="1"/>
          </p:cNvSpPr>
          <p:nvPr>
            <p:ph type="sldNum" sz="quarter" idx="12"/>
          </p:nvPr>
        </p:nvSpPr>
        <p:spPr/>
        <p:txBody>
          <a:bodyPr/>
          <a:lstStyle/>
          <a:p>
            <a:fld id="{ADAB2B51-B5D0-403C-87F7-48839AEA9BCE}" type="slidenum">
              <a:rPr lang="id-ID" smtClean="0"/>
              <a:t>‹#›</a:t>
            </a:fld>
            <a:endParaRPr lang="id-ID"/>
          </a:p>
        </p:txBody>
      </p:sp>
    </p:spTree>
    <p:extLst>
      <p:ext uri="{BB962C8B-B14F-4D97-AF65-F5344CB8AC3E}">
        <p14:creationId xmlns:p14="http://schemas.microsoft.com/office/powerpoint/2010/main" val="12152658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3797114-88D5-45D8-B920-9B415A4E0A6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id-ID"/>
          </a:p>
        </p:txBody>
      </p:sp>
      <p:sp>
        <p:nvSpPr>
          <p:cNvPr id="3" name="Content Placeholder 2">
            <a:extLst>
              <a:ext uri="{FF2B5EF4-FFF2-40B4-BE49-F238E27FC236}">
                <a16:creationId xmlns:a16="http://schemas.microsoft.com/office/drawing/2014/main" xmlns="" id="{CD22A5CB-5170-4467-B922-2A30E78808A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Text Placeholder 3">
            <a:extLst>
              <a:ext uri="{FF2B5EF4-FFF2-40B4-BE49-F238E27FC236}">
                <a16:creationId xmlns:a16="http://schemas.microsoft.com/office/drawing/2014/main" xmlns="" id="{3847E7E6-2AFB-4248-9F9E-5C4BF568488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A0997675-03CE-4CBF-B8E2-5E14564734C9}"/>
              </a:ext>
            </a:extLst>
          </p:cNvPr>
          <p:cNvSpPr>
            <a:spLocks noGrp="1"/>
          </p:cNvSpPr>
          <p:nvPr>
            <p:ph type="dt" sz="half" idx="10"/>
          </p:nvPr>
        </p:nvSpPr>
        <p:spPr/>
        <p:txBody>
          <a:bodyPr/>
          <a:lstStyle/>
          <a:p>
            <a:fld id="{27DC5274-A194-48CA-ACC8-A73E3447B073}" type="datetimeFigureOut">
              <a:rPr lang="id-ID" smtClean="0"/>
              <a:t>17/05/2022</a:t>
            </a:fld>
            <a:endParaRPr lang="id-ID"/>
          </a:p>
        </p:txBody>
      </p:sp>
      <p:sp>
        <p:nvSpPr>
          <p:cNvPr id="6" name="Footer Placeholder 5">
            <a:extLst>
              <a:ext uri="{FF2B5EF4-FFF2-40B4-BE49-F238E27FC236}">
                <a16:creationId xmlns:a16="http://schemas.microsoft.com/office/drawing/2014/main" xmlns="" id="{48BEBB4B-72B7-4BEC-A68C-B4D5CAFDBED8}"/>
              </a:ext>
            </a:extLst>
          </p:cNvPr>
          <p:cNvSpPr>
            <a:spLocks noGrp="1"/>
          </p:cNvSpPr>
          <p:nvPr>
            <p:ph type="ftr" sz="quarter" idx="11"/>
          </p:nvPr>
        </p:nvSpPr>
        <p:spPr/>
        <p:txBody>
          <a:bodyPr/>
          <a:lstStyle/>
          <a:p>
            <a:endParaRPr lang="id-ID"/>
          </a:p>
        </p:txBody>
      </p:sp>
      <p:sp>
        <p:nvSpPr>
          <p:cNvPr id="7" name="Slide Number Placeholder 6">
            <a:extLst>
              <a:ext uri="{FF2B5EF4-FFF2-40B4-BE49-F238E27FC236}">
                <a16:creationId xmlns:a16="http://schemas.microsoft.com/office/drawing/2014/main" xmlns="" id="{0958F23F-74DE-4572-8744-B7CF1EC343E0}"/>
              </a:ext>
            </a:extLst>
          </p:cNvPr>
          <p:cNvSpPr>
            <a:spLocks noGrp="1"/>
          </p:cNvSpPr>
          <p:nvPr>
            <p:ph type="sldNum" sz="quarter" idx="12"/>
          </p:nvPr>
        </p:nvSpPr>
        <p:spPr/>
        <p:txBody>
          <a:bodyPr/>
          <a:lstStyle/>
          <a:p>
            <a:fld id="{ADAB2B51-B5D0-403C-87F7-48839AEA9BCE}" type="slidenum">
              <a:rPr lang="id-ID" smtClean="0"/>
              <a:t>‹#›</a:t>
            </a:fld>
            <a:endParaRPr lang="id-ID"/>
          </a:p>
        </p:txBody>
      </p:sp>
    </p:spTree>
    <p:extLst>
      <p:ext uri="{BB962C8B-B14F-4D97-AF65-F5344CB8AC3E}">
        <p14:creationId xmlns:p14="http://schemas.microsoft.com/office/powerpoint/2010/main" val="29321326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CA0E6A9-98B5-4F2B-B2AA-903B27C7FA7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id-ID"/>
          </a:p>
        </p:txBody>
      </p:sp>
      <p:sp>
        <p:nvSpPr>
          <p:cNvPr id="3" name="Picture Placeholder 2">
            <a:extLst>
              <a:ext uri="{FF2B5EF4-FFF2-40B4-BE49-F238E27FC236}">
                <a16:creationId xmlns:a16="http://schemas.microsoft.com/office/drawing/2014/main" xmlns="" id="{92DB495C-AB56-4F35-89BB-9E27FDC7D52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a:extLst>
              <a:ext uri="{FF2B5EF4-FFF2-40B4-BE49-F238E27FC236}">
                <a16:creationId xmlns:a16="http://schemas.microsoft.com/office/drawing/2014/main" xmlns="" id="{50118B7F-F438-464A-86A5-77A4F16A058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BE68BFA3-CACC-496D-85BE-9CD0C497AD12}"/>
              </a:ext>
            </a:extLst>
          </p:cNvPr>
          <p:cNvSpPr>
            <a:spLocks noGrp="1"/>
          </p:cNvSpPr>
          <p:nvPr>
            <p:ph type="dt" sz="half" idx="10"/>
          </p:nvPr>
        </p:nvSpPr>
        <p:spPr/>
        <p:txBody>
          <a:bodyPr/>
          <a:lstStyle/>
          <a:p>
            <a:fld id="{27DC5274-A194-48CA-ACC8-A73E3447B073}" type="datetimeFigureOut">
              <a:rPr lang="id-ID" smtClean="0"/>
              <a:t>17/05/2022</a:t>
            </a:fld>
            <a:endParaRPr lang="id-ID"/>
          </a:p>
        </p:txBody>
      </p:sp>
      <p:sp>
        <p:nvSpPr>
          <p:cNvPr id="6" name="Footer Placeholder 5">
            <a:extLst>
              <a:ext uri="{FF2B5EF4-FFF2-40B4-BE49-F238E27FC236}">
                <a16:creationId xmlns:a16="http://schemas.microsoft.com/office/drawing/2014/main" xmlns="" id="{316B5293-14C0-43FF-B059-7B4E33771484}"/>
              </a:ext>
            </a:extLst>
          </p:cNvPr>
          <p:cNvSpPr>
            <a:spLocks noGrp="1"/>
          </p:cNvSpPr>
          <p:nvPr>
            <p:ph type="ftr" sz="quarter" idx="11"/>
          </p:nvPr>
        </p:nvSpPr>
        <p:spPr/>
        <p:txBody>
          <a:bodyPr/>
          <a:lstStyle/>
          <a:p>
            <a:endParaRPr lang="id-ID"/>
          </a:p>
        </p:txBody>
      </p:sp>
      <p:sp>
        <p:nvSpPr>
          <p:cNvPr id="7" name="Slide Number Placeholder 6">
            <a:extLst>
              <a:ext uri="{FF2B5EF4-FFF2-40B4-BE49-F238E27FC236}">
                <a16:creationId xmlns:a16="http://schemas.microsoft.com/office/drawing/2014/main" xmlns="" id="{898734D0-8A03-4B5C-B243-8591A703EFFE}"/>
              </a:ext>
            </a:extLst>
          </p:cNvPr>
          <p:cNvSpPr>
            <a:spLocks noGrp="1"/>
          </p:cNvSpPr>
          <p:nvPr>
            <p:ph type="sldNum" sz="quarter" idx="12"/>
          </p:nvPr>
        </p:nvSpPr>
        <p:spPr/>
        <p:txBody>
          <a:bodyPr/>
          <a:lstStyle/>
          <a:p>
            <a:fld id="{ADAB2B51-B5D0-403C-87F7-48839AEA9BCE}" type="slidenum">
              <a:rPr lang="id-ID" smtClean="0"/>
              <a:t>‹#›</a:t>
            </a:fld>
            <a:endParaRPr lang="id-ID"/>
          </a:p>
        </p:txBody>
      </p:sp>
    </p:spTree>
    <p:extLst>
      <p:ext uri="{BB962C8B-B14F-4D97-AF65-F5344CB8AC3E}">
        <p14:creationId xmlns:p14="http://schemas.microsoft.com/office/powerpoint/2010/main" val="42060932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3DDDD3E4-3F82-48C1-836E-D4B502DF167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id-ID"/>
          </a:p>
        </p:txBody>
      </p:sp>
      <p:sp>
        <p:nvSpPr>
          <p:cNvPr id="3" name="Text Placeholder 2">
            <a:extLst>
              <a:ext uri="{FF2B5EF4-FFF2-40B4-BE49-F238E27FC236}">
                <a16:creationId xmlns:a16="http://schemas.microsoft.com/office/drawing/2014/main" xmlns="" id="{1BAF9106-0131-4582-8A62-8A86A3CD1E9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a:extLst>
              <a:ext uri="{FF2B5EF4-FFF2-40B4-BE49-F238E27FC236}">
                <a16:creationId xmlns:a16="http://schemas.microsoft.com/office/drawing/2014/main" xmlns="" id="{11A99E4A-4B03-4E2C-ABC8-BBFB737C307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DC5274-A194-48CA-ACC8-A73E3447B073}" type="datetimeFigureOut">
              <a:rPr lang="id-ID" smtClean="0"/>
              <a:t>17/05/2022</a:t>
            </a:fld>
            <a:endParaRPr lang="id-ID"/>
          </a:p>
        </p:txBody>
      </p:sp>
      <p:sp>
        <p:nvSpPr>
          <p:cNvPr id="5" name="Footer Placeholder 4">
            <a:extLst>
              <a:ext uri="{FF2B5EF4-FFF2-40B4-BE49-F238E27FC236}">
                <a16:creationId xmlns:a16="http://schemas.microsoft.com/office/drawing/2014/main" xmlns="" id="{037C4260-26B5-4EE5-97E4-86BB29EC2FC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a:extLst>
              <a:ext uri="{FF2B5EF4-FFF2-40B4-BE49-F238E27FC236}">
                <a16:creationId xmlns:a16="http://schemas.microsoft.com/office/drawing/2014/main" xmlns="" id="{D83AFEC8-B212-4B19-A804-E14EC87BEAA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AB2B51-B5D0-403C-87F7-48839AEA9BCE}" type="slidenum">
              <a:rPr lang="id-ID" smtClean="0"/>
              <a:t>‹#›</a:t>
            </a:fld>
            <a:endParaRPr lang="id-ID"/>
          </a:p>
        </p:txBody>
      </p:sp>
    </p:spTree>
    <p:extLst>
      <p:ext uri="{BB962C8B-B14F-4D97-AF65-F5344CB8AC3E}">
        <p14:creationId xmlns:p14="http://schemas.microsoft.com/office/powerpoint/2010/main" val="11895934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1.bp.blogspot.com/-D2icsj4v31k/X5jKkHgYKTI/AAAAAAAAAi4/sCveggllEUs2L3tSeGSBn1NXe3gD3M9iwCLcBGAsYHQ/s1204/Potensi+dan+sebaran+sumber+daya+alam+kehutanan+Indonesia.png"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47CD284-51A9-4B22-BCAC-C1AD51C76FD4}"/>
              </a:ext>
            </a:extLst>
          </p:cNvPr>
          <p:cNvSpPr>
            <a:spLocks noGrp="1"/>
          </p:cNvSpPr>
          <p:nvPr>
            <p:ph type="ctrTitle"/>
          </p:nvPr>
        </p:nvSpPr>
        <p:spPr/>
        <p:txBody>
          <a:bodyPr>
            <a:noAutofit/>
          </a:bodyPr>
          <a:lstStyle/>
          <a:p>
            <a:r>
              <a:rPr lang="id-ID" sz="4800" dirty="0"/>
              <a:t>Potensi Persebaran Sumber Daya Alam Kehutanan, Pertambangan, Kelautandan Pariwisata Indonesia</a:t>
            </a:r>
          </a:p>
        </p:txBody>
      </p:sp>
      <p:sp>
        <p:nvSpPr>
          <p:cNvPr id="3" name="Subtitle 2">
            <a:extLst>
              <a:ext uri="{FF2B5EF4-FFF2-40B4-BE49-F238E27FC236}">
                <a16:creationId xmlns:a16="http://schemas.microsoft.com/office/drawing/2014/main" xmlns="" id="{57061293-7477-40A5-BD5E-157A9049E329}"/>
              </a:ext>
            </a:extLst>
          </p:cNvPr>
          <p:cNvSpPr>
            <a:spLocks noGrp="1"/>
          </p:cNvSpPr>
          <p:nvPr>
            <p:ph type="subTitle" idx="1"/>
          </p:nvPr>
        </p:nvSpPr>
        <p:spPr/>
        <p:txBody>
          <a:bodyPr/>
          <a:lstStyle/>
          <a:p>
            <a:endParaRPr lang="id-ID"/>
          </a:p>
        </p:txBody>
      </p:sp>
    </p:spTree>
    <p:extLst>
      <p:ext uri="{BB962C8B-B14F-4D97-AF65-F5344CB8AC3E}">
        <p14:creationId xmlns:p14="http://schemas.microsoft.com/office/powerpoint/2010/main" val="20458491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5D1BA4E-CC5D-4461-A514-E8AF54D96089}"/>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F9F3D9FF-7BD4-4E7C-B66F-855A09041E5B}"/>
              </a:ext>
            </a:extLst>
          </p:cNvPr>
          <p:cNvSpPr>
            <a:spLocks noGrp="1"/>
          </p:cNvSpPr>
          <p:nvPr>
            <p:ph idx="1"/>
          </p:nvPr>
        </p:nvSpPr>
        <p:spPr/>
        <p:txBody>
          <a:bodyPr/>
          <a:lstStyle/>
          <a:p>
            <a:pPr marL="0" indent="0">
              <a:buNone/>
            </a:pPr>
            <a:r>
              <a:rPr lang="id-ID" sz="4400" b="1" dirty="0"/>
              <a:t>b. Hutan Produksi Terbatas (HPT) </a:t>
            </a:r>
          </a:p>
          <a:p>
            <a:pPr marL="0" indent="0">
              <a:buNone/>
            </a:pPr>
            <a:r>
              <a:rPr lang="id-ID" sz="4400" dirty="0"/>
              <a:t>Hutan ini hanya bisa dieksploitasi dengan tebang pilih, peruntukannyapun hanya memproduksi kayu dalam skala kecil. </a:t>
            </a:r>
          </a:p>
          <a:p>
            <a:endParaRPr lang="id-ID" dirty="0"/>
          </a:p>
        </p:txBody>
      </p:sp>
    </p:spTree>
    <p:extLst>
      <p:ext uri="{BB962C8B-B14F-4D97-AF65-F5344CB8AC3E}">
        <p14:creationId xmlns:p14="http://schemas.microsoft.com/office/powerpoint/2010/main" val="42555453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5DCCF41-7571-4F3C-9DD4-7DEF1C20DB74}"/>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026DEC22-6273-4B13-BD74-5FA33416D083}"/>
              </a:ext>
            </a:extLst>
          </p:cNvPr>
          <p:cNvSpPr>
            <a:spLocks noGrp="1"/>
          </p:cNvSpPr>
          <p:nvPr>
            <p:ph idx="1"/>
          </p:nvPr>
        </p:nvSpPr>
        <p:spPr/>
        <p:txBody>
          <a:bodyPr>
            <a:normAutofit lnSpcReduction="10000"/>
          </a:bodyPr>
          <a:lstStyle/>
          <a:p>
            <a:pPr marL="0" indent="0">
              <a:buNone/>
            </a:pPr>
            <a:r>
              <a:rPr lang="id-ID" sz="5400" b="1" dirty="0"/>
              <a:t>c. Hutan Produksi Konversi (HPK) </a:t>
            </a:r>
          </a:p>
          <a:p>
            <a:pPr marL="0" indent="0">
              <a:buNone/>
            </a:pPr>
            <a:r>
              <a:rPr lang="id-ID" sz="5400" dirty="0"/>
              <a:t>Hutan yang bisa dimanfaatkan untuk usaha diluar kehutanan, salah satunya untuk perkebunan kelapa sawit. Hutan ini menjadi rebutan para pengusaha.</a:t>
            </a:r>
          </a:p>
          <a:p>
            <a:endParaRPr lang="id-ID" dirty="0"/>
          </a:p>
        </p:txBody>
      </p:sp>
    </p:spTree>
    <p:extLst>
      <p:ext uri="{BB962C8B-B14F-4D97-AF65-F5344CB8AC3E}">
        <p14:creationId xmlns:p14="http://schemas.microsoft.com/office/powerpoint/2010/main" val="32426028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0461F04-E386-431B-A036-B79669AC6386}"/>
              </a:ext>
            </a:extLst>
          </p:cNvPr>
          <p:cNvSpPr>
            <a:spLocks noGrp="1"/>
          </p:cNvSpPr>
          <p:nvPr>
            <p:ph type="title"/>
          </p:nvPr>
        </p:nvSpPr>
        <p:spPr/>
        <p:txBody>
          <a:bodyPr>
            <a:normAutofit fontScale="90000"/>
          </a:bodyPr>
          <a:lstStyle/>
          <a:p>
            <a:r>
              <a:rPr lang="id-ID" b="1" dirty="0"/>
              <a:t/>
            </a:r>
            <a:br>
              <a:rPr lang="id-ID" b="1" dirty="0"/>
            </a:br>
            <a:r>
              <a:rPr lang="id-ID" b="1" dirty="0"/>
              <a:t>                         2. Hutan Konservasi</a:t>
            </a:r>
            <a:br>
              <a:rPr lang="id-ID" b="1" dirty="0"/>
            </a:br>
            <a:endParaRPr lang="id-ID" dirty="0"/>
          </a:p>
        </p:txBody>
      </p:sp>
      <p:sp>
        <p:nvSpPr>
          <p:cNvPr id="3" name="Content Placeholder 2">
            <a:extLst>
              <a:ext uri="{FF2B5EF4-FFF2-40B4-BE49-F238E27FC236}">
                <a16:creationId xmlns:a16="http://schemas.microsoft.com/office/drawing/2014/main" xmlns="" id="{4D636AF1-8811-4A94-978C-03CDA5C38E8A}"/>
              </a:ext>
            </a:extLst>
          </p:cNvPr>
          <p:cNvSpPr>
            <a:spLocks noGrp="1"/>
          </p:cNvSpPr>
          <p:nvPr>
            <p:ph idx="1"/>
          </p:nvPr>
        </p:nvSpPr>
        <p:spPr/>
        <p:txBody>
          <a:bodyPr/>
          <a:lstStyle/>
          <a:p>
            <a:pPr marL="0" indent="0">
              <a:buNone/>
            </a:pPr>
            <a:r>
              <a:rPr lang="id-ID" dirty="0"/>
              <a:t>Hutan Konservasi adalah kawasan hutan dengan ciri khas tertentu, yang mempunyai fungsi pokok pengawetan keanekaragaman tumbuhan dan satwa serta ekosistemnya (Pasal 1 angka 9 UU No. 41 tahun 1999). Istilah hutan konservasi merujuk pada suatu kawasan hutan yang diproteksi atau dilindungi. Proteksi atau perlindungan tersebut bertujuan untuk melestarikan hutan dan kehidupan yang ada didalamnya agar bisa menjalankan fungsinya secara maksimal. Hutan konservasi merupakan hutan milik negara yang dikelola oleh pemerintah, dalam hal ini Direktorat Jenderal Perlindungan dan Konservasi Alam, Kementerian Lingkungan Hidup dan Kehutanan. Hutan konservasi terdiri dari: </a:t>
            </a:r>
          </a:p>
        </p:txBody>
      </p:sp>
    </p:spTree>
    <p:extLst>
      <p:ext uri="{BB962C8B-B14F-4D97-AF65-F5344CB8AC3E}">
        <p14:creationId xmlns:p14="http://schemas.microsoft.com/office/powerpoint/2010/main" val="22487426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0A7DC2E-D2E3-4F64-890C-12869E42F561}"/>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BEFF9EA8-507D-46E7-B5A2-55E61D642A4C}"/>
              </a:ext>
            </a:extLst>
          </p:cNvPr>
          <p:cNvSpPr>
            <a:spLocks noGrp="1"/>
          </p:cNvSpPr>
          <p:nvPr>
            <p:ph idx="1"/>
          </p:nvPr>
        </p:nvSpPr>
        <p:spPr/>
        <p:txBody>
          <a:bodyPr/>
          <a:lstStyle/>
          <a:p>
            <a:pPr marL="0" indent="0">
              <a:buNone/>
            </a:pPr>
            <a:r>
              <a:rPr lang="id-ID" dirty="0"/>
              <a:t>Hutan konservasi terdiri dari: </a:t>
            </a:r>
          </a:p>
          <a:p>
            <a:pPr marL="0" indent="0">
              <a:buNone/>
            </a:pPr>
            <a:r>
              <a:rPr lang="id-ID" b="1" dirty="0"/>
              <a:t>a. Kawasan hutan Suaka Alam (KSA) berupa:</a:t>
            </a:r>
          </a:p>
          <a:p>
            <a:pPr marL="0" indent="0">
              <a:buNone/>
            </a:pPr>
            <a:r>
              <a:rPr lang="id-ID" b="1" dirty="0"/>
              <a:t> Cagar Alam (CA) dan </a:t>
            </a:r>
          </a:p>
          <a:p>
            <a:pPr marL="0" indent="0">
              <a:buNone/>
            </a:pPr>
            <a:r>
              <a:rPr lang="id-ID" b="1" dirty="0"/>
              <a:t>  Suaka Margasatwa (SM).</a:t>
            </a:r>
          </a:p>
          <a:p>
            <a:endParaRPr lang="id-ID" dirty="0"/>
          </a:p>
        </p:txBody>
      </p:sp>
    </p:spTree>
    <p:extLst>
      <p:ext uri="{BB962C8B-B14F-4D97-AF65-F5344CB8AC3E}">
        <p14:creationId xmlns:p14="http://schemas.microsoft.com/office/powerpoint/2010/main" val="6450964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A5FFBD9-E9C6-4A9C-8A9B-FABC5A9E1476}"/>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27DD7CCD-8AE5-45C2-9A64-5AFD0CC6066D}"/>
              </a:ext>
            </a:extLst>
          </p:cNvPr>
          <p:cNvSpPr>
            <a:spLocks noGrp="1"/>
          </p:cNvSpPr>
          <p:nvPr>
            <p:ph idx="1"/>
          </p:nvPr>
        </p:nvSpPr>
        <p:spPr/>
        <p:txBody>
          <a:bodyPr/>
          <a:lstStyle/>
          <a:p>
            <a:r>
              <a:rPr lang="id-ID" b="1" dirty="0"/>
              <a:t>1) Cagar Alam </a:t>
            </a:r>
          </a:p>
          <a:p>
            <a:r>
              <a:rPr lang="id-ID" dirty="0"/>
              <a:t>Menurut UU No. 5 tahun 1990 tentang Konservasi Sumberdaya Alam Hayati dan Ekosistemnya, cagar alam adalah kawasan suaka alam karena keadaan alamnya mempunyai kekhasan tumbuhan, satwa, dan ekosistemnya atau ekosistem tertentu yang perlu dilindungi dan perkembangannya berlangsung secara alami. Hingga saat ini di  Indonesia terdapat 227 unit cagar alam, terdiri dari 222 unit darat  dengan (luas 3.923.001,66 ha) dan 5 unit laut (luas 152.610 ha</a:t>
            </a:r>
          </a:p>
          <a:p>
            <a:endParaRPr lang="id-ID" dirty="0"/>
          </a:p>
        </p:txBody>
      </p:sp>
    </p:spTree>
    <p:extLst>
      <p:ext uri="{BB962C8B-B14F-4D97-AF65-F5344CB8AC3E}">
        <p14:creationId xmlns:p14="http://schemas.microsoft.com/office/powerpoint/2010/main" val="29400595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C9C106E-FF90-424D-A3B6-D543CC44CD3A}"/>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6F848137-1C70-473A-B084-376D8CD0F587}"/>
              </a:ext>
            </a:extLst>
          </p:cNvPr>
          <p:cNvSpPr>
            <a:spLocks noGrp="1"/>
          </p:cNvSpPr>
          <p:nvPr>
            <p:ph idx="1"/>
          </p:nvPr>
        </p:nvSpPr>
        <p:spPr/>
        <p:txBody>
          <a:bodyPr/>
          <a:lstStyle/>
          <a:p>
            <a:r>
              <a:rPr lang="id-ID" b="1" dirty="0"/>
              <a:t>2) Suaka Margasatwa </a:t>
            </a:r>
          </a:p>
          <a:p>
            <a:r>
              <a:rPr lang="id-ID" dirty="0"/>
              <a:t>Berdasarkan Undang-Undang No. 5 tahun 1990 tentang Konservasi Sumberdaya Hayati dan Ekosistemnya  suaka margasatwa  didefinisikan sebagai kawasan suaka alam yang mempunyai ciri khas berupa keanekaragaman dan/atau keunikan jenis satwa yang untuk kelangsungan hidupnya dapat dilakukan pembinaan terhadap habitatnya. Di Indonesia terdapat 75 unit suaka margasatwa yang terdiri dari 71 suaka darat (5.024.138,29 ha dalam kemeterian kehutanan, 2014) dan 4 suaka laut (5.588,25 ha). </a:t>
            </a:r>
          </a:p>
          <a:p>
            <a:endParaRPr lang="id-ID" dirty="0"/>
          </a:p>
        </p:txBody>
      </p:sp>
    </p:spTree>
    <p:extLst>
      <p:ext uri="{BB962C8B-B14F-4D97-AF65-F5344CB8AC3E}">
        <p14:creationId xmlns:p14="http://schemas.microsoft.com/office/powerpoint/2010/main" val="40489933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064A72F-53A7-486D-803C-C16118548C41}"/>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CF8D014A-EC29-4D8D-B374-C65EF2CB0C2C}"/>
              </a:ext>
            </a:extLst>
          </p:cNvPr>
          <p:cNvSpPr>
            <a:spLocks noGrp="1"/>
          </p:cNvSpPr>
          <p:nvPr>
            <p:ph idx="1"/>
          </p:nvPr>
        </p:nvSpPr>
        <p:spPr/>
        <p:txBody>
          <a:bodyPr/>
          <a:lstStyle/>
          <a:p>
            <a:pPr marL="0" indent="0">
              <a:buNone/>
            </a:pPr>
            <a:r>
              <a:rPr lang="id-ID" b="1" dirty="0"/>
              <a:t>b. Kawasan hutan Pelestarian Alam (KPA) berupa:</a:t>
            </a:r>
          </a:p>
          <a:p>
            <a:pPr marL="0" indent="0">
              <a:buNone/>
            </a:pPr>
            <a:r>
              <a:rPr lang="id-ID" b="1" dirty="0"/>
              <a:t> Taman Nasional (TN), </a:t>
            </a:r>
          </a:p>
          <a:p>
            <a:pPr marL="0" indent="0">
              <a:buNone/>
            </a:pPr>
            <a:r>
              <a:rPr lang="id-ID" b="1" dirty="0"/>
              <a:t>Taman Hutan Raya (TAHURA), </a:t>
            </a:r>
          </a:p>
          <a:p>
            <a:pPr marL="0" indent="0">
              <a:buNone/>
            </a:pPr>
            <a:r>
              <a:rPr lang="id-ID" b="1" dirty="0"/>
              <a:t>Taman Wisata Alam (TWA). </a:t>
            </a:r>
          </a:p>
          <a:p>
            <a:pPr marL="0" indent="0">
              <a:buNone/>
            </a:pPr>
            <a:r>
              <a:rPr lang="id-ID" b="1" dirty="0"/>
              <a:t>1) Taman Nasional (TN) </a:t>
            </a:r>
          </a:p>
          <a:p>
            <a:endParaRPr lang="id-ID" dirty="0"/>
          </a:p>
        </p:txBody>
      </p:sp>
    </p:spTree>
    <p:extLst>
      <p:ext uri="{BB962C8B-B14F-4D97-AF65-F5344CB8AC3E}">
        <p14:creationId xmlns:p14="http://schemas.microsoft.com/office/powerpoint/2010/main" val="33532612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2CCB942-092E-4268-AAC1-D40490E7FA2F}"/>
              </a:ext>
            </a:extLst>
          </p:cNvPr>
          <p:cNvSpPr>
            <a:spLocks noGrp="1"/>
          </p:cNvSpPr>
          <p:nvPr>
            <p:ph type="title"/>
          </p:nvPr>
        </p:nvSpPr>
        <p:spPr/>
        <p:txBody>
          <a:bodyPr>
            <a:normAutofit fontScale="90000"/>
          </a:bodyPr>
          <a:lstStyle/>
          <a:p>
            <a:r>
              <a:rPr lang="id-ID" b="1" dirty="0"/>
              <a:t/>
            </a:r>
            <a:br>
              <a:rPr lang="id-ID" b="1" dirty="0"/>
            </a:br>
            <a:r>
              <a:rPr lang="id-ID" b="1" dirty="0"/>
              <a:t>           1) Taman Nasional (TN) </a:t>
            </a:r>
            <a:br>
              <a:rPr lang="id-ID" b="1" dirty="0"/>
            </a:br>
            <a:endParaRPr lang="id-ID" dirty="0"/>
          </a:p>
        </p:txBody>
      </p:sp>
      <p:sp>
        <p:nvSpPr>
          <p:cNvPr id="3" name="Content Placeholder 2">
            <a:extLst>
              <a:ext uri="{FF2B5EF4-FFF2-40B4-BE49-F238E27FC236}">
                <a16:creationId xmlns:a16="http://schemas.microsoft.com/office/drawing/2014/main" xmlns="" id="{492B26E2-D5B7-4564-A922-2E55EAE27674}"/>
              </a:ext>
            </a:extLst>
          </p:cNvPr>
          <p:cNvSpPr>
            <a:spLocks noGrp="1"/>
          </p:cNvSpPr>
          <p:nvPr>
            <p:ph idx="1"/>
          </p:nvPr>
        </p:nvSpPr>
        <p:spPr/>
        <p:txBody>
          <a:bodyPr/>
          <a:lstStyle/>
          <a:p>
            <a:r>
              <a:rPr lang="id-ID" dirty="0"/>
              <a:t>Taman nasional adalah kawasan pelestarian alam yang mempunyai ekosistem asli, dikelola dengan sistem zonasi yang dimanfaatkan untuk tujuan penelitian, ilmu pengetahuan, pendidikan, menunjang budidaya, pariwisata, dan rekreasi (UU No. 5 tahun 1990). Hampir setiap negara besar memiliki kawasan yang dicadangkan sebagai taman nasional. International Union for Conservation of Nature (IUCN) menggolongkan taman nasional ke dalam kawasan yang dilindungi kategori II. Artinya, kawasan ini diproteksi namun masih memungkinkan adanya aktivitas manusia secara terbatas.  </a:t>
            </a:r>
          </a:p>
        </p:txBody>
      </p:sp>
    </p:spTree>
    <p:extLst>
      <p:ext uri="{BB962C8B-B14F-4D97-AF65-F5344CB8AC3E}">
        <p14:creationId xmlns:p14="http://schemas.microsoft.com/office/powerpoint/2010/main" val="42752409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4825093-5C24-4810-BD4C-9FB9195EE930}"/>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3F183033-AB34-4290-9D11-AE1256BAED51}"/>
              </a:ext>
            </a:extLst>
          </p:cNvPr>
          <p:cNvSpPr>
            <a:spLocks noGrp="1"/>
          </p:cNvSpPr>
          <p:nvPr>
            <p:ph idx="1"/>
          </p:nvPr>
        </p:nvSpPr>
        <p:spPr/>
        <p:txBody>
          <a:bodyPr/>
          <a:lstStyle/>
          <a:p>
            <a:r>
              <a:rPr lang="id-ID" dirty="0"/>
              <a:t>Hingga saat ini di Indonesia terdapat 50 taman nasional yang mencakup kawasan seluas lebih dari 16 juta hektar (kementerian kehutanan, 2014). Enam diantaranya telah diakui dunia internasional sebagai warisan alam dunia (World Heritage Site).</a:t>
            </a:r>
          </a:p>
        </p:txBody>
      </p:sp>
    </p:spTree>
    <p:extLst>
      <p:ext uri="{BB962C8B-B14F-4D97-AF65-F5344CB8AC3E}">
        <p14:creationId xmlns:p14="http://schemas.microsoft.com/office/powerpoint/2010/main" val="25984083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14DF766-490F-4C94-BB7E-B82BBD0013CB}"/>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60258CFE-DE2A-4C26-9191-92D739B53058}"/>
              </a:ext>
            </a:extLst>
          </p:cNvPr>
          <p:cNvSpPr>
            <a:spLocks noGrp="1"/>
          </p:cNvSpPr>
          <p:nvPr>
            <p:ph idx="1"/>
          </p:nvPr>
        </p:nvSpPr>
        <p:spPr/>
        <p:txBody>
          <a:bodyPr/>
          <a:lstStyle/>
          <a:p>
            <a:r>
              <a:rPr lang="id-ID" b="1" dirty="0"/>
              <a:t>2) Taman Hutan Raya (TAHURA) </a:t>
            </a:r>
          </a:p>
          <a:p>
            <a:r>
              <a:rPr lang="id-ID" dirty="0"/>
              <a:t>Taman hutan raya adalah kawasan pelestarian alam untuk tujuan koleksi tumbuhan dan atau satwa yang alami atau bukan alami, jenis asli atau bukan jenis asli yang dimanfaatkan bagi kepentingan penelitian, ilmu pengetahuan, pendidikan, penunjang budidaya tumbuhan dan atau satwa, budaya, pariwisata dan rekreasi. Pengelolaan Kawasan Taman Hutan Raya dilakukan oleh Pemerintah.</a:t>
            </a:r>
          </a:p>
          <a:p>
            <a:endParaRPr lang="id-ID" dirty="0"/>
          </a:p>
        </p:txBody>
      </p:sp>
    </p:spTree>
    <p:extLst>
      <p:ext uri="{BB962C8B-B14F-4D97-AF65-F5344CB8AC3E}">
        <p14:creationId xmlns:p14="http://schemas.microsoft.com/office/powerpoint/2010/main" val="5566645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15FD678-EED1-47C2-B0EC-1B4C0CAF2242}"/>
              </a:ext>
            </a:extLst>
          </p:cNvPr>
          <p:cNvSpPr>
            <a:spLocks noGrp="1"/>
          </p:cNvSpPr>
          <p:nvPr>
            <p:ph type="title"/>
          </p:nvPr>
        </p:nvSpPr>
        <p:spPr/>
        <p:txBody>
          <a:bodyPr/>
          <a:lstStyle/>
          <a:p>
            <a:r>
              <a:rPr lang="id-ID" dirty="0"/>
              <a:t>1. Potensi dan Sebaran Sumber Daya   				 Kehutanan Di Indonesia</a:t>
            </a:r>
          </a:p>
        </p:txBody>
      </p:sp>
      <p:sp>
        <p:nvSpPr>
          <p:cNvPr id="3" name="Content Placeholder 2">
            <a:extLst>
              <a:ext uri="{FF2B5EF4-FFF2-40B4-BE49-F238E27FC236}">
                <a16:creationId xmlns:a16="http://schemas.microsoft.com/office/drawing/2014/main" xmlns="" id="{F85410A9-9C42-4CA4-B8BC-C48300079FED}"/>
              </a:ext>
            </a:extLst>
          </p:cNvPr>
          <p:cNvSpPr>
            <a:spLocks noGrp="1"/>
          </p:cNvSpPr>
          <p:nvPr>
            <p:ph idx="1"/>
          </p:nvPr>
        </p:nvSpPr>
        <p:spPr/>
        <p:txBody>
          <a:bodyPr/>
          <a:lstStyle/>
          <a:p>
            <a:r>
              <a:rPr lang="id-ID" dirty="0"/>
              <a:t>Berdasarkan Undang-Undang Nomor 18 tahun 2013 yang dimaksud dengan hutan adalah suatu kesatuan ekosistem berupa hamparan lahan berisi sumber daya alam hayati yang didominasi pepohonan dalam komunitas alam lingkungannya yang tidak dapat dipisahkan antara satu dengan yang lainnya. </a:t>
            </a:r>
          </a:p>
          <a:p>
            <a:r>
              <a:rPr lang="id-ID" dirty="0">
                <a:hlinkClick r:id="rId2"/>
              </a:rPr>
              <a:t/>
            </a:r>
            <a:br>
              <a:rPr lang="id-ID" dirty="0">
                <a:hlinkClick r:id="rId2"/>
              </a:rPr>
            </a:br>
            <a:endParaRPr lang="id-ID" dirty="0"/>
          </a:p>
        </p:txBody>
      </p:sp>
    </p:spTree>
    <p:extLst>
      <p:ext uri="{BB962C8B-B14F-4D97-AF65-F5344CB8AC3E}">
        <p14:creationId xmlns:p14="http://schemas.microsoft.com/office/powerpoint/2010/main" val="1088649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9160F00-72CC-4B6B-A45A-4BB09B1D08DC}"/>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8526108F-3B61-4615-9044-A12D51C4EDA0}"/>
              </a:ext>
            </a:extLst>
          </p:cNvPr>
          <p:cNvSpPr>
            <a:spLocks noGrp="1"/>
          </p:cNvSpPr>
          <p:nvPr>
            <p:ph idx="1"/>
          </p:nvPr>
        </p:nvSpPr>
        <p:spPr/>
        <p:txBody>
          <a:bodyPr/>
          <a:lstStyle/>
          <a:p>
            <a:r>
              <a:rPr lang="id-ID" b="1" dirty="0"/>
              <a:t>3) TAMAN WISATA ALAM (TWA)   </a:t>
            </a:r>
          </a:p>
          <a:p>
            <a:r>
              <a:rPr lang="id-ID" dirty="0"/>
              <a:t>Taman wisata alam adalah kawasan pelestarian alam yang terutama dimanfaatkan untuk pariwisata dan rekreasi alam (UndangUndang No.5 tahun 1990 ). Pengelolaan Kawasan Taman Wisaha Alam dilakukan oleh Pemerintah. Saat ini di Indonesia terdapat setidaknya 115 unit taman wisata alam (101 darat/257 ribu ha dan 14 laut/491 ha).</a:t>
            </a:r>
          </a:p>
          <a:p>
            <a:endParaRPr lang="id-ID" dirty="0"/>
          </a:p>
        </p:txBody>
      </p:sp>
    </p:spTree>
    <p:extLst>
      <p:ext uri="{BB962C8B-B14F-4D97-AF65-F5344CB8AC3E}">
        <p14:creationId xmlns:p14="http://schemas.microsoft.com/office/powerpoint/2010/main" val="7463196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A3AD388-15EB-41A6-8CD1-AFE86A302E6F}"/>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7E491DEA-A67B-4D08-9D1D-03A508442F63}"/>
              </a:ext>
            </a:extLst>
          </p:cNvPr>
          <p:cNvSpPr>
            <a:spLocks noGrp="1"/>
          </p:cNvSpPr>
          <p:nvPr>
            <p:ph idx="1"/>
          </p:nvPr>
        </p:nvSpPr>
        <p:spPr>
          <a:xfrm>
            <a:off x="838200" y="1825625"/>
            <a:ext cx="10515600" cy="4351338"/>
          </a:xfrm>
        </p:spPr>
        <p:txBody>
          <a:bodyPr>
            <a:normAutofit fontScale="92500"/>
          </a:bodyPr>
          <a:lstStyle/>
          <a:p>
            <a:r>
              <a:rPr lang="id-ID" b="1" dirty="0"/>
              <a:t>c. Taman Buru</a:t>
            </a:r>
          </a:p>
          <a:p>
            <a:r>
              <a:rPr lang="id-ID" dirty="0"/>
              <a:t>Taman Buru (TB) adalah kawasan hutan yang di tetapkan sebagai tempat wisata berburu (Undang-Undang No.41 Tahun 1999).</a:t>
            </a:r>
          </a:p>
          <a:p>
            <a:r>
              <a:rPr lang="id-ID" b="1" dirty="0"/>
              <a:t>3. Hutan Lindung </a:t>
            </a:r>
          </a:p>
          <a:p>
            <a:r>
              <a:rPr lang="id-ID" dirty="0"/>
              <a:t>Hutan lindung adalah kawasan hutan yang mempunyai fungsi pokok sebagai perlindungan sistem penyangga kehidupan untuk mengatur tata air, mencegah banjir, mengendalikan erosi, mencegah intrusi air laut, dan memelihara kesuburan tanah (Pasal 1 angka 8 UU No. 41 tahun 1999).</a:t>
            </a:r>
            <a:endParaRPr lang="id-ID" b="1" dirty="0"/>
          </a:p>
          <a:p>
            <a:r>
              <a:rPr lang="id-ID" dirty="0">
                <a:effectLst/>
              </a:rPr>
              <a:t/>
            </a:r>
            <a:br>
              <a:rPr lang="id-ID" dirty="0">
                <a:effectLst/>
              </a:rPr>
            </a:br>
            <a:endParaRPr lang="id-ID" dirty="0"/>
          </a:p>
        </p:txBody>
      </p:sp>
    </p:spTree>
    <p:extLst>
      <p:ext uri="{BB962C8B-B14F-4D97-AF65-F5344CB8AC3E}">
        <p14:creationId xmlns:p14="http://schemas.microsoft.com/office/powerpoint/2010/main" val="26382536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516F26D-78CB-4205-A174-880B32973D60}"/>
              </a:ext>
            </a:extLst>
          </p:cNvPr>
          <p:cNvSpPr>
            <a:spLocks noGrp="1"/>
          </p:cNvSpPr>
          <p:nvPr>
            <p:ph type="title"/>
          </p:nvPr>
        </p:nvSpPr>
        <p:spPr/>
        <p:txBody>
          <a:bodyPr/>
          <a:lstStyle/>
          <a:p>
            <a:r>
              <a:rPr lang="id-ID" b="1" dirty="0"/>
              <a:t>B. Potensi Hutan Indonesia</a:t>
            </a:r>
            <a:br>
              <a:rPr lang="id-ID" b="1" dirty="0"/>
            </a:br>
            <a:endParaRPr lang="id-ID" dirty="0"/>
          </a:p>
        </p:txBody>
      </p:sp>
      <p:sp>
        <p:nvSpPr>
          <p:cNvPr id="3" name="Content Placeholder 2">
            <a:extLst>
              <a:ext uri="{FF2B5EF4-FFF2-40B4-BE49-F238E27FC236}">
                <a16:creationId xmlns:a16="http://schemas.microsoft.com/office/drawing/2014/main" xmlns="" id="{7BBAAC01-295B-46E1-9359-412995186659}"/>
              </a:ext>
            </a:extLst>
          </p:cNvPr>
          <p:cNvSpPr>
            <a:spLocks noGrp="1"/>
          </p:cNvSpPr>
          <p:nvPr>
            <p:ph idx="1"/>
          </p:nvPr>
        </p:nvSpPr>
        <p:spPr/>
        <p:txBody>
          <a:bodyPr>
            <a:normAutofit/>
          </a:bodyPr>
          <a:lstStyle/>
          <a:p>
            <a:r>
              <a:rPr lang="id-ID" b="1" dirty="0"/>
              <a:t>1. Potensi ekonomi</a:t>
            </a:r>
          </a:p>
          <a:p>
            <a:pPr marL="0" indent="0">
              <a:buNone/>
            </a:pPr>
            <a:r>
              <a:rPr lang="id-ID" b="1" dirty="0"/>
              <a:t>a. Kayu </a:t>
            </a:r>
          </a:p>
          <a:p>
            <a:r>
              <a:rPr lang="id-ID" dirty="0"/>
              <a:t>Hutan di Indonesia memiliki tumbuhan yang beraneka ragam, terutama pohon. Secara keseluruhan, di Indonesia memiliki sekitar 400 jenis tumbuhan, 250 – 300 jenis di antaranya adalah tumbuhan berbunga, yang merupakan 10 % dari seluruh tumbuhan berbunga di dunia. Lebih dari 250 jenis kayu tersebut merupakan kayu dengan nilai ekonomis yang cukup tinggi. Sebaran beberapa jenis kayu di Indonesia: </a:t>
            </a:r>
          </a:p>
          <a:p>
            <a:endParaRPr lang="id-ID" dirty="0"/>
          </a:p>
        </p:txBody>
      </p:sp>
    </p:spTree>
    <p:extLst>
      <p:ext uri="{BB962C8B-B14F-4D97-AF65-F5344CB8AC3E}">
        <p14:creationId xmlns:p14="http://schemas.microsoft.com/office/powerpoint/2010/main" val="26025067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4082368-FD2F-449A-8699-2EE0E273B0F9}"/>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F06C2A06-AAB0-4201-924F-99C1AF787DF5}"/>
              </a:ext>
            </a:extLst>
          </p:cNvPr>
          <p:cNvSpPr>
            <a:spLocks noGrp="1"/>
          </p:cNvSpPr>
          <p:nvPr>
            <p:ph idx="1"/>
          </p:nvPr>
        </p:nvSpPr>
        <p:spPr/>
        <p:txBody>
          <a:bodyPr/>
          <a:lstStyle/>
          <a:p>
            <a:r>
              <a:rPr lang="id-ID" dirty="0"/>
              <a:t>Kayu meranti, keruing, agathis dihasilkan terutama di Sulawesi, Papua,  dan Kalimantan.   </a:t>
            </a:r>
          </a:p>
          <a:p>
            <a:r>
              <a:rPr lang="id-ID" dirty="0"/>
              <a:t>Kayu  jati banyak dihasilkan terutama di Jawa Tengah.   </a:t>
            </a:r>
          </a:p>
          <a:p>
            <a:r>
              <a:rPr lang="id-ID" dirty="0"/>
              <a:t>Rotan banyak dihasilkan di Kalimantan, Sumatra Barat dan Sumatra Utara.</a:t>
            </a:r>
          </a:p>
          <a:p>
            <a:r>
              <a:rPr lang="id-ID" dirty="0"/>
              <a:t>Kayu cendana banyak dihasilkan di NTT.   </a:t>
            </a:r>
          </a:p>
          <a:p>
            <a:r>
              <a:rPr lang="id-ID" dirty="0"/>
              <a:t>Kayu akasia dan rasamala banyak dihasilkan di Jawa Barat. </a:t>
            </a:r>
          </a:p>
          <a:p>
            <a:pPr marL="0" indent="0">
              <a:buNone/>
            </a:pPr>
            <a:endParaRPr lang="id-ID" b="1" dirty="0"/>
          </a:p>
          <a:p>
            <a:endParaRPr lang="id-ID" dirty="0"/>
          </a:p>
        </p:txBody>
      </p:sp>
    </p:spTree>
    <p:extLst>
      <p:ext uri="{BB962C8B-B14F-4D97-AF65-F5344CB8AC3E}">
        <p14:creationId xmlns:p14="http://schemas.microsoft.com/office/powerpoint/2010/main" val="33249721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4EB701B-1D43-4939-AF9E-1999DA026582}"/>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CC3514E8-A436-4AE6-834A-E5E9CDD1D2E9}"/>
              </a:ext>
            </a:extLst>
          </p:cNvPr>
          <p:cNvSpPr>
            <a:spLocks noGrp="1"/>
          </p:cNvSpPr>
          <p:nvPr>
            <p:ph idx="1"/>
          </p:nvPr>
        </p:nvSpPr>
        <p:spPr/>
        <p:txBody>
          <a:bodyPr/>
          <a:lstStyle/>
          <a:p>
            <a:r>
              <a:rPr lang="id-ID" b="1" dirty="0"/>
              <a:t>b. Non Kayu </a:t>
            </a:r>
          </a:p>
          <a:p>
            <a:r>
              <a:rPr lang="id-ID" dirty="0"/>
              <a:t>Kayu merupakan hasil utama hutan di Indonesia, tetapi ada juga potensi lain dari hutan yang tak kalah bermanfaat. Beberapa hasil hutan non kayu yang bernilai ekonomi adalah madu, buah-buahan, jamur, damar, rotan, sagu, sutarea, kapur barus, kemenyan, gambir, kulit pohon bakau, gondorukem, bambu, suaka alam, minyak kayu putih, dan lain sebagainya. </a:t>
            </a:r>
          </a:p>
        </p:txBody>
      </p:sp>
    </p:spTree>
    <p:extLst>
      <p:ext uri="{BB962C8B-B14F-4D97-AF65-F5344CB8AC3E}">
        <p14:creationId xmlns:p14="http://schemas.microsoft.com/office/powerpoint/2010/main" val="163854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DAB8AF2-224A-4161-88D1-1EDC20A4020F}"/>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C105BD5A-D296-4FC9-BE25-2E306CA5002B}"/>
              </a:ext>
            </a:extLst>
          </p:cNvPr>
          <p:cNvSpPr>
            <a:spLocks noGrp="1"/>
          </p:cNvSpPr>
          <p:nvPr>
            <p:ph idx="1"/>
          </p:nvPr>
        </p:nvSpPr>
        <p:spPr/>
        <p:txBody>
          <a:bodyPr>
            <a:normAutofit lnSpcReduction="10000"/>
          </a:bodyPr>
          <a:lstStyle/>
          <a:p>
            <a:r>
              <a:rPr lang="id-ID" b="1" dirty="0"/>
              <a:t>2. Fungsi Ekologi </a:t>
            </a:r>
          </a:p>
          <a:p>
            <a:r>
              <a:rPr lang="id-ID" dirty="0"/>
              <a:t>Penghasil oksigen (O2) dan mengurangi karbondioksida (CO2);  </a:t>
            </a:r>
          </a:p>
          <a:p>
            <a:r>
              <a:rPr lang="id-ID" dirty="0"/>
              <a:t>Sebagai penyeimbang alam; </a:t>
            </a:r>
          </a:p>
          <a:p>
            <a:r>
              <a:rPr lang="id-ID" dirty="0"/>
              <a:t>Mengimpan cadangan air; </a:t>
            </a:r>
          </a:p>
          <a:p>
            <a:r>
              <a:rPr lang="id-ID" dirty="0"/>
              <a:t>Mencegah tanah longsor; </a:t>
            </a:r>
          </a:p>
          <a:p>
            <a:r>
              <a:rPr lang="id-ID" dirty="0"/>
              <a:t>Mencegah terjadinya erosi; </a:t>
            </a:r>
          </a:p>
          <a:p>
            <a:r>
              <a:rPr lang="id-ID" dirty="0"/>
              <a:t>Tempat dan rumah berbagai jenis tanaman dan binatang; </a:t>
            </a:r>
          </a:p>
          <a:p>
            <a:r>
              <a:rPr lang="id-ID" dirty="0"/>
              <a:t>Mengatur iklim; </a:t>
            </a:r>
          </a:p>
          <a:p>
            <a:r>
              <a:rPr lang="id-ID" dirty="0"/>
              <a:t>Mencegah terjadinya banjir. </a:t>
            </a:r>
          </a:p>
          <a:p>
            <a:endParaRPr lang="id-ID" dirty="0"/>
          </a:p>
        </p:txBody>
      </p:sp>
    </p:spTree>
    <p:extLst>
      <p:ext uri="{BB962C8B-B14F-4D97-AF65-F5344CB8AC3E}">
        <p14:creationId xmlns:p14="http://schemas.microsoft.com/office/powerpoint/2010/main" val="22304478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B5D57BD-3DD4-4604-A646-E34679A2CB7A}"/>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2A84B170-F24A-409F-B9D1-A644A8D82D8C}"/>
              </a:ext>
            </a:extLst>
          </p:cNvPr>
          <p:cNvSpPr>
            <a:spLocks noGrp="1"/>
          </p:cNvSpPr>
          <p:nvPr>
            <p:ph idx="1"/>
          </p:nvPr>
        </p:nvSpPr>
        <p:spPr/>
        <p:txBody>
          <a:bodyPr/>
          <a:lstStyle/>
          <a:p>
            <a:r>
              <a:rPr lang="id-ID" b="1" dirty="0"/>
              <a:t>3. Fungsi Sosial</a:t>
            </a:r>
          </a:p>
          <a:p>
            <a:r>
              <a:rPr lang="fi-FI" dirty="0"/>
              <a:t>Tempat wisata; </a:t>
            </a:r>
          </a:p>
          <a:p>
            <a:r>
              <a:rPr lang="fi-FI" dirty="0"/>
              <a:t>Sarana edukasi; </a:t>
            </a:r>
          </a:p>
          <a:p>
            <a:r>
              <a:rPr lang="fi-FI" dirty="0"/>
              <a:t>Riset dan penelitian; </a:t>
            </a:r>
          </a:p>
          <a:p>
            <a:r>
              <a:rPr lang="fi-FI" dirty="0"/>
              <a:t>Sarana olahraga.</a:t>
            </a:r>
          </a:p>
          <a:p>
            <a:endParaRPr lang="id-ID" dirty="0"/>
          </a:p>
        </p:txBody>
      </p:sp>
    </p:spTree>
    <p:extLst>
      <p:ext uri="{BB962C8B-B14F-4D97-AF65-F5344CB8AC3E}">
        <p14:creationId xmlns:p14="http://schemas.microsoft.com/office/powerpoint/2010/main" val="36881841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7252C3A-77B2-4AEF-86E7-56120AAA1F91}"/>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B7E1BF84-BBFF-470A-8FCD-AF944009C899}"/>
              </a:ext>
            </a:extLst>
          </p:cNvPr>
          <p:cNvSpPr>
            <a:spLocks noGrp="1"/>
          </p:cNvSpPr>
          <p:nvPr>
            <p:ph idx="1"/>
          </p:nvPr>
        </p:nvSpPr>
        <p:spPr/>
        <p:txBody>
          <a:bodyPr/>
          <a:lstStyle/>
          <a:p>
            <a:endParaRPr lang="id-ID"/>
          </a:p>
        </p:txBody>
      </p:sp>
    </p:spTree>
    <p:extLst>
      <p:ext uri="{BB962C8B-B14F-4D97-AF65-F5344CB8AC3E}">
        <p14:creationId xmlns:p14="http://schemas.microsoft.com/office/powerpoint/2010/main" val="137852854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201BB61-F705-4451-8061-28D7CFEA6582}"/>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C51AB974-8773-449C-AA14-08A75D142B21}"/>
              </a:ext>
            </a:extLst>
          </p:cNvPr>
          <p:cNvSpPr>
            <a:spLocks noGrp="1"/>
          </p:cNvSpPr>
          <p:nvPr>
            <p:ph idx="1"/>
          </p:nvPr>
        </p:nvSpPr>
        <p:spPr/>
        <p:txBody>
          <a:bodyPr/>
          <a:lstStyle/>
          <a:p>
            <a:endParaRPr lang="id-ID"/>
          </a:p>
        </p:txBody>
      </p:sp>
    </p:spTree>
    <p:extLst>
      <p:ext uri="{BB962C8B-B14F-4D97-AF65-F5344CB8AC3E}">
        <p14:creationId xmlns:p14="http://schemas.microsoft.com/office/powerpoint/2010/main" val="262032320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2D63813-16E9-425C-88D1-607B411647F2}"/>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AFD82C1B-A7E6-4C54-A8E6-8E4F140B21A0}"/>
              </a:ext>
            </a:extLst>
          </p:cNvPr>
          <p:cNvSpPr>
            <a:spLocks noGrp="1"/>
          </p:cNvSpPr>
          <p:nvPr>
            <p:ph idx="1"/>
          </p:nvPr>
        </p:nvSpPr>
        <p:spPr/>
        <p:txBody>
          <a:bodyPr/>
          <a:lstStyle/>
          <a:p>
            <a:endParaRPr lang="id-ID"/>
          </a:p>
        </p:txBody>
      </p:sp>
    </p:spTree>
    <p:extLst>
      <p:ext uri="{BB962C8B-B14F-4D97-AF65-F5344CB8AC3E}">
        <p14:creationId xmlns:p14="http://schemas.microsoft.com/office/powerpoint/2010/main" val="18192285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26C6D56-F733-428D-8EC5-142956A525D4}"/>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48923B53-C82E-484C-ACE8-F815ADEB47F2}"/>
              </a:ext>
            </a:extLst>
          </p:cNvPr>
          <p:cNvSpPr>
            <a:spLocks noGrp="1"/>
          </p:cNvSpPr>
          <p:nvPr>
            <p:ph idx="1"/>
          </p:nvPr>
        </p:nvSpPr>
        <p:spPr/>
        <p:txBody>
          <a:bodyPr/>
          <a:lstStyle/>
          <a:p>
            <a:r>
              <a:rPr lang="id-ID" dirty="0"/>
              <a:t>Potensi sumberdaya hutan di wilayah Indonesia sangat besar, yaitu mencapai 99,6 juta hektar atau 52,3% dari seluruh luas wilayah Indonesia (Kemenhut, 2011). Sedangkan pada tahun 2013-2015 berdasarkan hasil penafsiran citra Landsat 8 OLI tahun 2013 luas hutan Indonesia mengalami penururan yaitu seluas 96,5 juta ha atau 51,53% dari luas wilayah Indonesia (Kementrian Lingkungan Hidup dan Kehutanan,</a:t>
            </a:r>
          </a:p>
        </p:txBody>
      </p:sp>
    </p:spTree>
    <p:extLst>
      <p:ext uri="{BB962C8B-B14F-4D97-AF65-F5344CB8AC3E}">
        <p14:creationId xmlns:p14="http://schemas.microsoft.com/office/powerpoint/2010/main" val="28389462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D14D80-FFF8-4FDF-B3D1-7299AB70EDED}"/>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6BD9F630-5E7F-4FED-B23C-393CAB6B0067}"/>
              </a:ext>
            </a:extLst>
          </p:cNvPr>
          <p:cNvSpPr>
            <a:spLocks noGrp="1"/>
          </p:cNvSpPr>
          <p:nvPr>
            <p:ph idx="1"/>
          </p:nvPr>
        </p:nvSpPr>
        <p:spPr/>
        <p:txBody>
          <a:bodyPr/>
          <a:lstStyle/>
          <a:p>
            <a:r>
              <a:rPr lang="id-ID" dirty="0"/>
              <a:t>Luas hutan tersebut saat ini masih banyak dijumpai terutama di Papua. Di Jawa, luas hutan telah banyak berkurang karena banyak terjadi alih fungsi lahan untuk pertanian, permukiman penduduk, dan pembangunan lainnya, sedangkan sumatera dan kalimantan semakin berkurang karena dibuka untuk perkebunan kelapa sawit.</a:t>
            </a:r>
          </a:p>
        </p:txBody>
      </p:sp>
    </p:spTree>
    <p:extLst>
      <p:ext uri="{BB962C8B-B14F-4D97-AF65-F5344CB8AC3E}">
        <p14:creationId xmlns:p14="http://schemas.microsoft.com/office/powerpoint/2010/main" val="8971681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562E097-B6F8-404F-8D16-33C94DB7D360}"/>
              </a:ext>
            </a:extLst>
          </p:cNvPr>
          <p:cNvSpPr>
            <a:spLocks noGrp="1"/>
          </p:cNvSpPr>
          <p:nvPr>
            <p:ph type="title"/>
          </p:nvPr>
        </p:nvSpPr>
        <p:spPr/>
        <p:txBody>
          <a:bodyPr>
            <a:normAutofit fontScale="90000"/>
          </a:bodyPr>
          <a:lstStyle/>
          <a:p>
            <a:r>
              <a:rPr lang="id-ID" b="1" dirty="0"/>
              <a:t/>
            </a:r>
            <a:br>
              <a:rPr lang="id-ID" b="1" dirty="0"/>
            </a:br>
            <a:r>
              <a:rPr lang="id-ID" b="1" dirty="0"/>
              <a:t>       </a:t>
            </a:r>
            <a:r>
              <a:rPr lang="sv-SE" b="1" dirty="0"/>
              <a:t>A. Klasifikasi Hutan Berdasarkan Fungsinya</a:t>
            </a:r>
            <a:br>
              <a:rPr lang="sv-SE" b="1" dirty="0"/>
            </a:br>
            <a:endParaRPr lang="id-ID" dirty="0"/>
          </a:p>
        </p:txBody>
      </p:sp>
      <p:sp>
        <p:nvSpPr>
          <p:cNvPr id="3" name="Content Placeholder 2">
            <a:extLst>
              <a:ext uri="{FF2B5EF4-FFF2-40B4-BE49-F238E27FC236}">
                <a16:creationId xmlns:a16="http://schemas.microsoft.com/office/drawing/2014/main" xmlns="" id="{0D5F603D-DEE4-4E55-8883-BDEC303DCBFE}"/>
              </a:ext>
            </a:extLst>
          </p:cNvPr>
          <p:cNvSpPr>
            <a:spLocks noGrp="1"/>
          </p:cNvSpPr>
          <p:nvPr>
            <p:ph idx="1"/>
          </p:nvPr>
        </p:nvSpPr>
        <p:spPr/>
        <p:txBody>
          <a:bodyPr/>
          <a:lstStyle/>
          <a:p>
            <a:r>
              <a:rPr lang="id-ID" dirty="0"/>
              <a:t>Berikut klasifikasi hutan menurut UU No. 41 tahun 1999 tentang kehutanan berdasarkan fungsinya.</a:t>
            </a:r>
          </a:p>
        </p:txBody>
      </p:sp>
    </p:spTree>
    <p:extLst>
      <p:ext uri="{BB962C8B-B14F-4D97-AF65-F5344CB8AC3E}">
        <p14:creationId xmlns:p14="http://schemas.microsoft.com/office/powerpoint/2010/main" val="40281745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D44EBD6-C0C7-4E3D-A262-B2B50F00FA82}"/>
              </a:ext>
            </a:extLst>
          </p:cNvPr>
          <p:cNvSpPr>
            <a:spLocks noGrp="1"/>
          </p:cNvSpPr>
          <p:nvPr>
            <p:ph type="title"/>
          </p:nvPr>
        </p:nvSpPr>
        <p:spPr/>
        <p:txBody>
          <a:bodyPr/>
          <a:lstStyle/>
          <a:p>
            <a:endParaRPr lang="id-ID"/>
          </a:p>
        </p:txBody>
      </p:sp>
      <p:pic>
        <p:nvPicPr>
          <p:cNvPr id="4" name="Content Placeholder 3">
            <a:extLst>
              <a:ext uri="{FF2B5EF4-FFF2-40B4-BE49-F238E27FC236}">
                <a16:creationId xmlns:a16="http://schemas.microsoft.com/office/drawing/2014/main" xmlns="" id="{48A383EE-2440-47D5-8ACD-49A392940009}"/>
              </a:ext>
            </a:extLst>
          </p:cNvPr>
          <p:cNvPicPr>
            <a:picLocks noGrp="1" noChangeAspect="1"/>
          </p:cNvPicPr>
          <p:nvPr>
            <p:ph idx="1"/>
          </p:nvPr>
        </p:nvPicPr>
        <p:blipFill>
          <a:blip r:embed="rId2"/>
          <a:stretch>
            <a:fillRect/>
          </a:stretch>
        </p:blipFill>
        <p:spPr>
          <a:xfrm>
            <a:off x="2228144" y="1825625"/>
            <a:ext cx="7735712" cy="4351338"/>
          </a:xfrm>
          <a:prstGeom prst="rect">
            <a:avLst/>
          </a:prstGeom>
        </p:spPr>
      </p:pic>
    </p:spTree>
    <p:extLst>
      <p:ext uri="{BB962C8B-B14F-4D97-AF65-F5344CB8AC3E}">
        <p14:creationId xmlns:p14="http://schemas.microsoft.com/office/powerpoint/2010/main" val="14455702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B9013F5-5B76-4399-8FD1-22556829957C}"/>
              </a:ext>
            </a:extLst>
          </p:cNvPr>
          <p:cNvSpPr>
            <a:spLocks noGrp="1"/>
          </p:cNvSpPr>
          <p:nvPr>
            <p:ph type="title"/>
          </p:nvPr>
        </p:nvSpPr>
        <p:spPr/>
        <p:txBody>
          <a:bodyPr>
            <a:normAutofit fontScale="90000"/>
          </a:bodyPr>
          <a:lstStyle/>
          <a:p>
            <a:r>
              <a:rPr lang="id-ID" b="1" dirty="0"/>
              <a:t/>
            </a:r>
            <a:br>
              <a:rPr lang="id-ID" b="1" dirty="0"/>
            </a:br>
            <a:r>
              <a:rPr lang="id-ID" b="1" dirty="0"/>
              <a:t>                         1. Hutan Produksi</a:t>
            </a:r>
            <a:br>
              <a:rPr lang="id-ID" b="1" dirty="0"/>
            </a:br>
            <a:endParaRPr lang="id-ID" dirty="0"/>
          </a:p>
        </p:txBody>
      </p:sp>
      <p:sp>
        <p:nvSpPr>
          <p:cNvPr id="3" name="Content Placeholder 2">
            <a:extLst>
              <a:ext uri="{FF2B5EF4-FFF2-40B4-BE49-F238E27FC236}">
                <a16:creationId xmlns:a16="http://schemas.microsoft.com/office/drawing/2014/main" xmlns="" id="{CDD3EFDD-0B8A-4C69-B2B4-08B11C80F9E0}"/>
              </a:ext>
            </a:extLst>
          </p:cNvPr>
          <p:cNvSpPr>
            <a:spLocks noGrp="1"/>
          </p:cNvSpPr>
          <p:nvPr>
            <p:ph idx="1"/>
          </p:nvPr>
        </p:nvSpPr>
        <p:spPr/>
        <p:txBody>
          <a:bodyPr>
            <a:normAutofit/>
          </a:bodyPr>
          <a:lstStyle/>
          <a:p>
            <a:pPr marL="0" indent="0">
              <a:buNone/>
            </a:pPr>
            <a:r>
              <a:rPr lang="id-ID" sz="4000" dirty="0"/>
              <a:t>Hutan produksi adalah kawasan hutan yang mempunyai fungsi pokok memproduksi hasil hutan (Pasal 1 angka 7 UU No. 41 tahun 1999). Indonesia memiliki 129 juta hektar kawasan hutan, lebih dari setengahnya atau sekitar 72 juta hektar berupa hutan produksi. Sisanya masuk ke dalam hutan konservasi dan hutan lindung.</a:t>
            </a:r>
            <a:endParaRPr lang="nn-NO" sz="4000" b="1" dirty="0"/>
          </a:p>
          <a:p>
            <a:endParaRPr lang="id-ID" dirty="0"/>
          </a:p>
        </p:txBody>
      </p:sp>
    </p:spTree>
    <p:extLst>
      <p:ext uri="{BB962C8B-B14F-4D97-AF65-F5344CB8AC3E}">
        <p14:creationId xmlns:p14="http://schemas.microsoft.com/office/powerpoint/2010/main" val="25554891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27A6DF9-77B6-4E7B-B7C3-52599B1CE342}"/>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8BEDF5CC-481B-4A25-A198-E59B9DC4E548}"/>
              </a:ext>
            </a:extLst>
          </p:cNvPr>
          <p:cNvSpPr>
            <a:spLocks noGrp="1"/>
          </p:cNvSpPr>
          <p:nvPr>
            <p:ph idx="1"/>
          </p:nvPr>
        </p:nvSpPr>
        <p:spPr/>
        <p:txBody>
          <a:bodyPr/>
          <a:lstStyle/>
          <a:p>
            <a:pPr marL="0" indent="0">
              <a:buNone/>
            </a:pPr>
            <a:r>
              <a:rPr lang="id-ID" sz="4800" dirty="0"/>
              <a:t>Hutan produksi dibagi menjadi tiga, yaitu: </a:t>
            </a:r>
          </a:p>
          <a:p>
            <a:pPr marL="514350" indent="-514350">
              <a:buAutoNum type="alphaLcPeriod"/>
            </a:pPr>
            <a:r>
              <a:rPr lang="nn-NO" sz="4800" b="1" dirty="0"/>
              <a:t>Hutan Produksi Tetap (HP)</a:t>
            </a:r>
            <a:endParaRPr lang="id-ID" sz="4800" b="1" dirty="0"/>
          </a:p>
          <a:p>
            <a:pPr marL="514350" indent="-514350">
              <a:buFont typeface="Arial" panose="020B0604020202020204" pitchFamily="34" charset="0"/>
              <a:buAutoNum type="alphaLcPeriod"/>
            </a:pPr>
            <a:r>
              <a:rPr lang="sv-SE" sz="4800" b="1" dirty="0"/>
              <a:t>Hutan Produksi Terbatas (HPT</a:t>
            </a:r>
            <a:endParaRPr lang="id-ID" sz="4800" b="1" dirty="0"/>
          </a:p>
          <a:p>
            <a:pPr marL="514350" indent="-514350">
              <a:buFont typeface="Arial" panose="020B0604020202020204" pitchFamily="34" charset="0"/>
              <a:buAutoNum type="alphaLcPeriod"/>
            </a:pPr>
            <a:r>
              <a:rPr lang="nn-NO" sz="4800" b="1" dirty="0"/>
              <a:t>Hutan Produksi Konversi (HPK)</a:t>
            </a:r>
          </a:p>
          <a:p>
            <a:endParaRPr lang="id-ID" dirty="0"/>
          </a:p>
        </p:txBody>
      </p:sp>
    </p:spTree>
    <p:extLst>
      <p:ext uri="{BB962C8B-B14F-4D97-AF65-F5344CB8AC3E}">
        <p14:creationId xmlns:p14="http://schemas.microsoft.com/office/powerpoint/2010/main" val="18197818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179ACC0-56D3-43BC-AB64-79923964A895}"/>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91AA17A4-A7EA-43E3-883F-38C623C3DA54}"/>
              </a:ext>
            </a:extLst>
          </p:cNvPr>
          <p:cNvSpPr>
            <a:spLocks noGrp="1"/>
          </p:cNvSpPr>
          <p:nvPr>
            <p:ph idx="1"/>
          </p:nvPr>
        </p:nvSpPr>
        <p:spPr/>
        <p:txBody>
          <a:bodyPr>
            <a:normAutofit lnSpcReduction="10000"/>
          </a:bodyPr>
          <a:lstStyle/>
          <a:p>
            <a:pPr marL="0" indent="0">
              <a:buNone/>
            </a:pPr>
            <a:r>
              <a:rPr lang="id-ID" sz="3600" b="1" dirty="0"/>
              <a:t>a. Hutan Produksi Tetap (HP) </a:t>
            </a:r>
          </a:p>
          <a:p>
            <a:pPr marL="0" indent="0">
              <a:buNone/>
            </a:pPr>
            <a:r>
              <a:rPr lang="id-ID" sz="3600" dirty="0"/>
              <a:t>Hutan ini dapat dieksploitasi dengan cara tebang habis maupun tebang pilih. Contohnya hutan rimba dan hutan budidaya. Hutan rimba tumbuh secara alami sebagai penghasil kayu cendana, kayu meranti, kayu besi, dan kayu hitam. Hutan budidaya adalah hutan yang sengaja ditanami oleh manusia sebagai penghasil kayu jati dan pinus (tusam) yang akan diambil hasilnya.  </a:t>
            </a:r>
          </a:p>
          <a:p>
            <a:endParaRPr lang="id-ID" dirty="0"/>
          </a:p>
        </p:txBody>
      </p:sp>
    </p:spTree>
    <p:extLst>
      <p:ext uri="{BB962C8B-B14F-4D97-AF65-F5344CB8AC3E}">
        <p14:creationId xmlns:p14="http://schemas.microsoft.com/office/powerpoint/2010/main" val="36908220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133</TotalTime>
  <Words>623</Words>
  <Application>Microsoft Office PowerPoint</Application>
  <PresentationFormat>Custom</PresentationFormat>
  <Paragraphs>72</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Office Theme</vt:lpstr>
      <vt:lpstr>Potensi Persebaran Sumber Daya Alam Kehutanan, Pertambangan, Kelautandan Pariwisata Indonesia</vt:lpstr>
      <vt:lpstr>1. Potensi dan Sebaran Sumber Daya        Kehutanan Di Indonesia</vt:lpstr>
      <vt:lpstr>PowerPoint Presentation</vt:lpstr>
      <vt:lpstr>PowerPoint Presentation</vt:lpstr>
      <vt:lpstr>        A. Klasifikasi Hutan Berdasarkan Fungsinya </vt:lpstr>
      <vt:lpstr>PowerPoint Presentation</vt:lpstr>
      <vt:lpstr>                          1. Hutan Produksi </vt:lpstr>
      <vt:lpstr>PowerPoint Presentation</vt:lpstr>
      <vt:lpstr>PowerPoint Presentation</vt:lpstr>
      <vt:lpstr>PowerPoint Presentation</vt:lpstr>
      <vt:lpstr>PowerPoint Presentation</vt:lpstr>
      <vt:lpstr>                          2. Hutan Konservasi </vt:lpstr>
      <vt:lpstr>PowerPoint Presentation</vt:lpstr>
      <vt:lpstr>PowerPoint Presentation</vt:lpstr>
      <vt:lpstr>PowerPoint Presentation</vt:lpstr>
      <vt:lpstr>PowerPoint Presentation</vt:lpstr>
      <vt:lpstr>            1) Taman Nasional (TN)  </vt:lpstr>
      <vt:lpstr>PowerPoint Presentation</vt:lpstr>
      <vt:lpstr>PowerPoint Presentation</vt:lpstr>
      <vt:lpstr>PowerPoint Presentation</vt:lpstr>
      <vt:lpstr>PowerPoint Presentation</vt:lpstr>
      <vt:lpstr>B. Potensi Hutan Indonesia </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Potensi Persebaran Sumber Daya Alam Kehutanan, Pertambangan, Kelautandan Pariwisata Indonesia</dc:title>
  <dc:creator>ACER</dc:creator>
  <cp:lastModifiedBy>acer</cp:lastModifiedBy>
  <cp:revision>9</cp:revision>
  <dcterms:created xsi:type="dcterms:W3CDTF">2021-09-23T07:13:00Z</dcterms:created>
  <dcterms:modified xsi:type="dcterms:W3CDTF">2022-05-17T06:27:39Z</dcterms:modified>
</cp:coreProperties>
</file>