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70" r:id="rId14"/>
    <p:sldId id="272" r:id="rId15"/>
    <p:sldId id="273" r:id="rId16"/>
    <p:sldId id="274" r:id="rId17"/>
    <p:sldId id="275" r:id="rId18"/>
    <p:sldId id="267" r:id="rId1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662" autoAdjust="0"/>
    <p:restoredTop sz="94660"/>
  </p:normalViewPr>
  <p:slideViewPr>
    <p:cSldViewPr snapToGrid="0">
      <p:cViewPr varScale="1">
        <p:scale>
          <a:sx n="32" d="100"/>
          <a:sy n="32" d="100"/>
        </p:scale>
        <p:origin x="-102" y="-11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D3A3E-8461-4E6C-AF77-D0D08718C2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30173C5A-DE38-4369-8BCE-2395C84292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AD133D47-63ED-47F1-9055-F6BC5CAE9812}"/>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D6DB0963-96E3-4E78-BD18-D5A63957321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DC7DEB0-8F46-45DB-80DA-EEF58BFB388C}"/>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379481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6558AE-C7C0-42F9-AEF0-8A92AFF3D606}"/>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64596953-2FEF-46BA-893B-DECB75E4A6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F487A8D-685D-4689-8E93-1F71DD3DB5C9}"/>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8126C7B0-733B-4335-9FB8-3B754B0E711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C172E4E-3AF3-4038-994B-9DD4AD8225CE}"/>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1416458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9D2A6B6-181A-4604-9997-F027106345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83742A9-FAC8-44CA-BDDB-672B4FD7B8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0167C42E-3C7A-4D2E-9C8F-F8451AE47CD5}"/>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F84F40B8-609D-4D7E-8776-EAF00110983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7162F802-3753-4C4C-96A9-1383D4EFFE4A}"/>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176634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D2A6FA-BBFA-4D34-BAD9-A04498014BB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F2778632-1BC0-4D46-B09A-0E65D71F93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FE30E12-718C-4291-AC71-FAE3B2C15568}"/>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8F62760F-629E-4641-A7B5-E2971923E45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61A8F2C-0615-4641-97DF-135543BA4CA3}"/>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210435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7F79F-5C7E-4942-A579-B71D4677CF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6BA395C6-411B-4893-B035-C9BD6A0B1C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37A2ED2-4CAD-439D-9B3E-227BEEC10D15}"/>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9B4549BD-4DAE-48D5-B1F5-040F18EE441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94AC2F7-A88C-4B41-BBC7-83B98CE0C114}"/>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233058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BD02DB-A46F-4739-A99B-270CA7BB149B}"/>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4B48EEB-6298-4628-B6D2-9DB60CA2EA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CD35B6A6-CCA6-437C-A7B8-54A22C8F37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9821DA78-D727-4836-AB26-B6467912EC1E}"/>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6" name="Footer Placeholder 5">
            <a:extLst>
              <a:ext uri="{FF2B5EF4-FFF2-40B4-BE49-F238E27FC236}">
                <a16:creationId xmlns:a16="http://schemas.microsoft.com/office/drawing/2014/main" xmlns="" id="{0A716FE5-C0C5-4C85-92E1-4CA71F9817D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806AE9B-E68D-4384-97CF-E95C52A3BDE9}"/>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379587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38B94C-8B14-4A69-9F77-F3EA1301590D}"/>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E793DD3-9A7A-43C6-B7B3-6DAE48536B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7219C4B-9D68-4580-B7F0-215A4E5E30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6067E304-5738-4FEF-85B6-58B0C638D6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2A179FC-0E4F-4E07-88CB-96EA335A20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F39AC765-52EA-4A63-81C5-258759F98B00}"/>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8" name="Footer Placeholder 7">
            <a:extLst>
              <a:ext uri="{FF2B5EF4-FFF2-40B4-BE49-F238E27FC236}">
                <a16:creationId xmlns:a16="http://schemas.microsoft.com/office/drawing/2014/main" xmlns="" id="{B58D0BAB-F8D2-463F-87F6-CA2E76CC0872}"/>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75580314-BCAA-47DB-BA72-9D0BE2BDFC8A}"/>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3749615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ED9C58-2ADA-4968-811A-E7CF0BC91DEE}"/>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49617BAF-DAB5-47E2-85F7-5532880E947E}"/>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4" name="Footer Placeholder 3">
            <a:extLst>
              <a:ext uri="{FF2B5EF4-FFF2-40B4-BE49-F238E27FC236}">
                <a16:creationId xmlns:a16="http://schemas.microsoft.com/office/drawing/2014/main" xmlns="" id="{C178803B-8FD8-4CE5-91E0-5887EE853D79}"/>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6CAB92D3-CD42-4EB9-B199-5ED16F22178C}"/>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3759131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699881D-6D5F-4AF3-A27A-A03A6F1D0F75}"/>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3" name="Footer Placeholder 2">
            <a:extLst>
              <a:ext uri="{FF2B5EF4-FFF2-40B4-BE49-F238E27FC236}">
                <a16:creationId xmlns:a16="http://schemas.microsoft.com/office/drawing/2014/main" xmlns="" id="{600C2850-E153-4D5C-B641-4CB5226386B2}"/>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0E24BB66-59EF-489B-9BA4-333839CB0253}"/>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1821465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F39735-5409-4C72-8032-F2382EBFD1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8C2E893-65D6-43C1-B6B9-92A44E4EDD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FA72A87C-8099-4486-B4A4-B701D769B2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742E2A2-1AF9-419C-A600-2BF0999B3903}"/>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6" name="Footer Placeholder 5">
            <a:extLst>
              <a:ext uri="{FF2B5EF4-FFF2-40B4-BE49-F238E27FC236}">
                <a16:creationId xmlns:a16="http://schemas.microsoft.com/office/drawing/2014/main" xmlns="" id="{B8A8280E-AF45-4F38-97EF-3AA38F9DC9CB}"/>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A2487CC5-CD10-40BE-8628-ADD7B6B2F859}"/>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342791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7E168-9EC6-41E6-A483-06DBF80171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01C16F93-6D51-4623-B1BB-35A761EAB2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741B8546-B92D-4348-96AB-813DE7959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29913D6-EE43-42C9-B6FD-706E02FB59FB}"/>
              </a:ext>
            </a:extLst>
          </p:cNvPr>
          <p:cNvSpPr>
            <a:spLocks noGrp="1"/>
          </p:cNvSpPr>
          <p:nvPr>
            <p:ph type="dt" sz="half" idx="10"/>
          </p:nvPr>
        </p:nvSpPr>
        <p:spPr/>
        <p:txBody>
          <a:bodyPr/>
          <a:lstStyle/>
          <a:p>
            <a:fld id="{2AF0639C-D18B-4632-9BB1-11A2041289AD}" type="datetimeFigureOut">
              <a:rPr lang="id-ID" smtClean="0"/>
              <a:t>17/05/2022</a:t>
            </a:fld>
            <a:endParaRPr lang="id-ID"/>
          </a:p>
        </p:txBody>
      </p:sp>
      <p:sp>
        <p:nvSpPr>
          <p:cNvPr id="6" name="Footer Placeholder 5">
            <a:extLst>
              <a:ext uri="{FF2B5EF4-FFF2-40B4-BE49-F238E27FC236}">
                <a16:creationId xmlns:a16="http://schemas.microsoft.com/office/drawing/2014/main" xmlns="" id="{AD3E5703-F593-4DE8-B47F-6D1D7F29F0A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60F12BD1-89E1-4D66-BD4F-55F6630767F0}"/>
              </a:ext>
            </a:extLst>
          </p:cNvPr>
          <p:cNvSpPr>
            <a:spLocks noGrp="1"/>
          </p:cNvSpPr>
          <p:nvPr>
            <p:ph type="sldNum" sz="quarter" idx="12"/>
          </p:nvPr>
        </p:nvSpPr>
        <p:spPr/>
        <p:txBody>
          <a:bodyPr/>
          <a:lstStyle/>
          <a:p>
            <a:fld id="{DA856521-A9B3-43C0-8CB2-5AA56B5C3EA7}" type="slidenum">
              <a:rPr lang="id-ID" smtClean="0"/>
              <a:t>‹#›</a:t>
            </a:fld>
            <a:endParaRPr lang="id-ID"/>
          </a:p>
        </p:txBody>
      </p:sp>
    </p:spTree>
    <p:extLst>
      <p:ext uri="{BB962C8B-B14F-4D97-AF65-F5344CB8AC3E}">
        <p14:creationId xmlns:p14="http://schemas.microsoft.com/office/powerpoint/2010/main" val="425940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BD7448A-3E12-4F15-8899-A28612CD5A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620FD9DE-6183-48E8-97DE-9C1545D3BD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17628DF-2622-4238-9C8E-D6F237B01A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0639C-D18B-4632-9BB1-11A2041289AD}" type="datetimeFigureOut">
              <a:rPr lang="id-ID" smtClean="0"/>
              <a:t>17/05/2022</a:t>
            </a:fld>
            <a:endParaRPr lang="id-ID"/>
          </a:p>
        </p:txBody>
      </p:sp>
      <p:sp>
        <p:nvSpPr>
          <p:cNvPr id="5" name="Footer Placeholder 4">
            <a:extLst>
              <a:ext uri="{FF2B5EF4-FFF2-40B4-BE49-F238E27FC236}">
                <a16:creationId xmlns:a16="http://schemas.microsoft.com/office/drawing/2014/main" xmlns="" id="{FAF4D7D9-3357-499F-96F6-87534F2177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EEA08AB0-6BD3-4D32-B313-8855BA9937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56521-A9B3-43C0-8CB2-5AA56B5C3EA7}" type="slidenum">
              <a:rPr lang="id-ID" smtClean="0"/>
              <a:t>‹#›</a:t>
            </a:fld>
            <a:endParaRPr lang="id-ID"/>
          </a:p>
        </p:txBody>
      </p:sp>
    </p:spTree>
    <p:extLst>
      <p:ext uri="{BB962C8B-B14F-4D97-AF65-F5344CB8AC3E}">
        <p14:creationId xmlns:p14="http://schemas.microsoft.com/office/powerpoint/2010/main" val="4031542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243A89-9F02-4F5D-BE28-1937F218AC95}"/>
              </a:ext>
            </a:extLst>
          </p:cNvPr>
          <p:cNvSpPr>
            <a:spLocks noGrp="1"/>
          </p:cNvSpPr>
          <p:nvPr>
            <p:ph type="ctrTitle"/>
          </p:nvPr>
        </p:nvSpPr>
        <p:spPr/>
        <p:txBody>
          <a:bodyPr>
            <a:normAutofit fontScale="90000"/>
          </a:bodyPr>
          <a:lstStyle/>
          <a:p>
            <a:r>
              <a:rPr lang="id-ID" dirty="0"/>
              <a:t>KEBUDAAAYAAN INDONESIA        SEBAGAAAI BAGIAN DARI    KEBUDAYAAN GLOBAAL</a:t>
            </a:r>
          </a:p>
        </p:txBody>
      </p:sp>
      <p:sp>
        <p:nvSpPr>
          <p:cNvPr id="3" name="Subtitle 2">
            <a:extLst>
              <a:ext uri="{FF2B5EF4-FFF2-40B4-BE49-F238E27FC236}">
                <a16:creationId xmlns:a16="http://schemas.microsoft.com/office/drawing/2014/main" xmlns="" id="{545F9618-C835-4FEA-AA1F-9CE7C10DCEF0}"/>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672818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AF86A6-5514-4C50-9EC4-ED0B0CC4CDF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EF23791-2AFD-40F5-8BEE-6723EECD8906}"/>
              </a:ext>
            </a:extLst>
          </p:cNvPr>
          <p:cNvSpPr>
            <a:spLocks noGrp="1"/>
          </p:cNvSpPr>
          <p:nvPr>
            <p:ph idx="1"/>
          </p:nvPr>
        </p:nvSpPr>
        <p:spPr/>
        <p:txBody>
          <a:bodyPr/>
          <a:lstStyle/>
          <a:p>
            <a:r>
              <a:rPr lang="id-ID" dirty="0"/>
              <a:t>Globalisasi dalam kebudayaan dapat berkembang dengan cepat, hal ini tentunya dipengaruhi oleh adanya kecepatan dan kemudahan dalam memperoleh akses komunikasi dan berita,  namun hal ini justru menjadi bumerang tersendiri dan menjadi suatu masalah yang paling krusial atau penting dalam globalisasi, yaitu kenyataan bahwa perkembangan ilmu pengertahuan dikuasai oleh negara-negara maju, bukan negara-negara berkembang seperti Indonesia. Mereka yang memiliki dan mampu menggerakkan komunikasi internasional justru negara-negara maju</a:t>
            </a:r>
          </a:p>
        </p:txBody>
      </p:sp>
    </p:spTree>
    <p:extLst>
      <p:ext uri="{BB962C8B-B14F-4D97-AF65-F5344CB8AC3E}">
        <p14:creationId xmlns:p14="http://schemas.microsoft.com/office/powerpoint/2010/main" val="1198684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1A5392-1207-4F7D-A494-7B8DB3CC6DC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C51E674-147D-4136-B13D-872BAD8964D6}"/>
              </a:ext>
            </a:extLst>
          </p:cNvPr>
          <p:cNvSpPr>
            <a:spLocks noGrp="1"/>
          </p:cNvSpPr>
          <p:nvPr>
            <p:ph idx="1"/>
          </p:nvPr>
        </p:nvSpPr>
        <p:spPr/>
        <p:txBody>
          <a:bodyPr/>
          <a:lstStyle/>
          <a:p>
            <a:r>
              <a:rPr lang="id-ID" dirty="0"/>
              <a:t> Akibatnya, negara-negara berkembang, seperti Indonesia selalu khawatir akan tertinggal dalam arus globalisai dalam berbagai bidang seperti politik, ekonomi, sosial, budaya, termasuk kesenian kita.</a:t>
            </a:r>
          </a:p>
          <a:p>
            <a:r>
              <a:rPr lang="id-ID" dirty="0"/>
              <a:t>5. GLOBALISASI DALAM KEBUDAYAAN TRADISIONAL DI INDONESIA Proses saling mempengaruhi adalah gejala yang wajar dalam interaksi antar masyarakat. Melalui interaksi dengan berbagai masyarakat lain, bangsa Indonesia ataupun kelompok-kelompok masyarakat yang mendiami nusantara (sebelum Indonesia terbentuk) telah mengalami proses dipengaruhi dan mempengaruhi</a:t>
            </a:r>
          </a:p>
        </p:txBody>
      </p:sp>
    </p:spTree>
    <p:extLst>
      <p:ext uri="{BB962C8B-B14F-4D97-AF65-F5344CB8AC3E}">
        <p14:creationId xmlns:p14="http://schemas.microsoft.com/office/powerpoint/2010/main" val="294815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0BFB4D-F79F-4C42-A916-8D3CCB04796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0947FBB-BF90-4F77-AB29-BCA44CB2837D}"/>
              </a:ext>
            </a:extLst>
          </p:cNvPr>
          <p:cNvSpPr>
            <a:spLocks noGrp="1"/>
          </p:cNvSpPr>
          <p:nvPr>
            <p:ph idx="1"/>
          </p:nvPr>
        </p:nvSpPr>
        <p:spPr/>
        <p:txBody>
          <a:bodyPr>
            <a:normAutofit/>
          </a:bodyPr>
          <a:lstStyle/>
          <a:p>
            <a:r>
              <a:rPr lang="id-ID" sz="3600" dirty="0"/>
              <a:t>Kemampuan berubah merupakan sifat yang penting dalam kebudayaan manusia. Tanpa itu kebudayaan tidak mampu menyesuaikan diri dengan keadaan yang senantiasa berubah. Perubahan yang terjadi saat ini berlangsung begitu cepat.</a:t>
            </a:r>
          </a:p>
        </p:txBody>
      </p:sp>
    </p:spTree>
    <p:extLst>
      <p:ext uri="{BB962C8B-B14F-4D97-AF65-F5344CB8AC3E}">
        <p14:creationId xmlns:p14="http://schemas.microsoft.com/office/powerpoint/2010/main" val="3643200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30D3F1-6AFC-44FF-A35B-5D66E74ECCB1}"/>
              </a:ext>
            </a:extLst>
          </p:cNvPr>
          <p:cNvSpPr>
            <a:spLocks noGrp="1"/>
          </p:cNvSpPr>
          <p:nvPr>
            <p:ph type="title"/>
          </p:nvPr>
        </p:nvSpPr>
        <p:spPr/>
        <p:txBody>
          <a:bodyPr/>
          <a:lstStyle/>
          <a:p>
            <a:r>
              <a:rPr lang="id-ID" dirty="0"/>
              <a:t>Manfaat globalisasi</a:t>
            </a:r>
          </a:p>
        </p:txBody>
      </p:sp>
      <p:sp>
        <p:nvSpPr>
          <p:cNvPr id="3" name="Content Placeholder 2">
            <a:extLst>
              <a:ext uri="{FF2B5EF4-FFF2-40B4-BE49-F238E27FC236}">
                <a16:creationId xmlns:a16="http://schemas.microsoft.com/office/drawing/2014/main" xmlns="" id="{0623FFBD-A6D7-46AD-BD12-27166625398E}"/>
              </a:ext>
            </a:extLst>
          </p:cNvPr>
          <p:cNvSpPr>
            <a:spLocks noGrp="1"/>
          </p:cNvSpPr>
          <p:nvPr>
            <p:ph idx="1"/>
          </p:nvPr>
        </p:nvSpPr>
        <p:spPr/>
        <p:txBody>
          <a:bodyPr/>
          <a:lstStyle/>
          <a:p>
            <a:r>
              <a:rPr lang="id-ID" dirty="0"/>
              <a:t>Membuka wawasan yang lebih luas, mendunia sehingga memiliki pola pikir yaang terbuka engan perubahan</a:t>
            </a:r>
          </a:p>
          <a:p>
            <a:r>
              <a:rPr lang="id-ID" dirty="0"/>
              <a:t>Menyebabkan teknologi   yang sangat bermanfaat dalam kehidupan manusia.  Membuka diri terhadap nilai nilai modern seperti   disiplin dan etos kerja yang tinggi.</a:t>
            </a:r>
          </a:p>
          <a:p>
            <a:r>
              <a:rPr lang="id-ID" dirty="0"/>
              <a:t>Membuka lapangan kerja sehingga dapat meningkatkan kesejahteraan.</a:t>
            </a:r>
          </a:p>
          <a:p>
            <a:r>
              <a:rPr lang="id-ID" dirty="0"/>
              <a:t>Menyadarkan akan pentingnya identitas  nasional setiap nrgara.</a:t>
            </a:r>
          </a:p>
        </p:txBody>
      </p:sp>
    </p:spTree>
    <p:extLst>
      <p:ext uri="{BB962C8B-B14F-4D97-AF65-F5344CB8AC3E}">
        <p14:creationId xmlns:p14="http://schemas.microsoft.com/office/powerpoint/2010/main" val="129287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C6DCB-2402-4DB0-A8B1-B30EB15C2585}"/>
              </a:ext>
            </a:extLst>
          </p:cNvPr>
          <p:cNvSpPr>
            <a:spLocks noGrp="1"/>
          </p:cNvSpPr>
          <p:nvPr>
            <p:ph type="title"/>
          </p:nvPr>
        </p:nvSpPr>
        <p:spPr>
          <a:xfrm>
            <a:off x="437147" y="500062"/>
            <a:ext cx="10515600" cy="1325563"/>
          </a:xfrm>
        </p:spPr>
        <p:txBody>
          <a:bodyPr/>
          <a:lstStyle/>
          <a:p>
            <a:r>
              <a:rPr lang="id-ID" dirty="0"/>
              <a:t>daampaak negatif globalisasi.</a:t>
            </a:r>
          </a:p>
        </p:txBody>
      </p:sp>
      <p:sp>
        <p:nvSpPr>
          <p:cNvPr id="3" name="Content Placeholder 2">
            <a:extLst>
              <a:ext uri="{FF2B5EF4-FFF2-40B4-BE49-F238E27FC236}">
                <a16:creationId xmlns:a16="http://schemas.microsoft.com/office/drawing/2014/main" xmlns="" id="{1683E4CC-5106-4F2E-A41E-5E25E53563B0}"/>
              </a:ext>
            </a:extLst>
          </p:cNvPr>
          <p:cNvSpPr>
            <a:spLocks noGrp="1"/>
          </p:cNvSpPr>
          <p:nvPr>
            <p:ph idx="1"/>
          </p:nvPr>
        </p:nvSpPr>
        <p:spPr/>
        <p:txBody>
          <a:bodyPr/>
          <a:lstStyle/>
          <a:p>
            <a:r>
              <a:rPr lang="id-ID" dirty="0"/>
              <a:t>Tumbuhnya   jiwa konsumtif, daan maateriaalistis.</a:t>
            </a:r>
          </a:p>
          <a:p>
            <a:r>
              <a:rPr lang="id-ID" dirty="0"/>
              <a:t>Tumbuhnya sikaap individualistis atau sikap yang tidak perduli terhadap lingkungaan    sosial.</a:t>
            </a:r>
          </a:p>
          <a:p>
            <a:r>
              <a:rPr lang="id-ID" dirty="0"/>
              <a:t>Tumbuhnya sikap Hedonisme, seperti bolos sekolah, foya foya, pergaulan malam, game online dan penyalah gunaan narkotika.</a:t>
            </a:r>
          </a:p>
          <a:p>
            <a:r>
              <a:rPr lang="id-ID" dirty="0"/>
              <a:t>Tumbuhnya perilaku sosial sadistis dan agresif seperti tauran antar sekolah, unjuk rasa mahasiswa dan perkelahian antar kampung.</a:t>
            </a:r>
          </a:p>
          <a:p>
            <a:endParaRPr lang="id-ID" dirty="0"/>
          </a:p>
        </p:txBody>
      </p:sp>
    </p:spTree>
    <p:extLst>
      <p:ext uri="{BB962C8B-B14F-4D97-AF65-F5344CB8AC3E}">
        <p14:creationId xmlns:p14="http://schemas.microsoft.com/office/powerpoint/2010/main" val="1397906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DB481-7356-4AFA-81AA-58049AE129F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B7D79F-A4B6-4051-907A-08EBE6318DC2}"/>
              </a:ext>
            </a:extLst>
          </p:cNvPr>
          <p:cNvSpPr>
            <a:spLocks noGrp="1"/>
          </p:cNvSpPr>
          <p:nvPr>
            <p:ph idx="1"/>
          </p:nvPr>
        </p:nvSpPr>
        <p:spPr/>
        <p:txBody>
          <a:bodyPr/>
          <a:lstStyle/>
          <a:p>
            <a:r>
              <a:rPr lang="id-ID" dirty="0"/>
              <a:t>Globalisasi yang terus menerus tanpa adanya  seleksi akan menimbulkan dampak seperti pudarnya identitas budaya bangsa.</a:t>
            </a:r>
          </a:p>
          <a:p>
            <a:r>
              <a:rPr lang="id-ID" dirty="0"/>
              <a:t>Anda sebagai generasi muda  harus peduli dan tetap melestarikan budaya bangsa agar pengaruh negatif globalisasi  dapat berkurang, sebab keanekaragaman budayadan identitas nasional merupakan landasan dan pegangan dala menghadapi globalisasi. </a:t>
            </a:r>
          </a:p>
        </p:txBody>
      </p:sp>
    </p:spTree>
    <p:extLst>
      <p:ext uri="{BB962C8B-B14F-4D97-AF65-F5344CB8AC3E}">
        <p14:creationId xmlns:p14="http://schemas.microsoft.com/office/powerpoint/2010/main" val="163631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7E285D-127A-438F-96A2-426D5851521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35EBB63-B688-4150-A51D-9DB1C67EE2AF}"/>
              </a:ext>
            </a:extLst>
          </p:cNvPr>
          <p:cNvSpPr>
            <a:spLocks noGrp="1"/>
          </p:cNvSpPr>
          <p:nvPr>
            <p:ph idx="1"/>
          </p:nvPr>
        </p:nvSpPr>
        <p:spPr/>
        <p:txBody>
          <a:bodyPr/>
          <a:lstStyle/>
          <a:p>
            <a:r>
              <a:rPr lang="id-ID" dirty="0"/>
              <a:t>Menurut Dominique Waalton Indononesia memiliki keunggulan budayadalam interaksi global  yaitu     :...</a:t>
            </a:r>
          </a:p>
          <a:p>
            <a:pPr marL="514350" indent="-514350">
              <a:buAutoNum type="arabicPeriod"/>
            </a:pPr>
            <a:r>
              <a:rPr lang="id-ID" dirty="0"/>
              <a:t>Memiliki identitas nasional   berupa bahasa indonesia daan semboyan BHINNEKA TUNGGAK IKA yang dapat mempersatukan suku bangsa yang beraneka ragam.</a:t>
            </a:r>
          </a:p>
          <a:p>
            <a:pPr marL="514350" indent="-514350">
              <a:buAutoNum type="arabicPeriod"/>
            </a:pPr>
            <a:r>
              <a:rPr lang="id-ID" dirty="0"/>
              <a:t>Indonesia memiliki beragam suku bangsasehingga menjadi modal  dalam pelestarian dan pengembangan budaya nasional</a:t>
            </a:r>
          </a:p>
          <a:p>
            <a:pPr marL="514350" indent="-514350">
              <a:buAutoNum type="arabicPeriod"/>
            </a:pPr>
            <a:r>
              <a:rPr lang="id-ID" dirty="0"/>
              <a:t>Indonesia memiliki sejarah yang meninggalkan warisan berharga</a:t>
            </a:r>
          </a:p>
        </p:txBody>
      </p:sp>
    </p:spTree>
    <p:extLst>
      <p:ext uri="{BB962C8B-B14F-4D97-AF65-F5344CB8AC3E}">
        <p14:creationId xmlns:p14="http://schemas.microsoft.com/office/powerpoint/2010/main" val="1194907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690C83-2B01-40F5-B1F0-D88E26B2D788}"/>
              </a:ext>
            </a:extLst>
          </p:cNvPr>
          <p:cNvSpPr>
            <a:spLocks noGrp="1"/>
          </p:cNvSpPr>
          <p:nvPr>
            <p:ph type="title"/>
          </p:nvPr>
        </p:nvSpPr>
        <p:spPr/>
        <p:txBody>
          <a:bodyPr/>
          <a:lstStyle/>
          <a:p>
            <a:r>
              <a:rPr lang="id-ID" dirty="0"/>
              <a:t>Upaya Indonesia agar bertahan dalam menghadapi arus globalisasi</a:t>
            </a:r>
          </a:p>
        </p:txBody>
      </p:sp>
      <p:sp>
        <p:nvSpPr>
          <p:cNvPr id="3" name="Content Placeholder 2">
            <a:extLst>
              <a:ext uri="{FF2B5EF4-FFF2-40B4-BE49-F238E27FC236}">
                <a16:creationId xmlns:a16="http://schemas.microsoft.com/office/drawing/2014/main" xmlns="" id="{3358E42A-7BE7-4BC4-93C4-5AE938F1E9AA}"/>
              </a:ext>
            </a:extLst>
          </p:cNvPr>
          <p:cNvSpPr>
            <a:spLocks noGrp="1"/>
          </p:cNvSpPr>
          <p:nvPr>
            <p:ph idx="1"/>
          </p:nvPr>
        </p:nvSpPr>
        <p:spPr/>
        <p:txBody>
          <a:bodyPr/>
          <a:lstStyle/>
          <a:p>
            <a:r>
              <a:rPr lang="id-ID" dirty="0"/>
              <a:t>1. Penggunaan bahasa Indonesia yang baik dan benar</a:t>
            </a:r>
          </a:p>
          <a:p>
            <a:r>
              <a:rPr lang="id-ID" dirty="0"/>
              <a:t>2. Peranan pendidikan formal dalam mempersiaapkan generasi muda</a:t>
            </a:r>
          </a:p>
          <a:p>
            <a:r>
              <a:rPr lang="id-ID" dirty="0"/>
              <a:t>3. Peranan keluarga dan masyarakat dalam menambah nilaai nilai agama dan budayaa.</a:t>
            </a:r>
          </a:p>
        </p:txBody>
      </p:sp>
    </p:spTree>
    <p:extLst>
      <p:ext uri="{BB962C8B-B14F-4D97-AF65-F5344CB8AC3E}">
        <p14:creationId xmlns:p14="http://schemas.microsoft.com/office/powerpoint/2010/main" val="550849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B0B90F-2BAB-4044-8478-1EB8840232F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37EC742-118C-4CA6-9C5E-C9478E4E0FA3}"/>
              </a:ext>
            </a:extLst>
          </p:cNvPr>
          <p:cNvSpPr>
            <a:spLocks noGrp="1"/>
          </p:cNvSpPr>
          <p:nvPr>
            <p:ph idx="1"/>
          </p:nvPr>
        </p:nvSpPr>
        <p:spPr/>
        <p:txBody>
          <a:bodyPr/>
          <a:lstStyle/>
          <a:p>
            <a:r>
              <a:rPr lang="id-ID" dirty="0"/>
              <a:t>Oleh karena itu, globalisasi bukan hanya soal ekonomi namun juga terkait dengan masalah atau isu makna budaya dimana nilai dan makna yang terlekat di dalamnya masih tetap berarti. Terkait dengan kebudayaan, kebudayaan dapat diartikan sebagai nilai-nilai (values) yang dianut oleh masyarakat ataupun persepsi yang dimiliki oleh warga masyarakat terhadap berbagai hal. Atau kebudayaan juga dapat didefinisikan sebagai wujudnya, yang mencakup gagasan atau ide, kelakuan dan hasil kelakuan (Koentjaraningrat), dimana hal-hal tersebut terwujud dalam kesenian tradisional kita. </a:t>
            </a:r>
          </a:p>
        </p:txBody>
      </p:sp>
    </p:spTree>
    <p:extLst>
      <p:ext uri="{BB962C8B-B14F-4D97-AF65-F5344CB8AC3E}">
        <p14:creationId xmlns:p14="http://schemas.microsoft.com/office/powerpoint/2010/main" val="3401299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569944-E82E-47A4-8C5A-DFA8F2CCC96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B2C88F7-E300-4261-A2DE-662878F624CF}"/>
              </a:ext>
            </a:extLst>
          </p:cNvPr>
          <p:cNvSpPr>
            <a:spLocks noGrp="1"/>
          </p:cNvSpPr>
          <p:nvPr>
            <p:ph idx="1"/>
          </p:nvPr>
        </p:nvSpPr>
        <p:spPr/>
        <p:txBody>
          <a:bodyPr>
            <a:normAutofit/>
          </a:bodyPr>
          <a:lstStyle/>
          <a:p>
            <a:r>
              <a:rPr lang="id-ID" sz="3600" b="1" dirty="0"/>
              <a:t>Kebudayaan Indonesia merupakan bagian dari kebudayaan global</a:t>
            </a:r>
            <a:r>
              <a:rPr lang="id-ID" sz="3600" dirty="0"/>
              <a:t>. Maksud dari pernyataan ini adalah bahwa </a:t>
            </a:r>
            <a:r>
              <a:rPr lang="id-ID" sz="3600" b="1" dirty="0"/>
              <a:t>kebudayaan</a:t>
            </a:r>
            <a:r>
              <a:rPr lang="id-ID" sz="3600" dirty="0"/>
              <a:t> yang dimiliki oleh bangsa </a:t>
            </a:r>
            <a:r>
              <a:rPr lang="id-ID" sz="3600" b="1" dirty="0"/>
              <a:t>Indonesia</a:t>
            </a:r>
            <a:r>
              <a:rPr lang="id-ID" sz="3600" dirty="0"/>
              <a:t> yang bervariasi ini dimiliki juga oleh masyarakat dunia. Masyarakat dunia memiliki kebebasan untuk ikut serta mempelajari dan mempraktekkan </a:t>
            </a:r>
            <a:r>
              <a:rPr lang="id-ID" sz="3600" b="1" dirty="0"/>
              <a:t>kebudayaan</a:t>
            </a:r>
            <a:r>
              <a:rPr lang="id-ID" sz="3600" dirty="0"/>
              <a:t> bangsa </a:t>
            </a:r>
            <a:r>
              <a:rPr lang="id-ID" sz="3600" b="1" dirty="0"/>
              <a:t>Indonesia</a:t>
            </a:r>
            <a:r>
              <a:rPr lang="id-ID" sz="3600" dirty="0"/>
              <a:t>..</a:t>
            </a:r>
          </a:p>
        </p:txBody>
      </p:sp>
    </p:spTree>
    <p:extLst>
      <p:ext uri="{BB962C8B-B14F-4D97-AF65-F5344CB8AC3E}">
        <p14:creationId xmlns:p14="http://schemas.microsoft.com/office/powerpoint/2010/main" val="1520155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6C020D-E052-4543-9404-DD7E44C7480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0987CC5-4780-47C3-92B4-2716EDC35F0F}"/>
              </a:ext>
            </a:extLst>
          </p:cNvPr>
          <p:cNvSpPr>
            <a:spLocks noGrp="1"/>
          </p:cNvSpPr>
          <p:nvPr>
            <p:ph idx="1"/>
          </p:nvPr>
        </p:nvSpPr>
        <p:spPr/>
        <p:txBody>
          <a:bodyPr>
            <a:normAutofit/>
          </a:bodyPr>
          <a:lstStyle/>
          <a:p>
            <a:r>
              <a:rPr lang="id-ID" sz="3600" dirty="0"/>
              <a:t>Bangsa Indonesia merupakan sebuah bangsa yang sangat kaya baik dari segi alam maupun kebudayaannya. Kebudayaan yang dimiliki bangsa Indonesia ini sangatlah bervariasi dan turun temurun dan memiliki nilai yang luhur. Sehingga amatlah menjadi sebuah kewajiban untuk kita menjaganya agara terhindar dari kepunahan. </a:t>
            </a:r>
          </a:p>
        </p:txBody>
      </p:sp>
    </p:spTree>
    <p:extLst>
      <p:ext uri="{BB962C8B-B14F-4D97-AF65-F5344CB8AC3E}">
        <p14:creationId xmlns:p14="http://schemas.microsoft.com/office/powerpoint/2010/main" val="119724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32B9B-5A0F-4775-8BB2-3A54A0740E3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94330EB-FC99-4760-B5FB-F23FE97CB768}"/>
              </a:ext>
            </a:extLst>
          </p:cNvPr>
          <p:cNvSpPr>
            <a:spLocks noGrp="1"/>
          </p:cNvSpPr>
          <p:nvPr>
            <p:ph idx="1"/>
          </p:nvPr>
        </p:nvSpPr>
        <p:spPr/>
        <p:txBody>
          <a:bodyPr>
            <a:normAutofit lnSpcReduction="10000"/>
          </a:bodyPr>
          <a:lstStyle/>
          <a:p>
            <a:r>
              <a:rPr lang="id-ID" sz="3600" dirty="0"/>
              <a:t>Globalisasi adalah gejala mendunia tanpaa batas administrasi negara.</a:t>
            </a:r>
          </a:p>
          <a:p>
            <a:r>
              <a:rPr lang="id-ID" sz="3600" dirty="0"/>
              <a:t>Globalisasi dapat terjadi disegala bidang, seperti perdagangaan, politik dan budaya. Bentuk globalisasi dalam perdagangan adalah pasar bebas seperti AFTA,  bentuk globalisasi dalaa bidang politi : organisasi negata negara seperti PBB. Bentuk globalisasi dibida</a:t>
            </a:r>
            <a:r>
              <a:rPr lang="id-ID" dirty="0"/>
              <a:t>ang budaya seperti Korean style, dan gaya hidup   masyarakat barat.</a:t>
            </a:r>
          </a:p>
        </p:txBody>
      </p:sp>
    </p:spTree>
    <p:extLst>
      <p:ext uri="{BB962C8B-B14F-4D97-AF65-F5344CB8AC3E}">
        <p14:creationId xmlns:p14="http://schemas.microsoft.com/office/powerpoint/2010/main" val="1029507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37581E-B84E-495D-BC40-06375BD45B3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393B1B4-A73D-47E8-AA0B-64F78AF95E89}"/>
              </a:ext>
            </a:extLst>
          </p:cNvPr>
          <p:cNvSpPr>
            <a:spLocks noGrp="1"/>
          </p:cNvSpPr>
          <p:nvPr>
            <p:ph idx="1"/>
          </p:nvPr>
        </p:nvSpPr>
        <p:spPr/>
        <p:txBody>
          <a:bodyPr/>
          <a:lstStyle/>
          <a:p>
            <a:r>
              <a:rPr lang="id-ID" sz="4000" dirty="0"/>
              <a:t>Mungkin seringkali kita mendengar bahwa kebudayaan Indonesia terancam oleh kebudayaan asing yang bisa menggeser kebudayaan lokal. Namun begitu ternyata kebudayaan Indonesia sudah dipelajari oleh orang asing dan mereka sangat bangga mempraktekkannya</a:t>
            </a:r>
            <a:r>
              <a:rPr lang="id-ID" dirty="0"/>
              <a:t>. </a:t>
            </a:r>
          </a:p>
        </p:txBody>
      </p:sp>
    </p:spTree>
    <p:extLst>
      <p:ext uri="{BB962C8B-B14F-4D97-AF65-F5344CB8AC3E}">
        <p14:creationId xmlns:p14="http://schemas.microsoft.com/office/powerpoint/2010/main" val="331586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84436-AF93-4956-A031-F2A69DA4C23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6125448-6343-4A7D-9EBE-12F99CCE6269}"/>
              </a:ext>
            </a:extLst>
          </p:cNvPr>
          <p:cNvSpPr>
            <a:spLocks noGrp="1"/>
          </p:cNvSpPr>
          <p:nvPr>
            <p:ph idx="1"/>
          </p:nvPr>
        </p:nvSpPr>
        <p:spPr/>
        <p:txBody>
          <a:bodyPr>
            <a:normAutofit/>
          </a:bodyPr>
          <a:lstStyle/>
          <a:p>
            <a:r>
              <a:rPr lang="id-ID" sz="4000" dirty="0"/>
              <a:t>Bahkan kebudayaan bangsa Indonesia juga sudah terdaftar di PBB dalam hal ini UNESCO sehingga akan menjadi satu hal yang membanggakan.</a:t>
            </a:r>
          </a:p>
        </p:txBody>
      </p:sp>
    </p:spTree>
    <p:extLst>
      <p:ext uri="{BB962C8B-B14F-4D97-AF65-F5344CB8AC3E}">
        <p14:creationId xmlns:p14="http://schemas.microsoft.com/office/powerpoint/2010/main" val="4282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739F6B-E807-46FB-99D5-6692AA8A29B1}"/>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C0887155-3C40-4193-AF55-13F66711A8ED}"/>
              </a:ext>
            </a:extLst>
          </p:cNvPr>
          <p:cNvSpPr>
            <a:spLocks noGrp="1"/>
          </p:cNvSpPr>
          <p:nvPr>
            <p:ph idx="1"/>
          </p:nvPr>
        </p:nvSpPr>
        <p:spPr/>
        <p:txBody>
          <a:bodyPr>
            <a:normAutofit/>
          </a:bodyPr>
          <a:lstStyle/>
          <a:p>
            <a:r>
              <a:rPr lang="id-ID" dirty="0"/>
              <a:t>LATAR BELAKANG Kebudayaan indonesia sebagai bagian dari kebudayaan global adalah suatu konsep yang meletakkan kebudayaan lokal sejajar dengan kebudayaan luar terutama dalam menghadapi tantangan peradaban masa kini.Indonesia merupakan Negara yang memiliki kekayaan budaya. keanekaragaman budaya inilah yang membuat Indonesia menjadi salah satu Negara yang cukup diperhitungkan dimata dunia, banyaknya keunikan kebudayaan Indonesia menarik minat masyarakat dunia untuk mengenalnya bahkan mempelajarinya lebih dalam lagi. </a:t>
            </a:r>
          </a:p>
        </p:txBody>
      </p:sp>
    </p:spTree>
    <p:extLst>
      <p:ext uri="{BB962C8B-B14F-4D97-AF65-F5344CB8AC3E}">
        <p14:creationId xmlns:p14="http://schemas.microsoft.com/office/powerpoint/2010/main" val="257847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3FAA0-CFA1-46F1-92C6-C5045545C6F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01D181-56B5-4D7D-9273-9B663982F74B}"/>
              </a:ext>
            </a:extLst>
          </p:cNvPr>
          <p:cNvSpPr>
            <a:spLocks noGrp="1"/>
          </p:cNvSpPr>
          <p:nvPr>
            <p:ph idx="1"/>
          </p:nvPr>
        </p:nvSpPr>
        <p:spPr/>
        <p:txBody>
          <a:bodyPr>
            <a:normAutofit/>
          </a:bodyPr>
          <a:lstStyle/>
          <a:p>
            <a:r>
              <a:rPr lang="id-ID" sz="3600" dirty="0"/>
              <a:t>Sebenarnya eksistensi kebudayaan Indonesia di Dunia intrenasional, sudah dikenal sejak lama.akan tetapi seiring perkembangan zaman kebudayaan indonesia terus mengalami degradasi/kelunturan yang pda akhirnya dapat berujung kepada punahnya budaya tersebut.oleh karena itu penting bagi kita untuk selalu melestarikannya agar warisan dari nenek moyang kita itu dapat selalu hidup di tengah masyarakat globalisasi</a:t>
            </a:r>
          </a:p>
        </p:txBody>
      </p:sp>
    </p:spTree>
    <p:extLst>
      <p:ext uri="{BB962C8B-B14F-4D97-AF65-F5344CB8AC3E}">
        <p14:creationId xmlns:p14="http://schemas.microsoft.com/office/powerpoint/2010/main" val="108375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1745D4-2C45-40ED-B8C3-552DF9E4EB5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02886A9-18BB-4994-BB23-4A479482EEB7}"/>
              </a:ext>
            </a:extLst>
          </p:cNvPr>
          <p:cNvSpPr>
            <a:spLocks noGrp="1"/>
          </p:cNvSpPr>
          <p:nvPr>
            <p:ph idx="1"/>
          </p:nvPr>
        </p:nvSpPr>
        <p:spPr/>
        <p:txBody>
          <a:bodyPr>
            <a:normAutofit/>
          </a:bodyPr>
          <a:lstStyle/>
          <a:p>
            <a:r>
              <a:rPr lang="id-ID" sz="3600" dirty="0"/>
              <a:t>Sebenarnya eksistensi kebudayaan Indonesia di Dunia intrenasional, sudah dikenal sejak lama.akan tetapi seiring perkembangan zaman kebudayaan indonesia terus mengalami degradasi/kelunturan yang pda akhirnya dapat berujung kepada punahnya budaya tersebut.oleh karena itu penting bagi kita untuk selalu melestarikannya agar warisan dari nenek moyang kita itu dapat selalu hidup di tengah masyarakat globalisasi </a:t>
            </a:r>
          </a:p>
        </p:txBody>
      </p:sp>
    </p:spTree>
    <p:extLst>
      <p:ext uri="{BB962C8B-B14F-4D97-AF65-F5344CB8AC3E}">
        <p14:creationId xmlns:p14="http://schemas.microsoft.com/office/powerpoint/2010/main" val="3298284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901</Words>
  <Application>Microsoft Office PowerPoint</Application>
  <PresentationFormat>Custom</PresentationFormat>
  <Paragraphs>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KEBUDAAAYAAN INDONESIA        SEBAGAAAI BAGIAN DARI    KEBUDAYAAN GLOBAAL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Manfaat globalisasi</vt:lpstr>
      <vt:lpstr>daampaak negatif globalisasi.</vt:lpstr>
      <vt:lpstr>PowerPoint Presentation</vt:lpstr>
      <vt:lpstr>PowerPoint Presentation</vt:lpstr>
      <vt:lpstr>Upaya Indonesia agar bertahan dalam menghadapi arus globalisasi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KEBUDAAAYAAN INDONESIA        SEBAGAAAI BAGIAN DARI    KEBUDAYAAN GLOBAAL</dc:title>
  <dc:creator>ACER</dc:creator>
  <cp:lastModifiedBy>acer</cp:lastModifiedBy>
  <cp:revision>11</cp:revision>
  <dcterms:created xsi:type="dcterms:W3CDTF">2021-01-22T10:16:07Z</dcterms:created>
  <dcterms:modified xsi:type="dcterms:W3CDTF">2022-05-17T08:40:49Z</dcterms:modified>
</cp:coreProperties>
</file>