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87" r:id="rId18"/>
    <p:sldId id="288" r:id="rId19"/>
    <p:sldId id="289" r:id="rId20"/>
    <p:sldId id="290" r:id="rId21"/>
    <p:sldId id="272" r:id="rId22"/>
    <p:sldId id="291" r:id="rId23"/>
    <p:sldId id="273" r:id="rId24"/>
    <p:sldId id="292" r:id="rId25"/>
    <p:sldId id="293" r:id="rId26"/>
    <p:sldId id="294" r:id="rId27"/>
    <p:sldId id="302" r:id="rId28"/>
    <p:sldId id="301" r:id="rId29"/>
    <p:sldId id="300" r:id="rId30"/>
    <p:sldId id="299" r:id="rId31"/>
    <p:sldId id="298" r:id="rId32"/>
    <p:sldId id="297" r:id="rId33"/>
    <p:sldId id="296" r:id="rId34"/>
    <p:sldId id="275" r:id="rId35"/>
    <p:sldId id="276" r:id="rId36"/>
    <p:sldId id="277" r:id="rId37"/>
    <p:sldId id="278" r:id="rId38"/>
    <p:sldId id="279" r:id="rId39"/>
    <p:sldId id="280" r:id="rId40"/>
    <p:sldId id="281" r:id="rId41"/>
    <p:sldId id="282" r:id="rId42"/>
    <p:sldId id="283" r:id="rId43"/>
    <p:sldId id="284" r:id="rId44"/>
    <p:sldId id="285" r:id="rId45"/>
    <p:sldId id="286" r:id="rId46"/>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4" d="100"/>
          <a:sy n="44" d="100"/>
        </p:scale>
        <p:origin x="-25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13A040-CC41-4401-8257-3C9373F37C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a:extLst>
              <a:ext uri="{FF2B5EF4-FFF2-40B4-BE49-F238E27FC236}">
                <a16:creationId xmlns:a16="http://schemas.microsoft.com/office/drawing/2014/main" xmlns="" id="{E493C8BD-BCB4-4B56-9814-5BEBB5DC34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a:extLst>
              <a:ext uri="{FF2B5EF4-FFF2-40B4-BE49-F238E27FC236}">
                <a16:creationId xmlns:a16="http://schemas.microsoft.com/office/drawing/2014/main" xmlns="" id="{D0797480-31E8-4EA6-A88C-A9E56B9115A6}"/>
              </a:ext>
            </a:extLst>
          </p:cNvPr>
          <p:cNvSpPr>
            <a:spLocks noGrp="1"/>
          </p:cNvSpPr>
          <p:nvPr>
            <p:ph type="dt" sz="half" idx="10"/>
          </p:nvPr>
        </p:nvSpPr>
        <p:spPr/>
        <p:txBody>
          <a:bodyPr/>
          <a:lstStyle/>
          <a:p>
            <a:fld id="{BEDBDD95-4927-4C81-976C-FA5DFF4EE885}" type="datetimeFigureOut">
              <a:rPr lang="id-ID" smtClean="0"/>
              <a:t>17/05/2022</a:t>
            </a:fld>
            <a:endParaRPr lang="id-ID"/>
          </a:p>
        </p:txBody>
      </p:sp>
      <p:sp>
        <p:nvSpPr>
          <p:cNvPr id="5" name="Footer Placeholder 4">
            <a:extLst>
              <a:ext uri="{FF2B5EF4-FFF2-40B4-BE49-F238E27FC236}">
                <a16:creationId xmlns:a16="http://schemas.microsoft.com/office/drawing/2014/main" xmlns="" id="{0DE62B9C-0B90-4242-BB73-6A05D0058E78}"/>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xmlns="" id="{968FA9F9-4877-47ED-A214-28F681D82ED4}"/>
              </a:ext>
            </a:extLst>
          </p:cNvPr>
          <p:cNvSpPr>
            <a:spLocks noGrp="1"/>
          </p:cNvSpPr>
          <p:nvPr>
            <p:ph type="sldNum" sz="quarter" idx="12"/>
          </p:nvPr>
        </p:nvSpPr>
        <p:spPr/>
        <p:txBody>
          <a:bodyPr/>
          <a:lstStyle/>
          <a:p>
            <a:fld id="{5B5AB338-0AC2-411F-8E2A-419939D92C10}" type="slidenum">
              <a:rPr lang="id-ID" smtClean="0"/>
              <a:t>‹#›</a:t>
            </a:fld>
            <a:endParaRPr lang="id-ID"/>
          </a:p>
        </p:txBody>
      </p:sp>
    </p:spTree>
    <p:extLst>
      <p:ext uri="{BB962C8B-B14F-4D97-AF65-F5344CB8AC3E}">
        <p14:creationId xmlns:p14="http://schemas.microsoft.com/office/powerpoint/2010/main" val="2872761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767895-5E03-4EA7-B0A8-486D10FA5EE7}"/>
              </a:ext>
            </a:extLst>
          </p:cNvPr>
          <p:cNvSpPr>
            <a:spLocks noGrp="1"/>
          </p:cNvSpPr>
          <p:nvPr>
            <p:ph type="title"/>
          </p:nvPr>
        </p:nvSpPr>
        <p:spPr/>
        <p:txBody>
          <a:bodyPr/>
          <a:lstStyle/>
          <a:p>
            <a:r>
              <a:rPr lang="en-US"/>
              <a:t>Click to edit Master title style</a:t>
            </a:r>
            <a:endParaRPr lang="id-ID"/>
          </a:p>
        </p:txBody>
      </p:sp>
      <p:sp>
        <p:nvSpPr>
          <p:cNvPr id="3" name="Vertical Text Placeholder 2">
            <a:extLst>
              <a:ext uri="{FF2B5EF4-FFF2-40B4-BE49-F238E27FC236}">
                <a16:creationId xmlns:a16="http://schemas.microsoft.com/office/drawing/2014/main" xmlns="" id="{4FA534EA-9DC5-4A18-B0A6-EFB8B526B0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xmlns="" id="{05915A4A-3EDC-4FD6-988F-039EF8347C25}"/>
              </a:ext>
            </a:extLst>
          </p:cNvPr>
          <p:cNvSpPr>
            <a:spLocks noGrp="1"/>
          </p:cNvSpPr>
          <p:nvPr>
            <p:ph type="dt" sz="half" idx="10"/>
          </p:nvPr>
        </p:nvSpPr>
        <p:spPr/>
        <p:txBody>
          <a:bodyPr/>
          <a:lstStyle/>
          <a:p>
            <a:fld id="{BEDBDD95-4927-4C81-976C-FA5DFF4EE885}" type="datetimeFigureOut">
              <a:rPr lang="id-ID" smtClean="0"/>
              <a:t>17/05/2022</a:t>
            </a:fld>
            <a:endParaRPr lang="id-ID"/>
          </a:p>
        </p:txBody>
      </p:sp>
      <p:sp>
        <p:nvSpPr>
          <p:cNvPr id="5" name="Footer Placeholder 4">
            <a:extLst>
              <a:ext uri="{FF2B5EF4-FFF2-40B4-BE49-F238E27FC236}">
                <a16:creationId xmlns:a16="http://schemas.microsoft.com/office/drawing/2014/main" xmlns="" id="{1253D17F-1F9E-40BE-87DF-E03D779038F3}"/>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xmlns="" id="{98E21F2D-BC4C-44E3-BF83-90AFE30CDE81}"/>
              </a:ext>
            </a:extLst>
          </p:cNvPr>
          <p:cNvSpPr>
            <a:spLocks noGrp="1"/>
          </p:cNvSpPr>
          <p:nvPr>
            <p:ph type="sldNum" sz="quarter" idx="12"/>
          </p:nvPr>
        </p:nvSpPr>
        <p:spPr/>
        <p:txBody>
          <a:bodyPr/>
          <a:lstStyle/>
          <a:p>
            <a:fld id="{5B5AB338-0AC2-411F-8E2A-419939D92C10}" type="slidenum">
              <a:rPr lang="id-ID" smtClean="0"/>
              <a:t>‹#›</a:t>
            </a:fld>
            <a:endParaRPr lang="id-ID"/>
          </a:p>
        </p:txBody>
      </p:sp>
    </p:spTree>
    <p:extLst>
      <p:ext uri="{BB962C8B-B14F-4D97-AF65-F5344CB8AC3E}">
        <p14:creationId xmlns:p14="http://schemas.microsoft.com/office/powerpoint/2010/main" val="1953513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6B9EF99-9ADB-47BB-A250-E6E6B295517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a:extLst>
              <a:ext uri="{FF2B5EF4-FFF2-40B4-BE49-F238E27FC236}">
                <a16:creationId xmlns:a16="http://schemas.microsoft.com/office/drawing/2014/main" xmlns="" id="{3B5362D5-E145-4BB7-B90C-74BF1836DD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xmlns="" id="{E6BF74F4-E0AE-451B-B2D3-B7DE96FF57A5}"/>
              </a:ext>
            </a:extLst>
          </p:cNvPr>
          <p:cNvSpPr>
            <a:spLocks noGrp="1"/>
          </p:cNvSpPr>
          <p:nvPr>
            <p:ph type="dt" sz="half" idx="10"/>
          </p:nvPr>
        </p:nvSpPr>
        <p:spPr/>
        <p:txBody>
          <a:bodyPr/>
          <a:lstStyle/>
          <a:p>
            <a:fld id="{BEDBDD95-4927-4C81-976C-FA5DFF4EE885}" type="datetimeFigureOut">
              <a:rPr lang="id-ID" smtClean="0"/>
              <a:t>17/05/2022</a:t>
            </a:fld>
            <a:endParaRPr lang="id-ID"/>
          </a:p>
        </p:txBody>
      </p:sp>
      <p:sp>
        <p:nvSpPr>
          <p:cNvPr id="5" name="Footer Placeholder 4">
            <a:extLst>
              <a:ext uri="{FF2B5EF4-FFF2-40B4-BE49-F238E27FC236}">
                <a16:creationId xmlns:a16="http://schemas.microsoft.com/office/drawing/2014/main" xmlns="" id="{E74919DC-0901-48A2-9C4B-A899F97E95AA}"/>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xmlns="" id="{3CE25642-08E5-4956-A63D-6DB1E264E368}"/>
              </a:ext>
            </a:extLst>
          </p:cNvPr>
          <p:cNvSpPr>
            <a:spLocks noGrp="1"/>
          </p:cNvSpPr>
          <p:nvPr>
            <p:ph type="sldNum" sz="quarter" idx="12"/>
          </p:nvPr>
        </p:nvSpPr>
        <p:spPr/>
        <p:txBody>
          <a:bodyPr/>
          <a:lstStyle/>
          <a:p>
            <a:fld id="{5B5AB338-0AC2-411F-8E2A-419939D92C10}" type="slidenum">
              <a:rPr lang="id-ID" smtClean="0"/>
              <a:t>‹#›</a:t>
            </a:fld>
            <a:endParaRPr lang="id-ID"/>
          </a:p>
        </p:txBody>
      </p:sp>
    </p:spTree>
    <p:extLst>
      <p:ext uri="{BB962C8B-B14F-4D97-AF65-F5344CB8AC3E}">
        <p14:creationId xmlns:p14="http://schemas.microsoft.com/office/powerpoint/2010/main" val="697001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4AEE4D-D6D7-488D-8AC8-ACB34C44842A}"/>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xmlns="" id="{AEF3B51A-D047-48CC-A175-62F9952CC5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xmlns="" id="{85AEC7C6-70A1-44E1-A4EC-406F92D64DEA}"/>
              </a:ext>
            </a:extLst>
          </p:cNvPr>
          <p:cNvSpPr>
            <a:spLocks noGrp="1"/>
          </p:cNvSpPr>
          <p:nvPr>
            <p:ph type="dt" sz="half" idx="10"/>
          </p:nvPr>
        </p:nvSpPr>
        <p:spPr/>
        <p:txBody>
          <a:bodyPr/>
          <a:lstStyle/>
          <a:p>
            <a:fld id="{BEDBDD95-4927-4C81-976C-FA5DFF4EE885}" type="datetimeFigureOut">
              <a:rPr lang="id-ID" smtClean="0"/>
              <a:t>17/05/2022</a:t>
            </a:fld>
            <a:endParaRPr lang="id-ID"/>
          </a:p>
        </p:txBody>
      </p:sp>
      <p:sp>
        <p:nvSpPr>
          <p:cNvPr id="5" name="Footer Placeholder 4">
            <a:extLst>
              <a:ext uri="{FF2B5EF4-FFF2-40B4-BE49-F238E27FC236}">
                <a16:creationId xmlns:a16="http://schemas.microsoft.com/office/drawing/2014/main" xmlns="" id="{238B5BDD-B3FE-482D-BF93-659659F2D9DB}"/>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xmlns="" id="{0ECDDCC6-9744-4347-AEAE-C6CA42648D04}"/>
              </a:ext>
            </a:extLst>
          </p:cNvPr>
          <p:cNvSpPr>
            <a:spLocks noGrp="1"/>
          </p:cNvSpPr>
          <p:nvPr>
            <p:ph type="sldNum" sz="quarter" idx="12"/>
          </p:nvPr>
        </p:nvSpPr>
        <p:spPr/>
        <p:txBody>
          <a:bodyPr/>
          <a:lstStyle/>
          <a:p>
            <a:fld id="{5B5AB338-0AC2-411F-8E2A-419939D92C10}" type="slidenum">
              <a:rPr lang="id-ID" smtClean="0"/>
              <a:t>‹#›</a:t>
            </a:fld>
            <a:endParaRPr lang="id-ID"/>
          </a:p>
        </p:txBody>
      </p:sp>
    </p:spTree>
    <p:extLst>
      <p:ext uri="{BB962C8B-B14F-4D97-AF65-F5344CB8AC3E}">
        <p14:creationId xmlns:p14="http://schemas.microsoft.com/office/powerpoint/2010/main" val="3123298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B6C65C-C8E1-4D3B-A6B6-861B79135A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a:extLst>
              <a:ext uri="{FF2B5EF4-FFF2-40B4-BE49-F238E27FC236}">
                <a16:creationId xmlns:a16="http://schemas.microsoft.com/office/drawing/2014/main" xmlns="" id="{A9D32F26-4740-4D0B-AD90-1D5C0056AC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8D53CF2-5210-42E4-8889-5F0787BE5DA4}"/>
              </a:ext>
            </a:extLst>
          </p:cNvPr>
          <p:cNvSpPr>
            <a:spLocks noGrp="1"/>
          </p:cNvSpPr>
          <p:nvPr>
            <p:ph type="dt" sz="half" idx="10"/>
          </p:nvPr>
        </p:nvSpPr>
        <p:spPr/>
        <p:txBody>
          <a:bodyPr/>
          <a:lstStyle/>
          <a:p>
            <a:fld id="{BEDBDD95-4927-4C81-976C-FA5DFF4EE885}" type="datetimeFigureOut">
              <a:rPr lang="id-ID" smtClean="0"/>
              <a:t>17/05/2022</a:t>
            </a:fld>
            <a:endParaRPr lang="id-ID"/>
          </a:p>
        </p:txBody>
      </p:sp>
      <p:sp>
        <p:nvSpPr>
          <p:cNvPr id="5" name="Footer Placeholder 4">
            <a:extLst>
              <a:ext uri="{FF2B5EF4-FFF2-40B4-BE49-F238E27FC236}">
                <a16:creationId xmlns:a16="http://schemas.microsoft.com/office/drawing/2014/main" xmlns="" id="{F4075AEA-B16B-4BA0-8229-19D7266F3042}"/>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xmlns="" id="{D4AD12ED-A6E0-41C2-872D-02DA31560188}"/>
              </a:ext>
            </a:extLst>
          </p:cNvPr>
          <p:cNvSpPr>
            <a:spLocks noGrp="1"/>
          </p:cNvSpPr>
          <p:nvPr>
            <p:ph type="sldNum" sz="quarter" idx="12"/>
          </p:nvPr>
        </p:nvSpPr>
        <p:spPr/>
        <p:txBody>
          <a:bodyPr/>
          <a:lstStyle/>
          <a:p>
            <a:fld id="{5B5AB338-0AC2-411F-8E2A-419939D92C10}" type="slidenum">
              <a:rPr lang="id-ID" smtClean="0"/>
              <a:t>‹#›</a:t>
            </a:fld>
            <a:endParaRPr lang="id-ID"/>
          </a:p>
        </p:txBody>
      </p:sp>
    </p:spTree>
    <p:extLst>
      <p:ext uri="{BB962C8B-B14F-4D97-AF65-F5344CB8AC3E}">
        <p14:creationId xmlns:p14="http://schemas.microsoft.com/office/powerpoint/2010/main" val="3059988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6E5F09-9464-47BF-8CAC-26B689EDB48F}"/>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xmlns="" id="{78A776CC-014E-4494-9F0C-02E55DFA41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a:extLst>
              <a:ext uri="{FF2B5EF4-FFF2-40B4-BE49-F238E27FC236}">
                <a16:creationId xmlns:a16="http://schemas.microsoft.com/office/drawing/2014/main" xmlns="" id="{85A92F6F-F9B7-4161-9513-96A31949DC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a:extLst>
              <a:ext uri="{FF2B5EF4-FFF2-40B4-BE49-F238E27FC236}">
                <a16:creationId xmlns:a16="http://schemas.microsoft.com/office/drawing/2014/main" xmlns="" id="{009A7EBB-791E-4323-8E15-7A5EFFAE4494}"/>
              </a:ext>
            </a:extLst>
          </p:cNvPr>
          <p:cNvSpPr>
            <a:spLocks noGrp="1"/>
          </p:cNvSpPr>
          <p:nvPr>
            <p:ph type="dt" sz="half" idx="10"/>
          </p:nvPr>
        </p:nvSpPr>
        <p:spPr/>
        <p:txBody>
          <a:bodyPr/>
          <a:lstStyle/>
          <a:p>
            <a:fld id="{BEDBDD95-4927-4C81-976C-FA5DFF4EE885}" type="datetimeFigureOut">
              <a:rPr lang="id-ID" smtClean="0"/>
              <a:t>17/05/2022</a:t>
            </a:fld>
            <a:endParaRPr lang="id-ID"/>
          </a:p>
        </p:txBody>
      </p:sp>
      <p:sp>
        <p:nvSpPr>
          <p:cNvPr id="6" name="Footer Placeholder 5">
            <a:extLst>
              <a:ext uri="{FF2B5EF4-FFF2-40B4-BE49-F238E27FC236}">
                <a16:creationId xmlns:a16="http://schemas.microsoft.com/office/drawing/2014/main" xmlns="" id="{592701C2-2C73-427C-9F15-725C025ACC24}"/>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xmlns="" id="{3DB6C9CA-9996-47BF-ABD1-A429650C9C95}"/>
              </a:ext>
            </a:extLst>
          </p:cNvPr>
          <p:cNvSpPr>
            <a:spLocks noGrp="1"/>
          </p:cNvSpPr>
          <p:nvPr>
            <p:ph type="sldNum" sz="quarter" idx="12"/>
          </p:nvPr>
        </p:nvSpPr>
        <p:spPr/>
        <p:txBody>
          <a:bodyPr/>
          <a:lstStyle/>
          <a:p>
            <a:fld id="{5B5AB338-0AC2-411F-8E2A-419939D92C10}" type="slidenum">
              <a:rPr lang="id-ID" smtClean="0"/>
              <a:t>‹#›</a:t>
            </a:fld>
            <a:endParaRPr lang="id-ID"/>
          </a:p>
        </p:txBody>
      </p:sp>
    </p:spTree>
    <p:extLst>
      <p:ext uri="{BB962C8B-B14F-4D97-AF65-F5344CB8AC3E}">
        <p14:creationId xmlns:p14="http://schemas.microsoft.com/office/powerpoint/2010/main" val="47989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0F5487-D15C-4A46-BC1A-2F33048E65FB}"/>
              </a:ext>
            </a:extLst>
          </p:cNvPr>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a:extLst>
              <a:ext uri="{FF2B5EF4-FFF2-40B4-BE49-F238E27FC236}">
                <a16:creationId xmlns:a16="http://schemas.microsoft.com/office/drawing/2014/main" xmlns="" id="{8EF78A54-1CE2-40F9-B255-2BA197AAB1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E03BF00-6AED-44BB-B34F-3FD8815673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a:extLst>
              <a:ext uri="{FF2B5EF4-FFF2-40B4-BE49-F238E27FC236}">
                <a16:creationId xmlns:a16="http://schemas.microsoft.com/office/drawing/2014/main" xmlns="" id="{AAB5F27E-B523-4674-99AD-FB2E8B3202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A6318DD-FC1B-4E6B-B1CA-4F4DD53E3A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a:extLst>
              <a:ext uri="{FF2B5EF4-FFF2-40B4-BE49-F238E27FC236}">
                <a16:creationId xmlns:a16="http://schemas.microsoft.com/office/drawing/2014/main" xmlns="" id="{64A82F0C-667B-4AF9-BDC6-278C67D7821E}"/>
              </a:ext>
            </a:extLst>
          </p:cNvPr>
          <p:cNvSpPr>
            <a:spLocks noGrp="1"/>
          </p:cNvSpPr>
          <p:nvPr>
            <p:ph type="dt" sz="half" idx="10"/>
          </p:nvPr>
        </p:nvSpPr>
        <p:spPr/>
        <p:txBody>
          <a:bodyPr/>
          <a:lstStyle/>
          <a:p>
            <a:fld id="{BEDBDD95-4927-4C81-976C-FA5DFF4EE885}" type="datetimeFigureOut">
              <a:rPr lang="id-ID" smtClean="0"/>
              <a:t>17/05/2022</a:t>
            </a:fld>
            <a:endParaRPr lang="id-ID"/>
          </a:p>
        </p:txBody>
      </p:sp>
      <p:sp>
        <p:nvSpPr>
          <p:cNvPr id="8" name="Footer Placeholder 7">
            <a:extLst>
              <a:ext uri="{FF2B5EF4-FFF2-40B4-BE49-F238E27FC236}">
                <a16:creationId xmlns:a16="http://schemas.microsoft.com/office/drawing/2014/main" xmlns="" id="{036BAC86-1F83-4540-A2C3-B862B67D6A28}"/>
              </a:ext>
            </a:extLst>
          </p:cNvPr>
          <p:cNvSpPr>
            <a:spLocks noGrp="1"/>
          </p:cNvSpPr>
          <p:nvPr>
            <p:ph type="ftr" sz="quarter" idx="11"/>
          </p:nvPr>
        </p:nvSpPr>
        <p:spPr/>
        <p:txBody>
          <a:bodyPr/>
          <a:lstStyle/>
          <a:p>
            <a:endParaRPr lang="id-ID"/>
          </a:p>
        </p:txBody>
      </p:sp>
      <p:sp>
        <p:nvSpPr>
          <p:cNvPr id="9" name="Slide Number Placeholder 8">
            <a:extLst>
              <a:ext uri="{FF2B5EF4-FFF2-40B4-BE49-F238E27FC236}">
                <a16:creationId xmlns:a16="http://schemas.microsoft.com/office/drawing/2014/main" xmlns="" id="{34C1AF68-C342-4E92-B569-9B22B6D79346}"/>
              </a:ext>
            </a:extLst>
          </p:cNvPr>
          <p:cNvSpPr>
            <a:spLocks noGrp="1"/>
          </p:cNvSpPr>
          <p:nvPr>
            <p:ph type="sldNum" sz="quarter" idx="12"/>
          </p:nvPr>
        </p:nvSpPr>
        <p:spPr/>
        <p:txBody>
          <a:bodyPr/>
          <a:lstStyle/>
          <a:p>
            <a:fld id="{5B5AB338-0AC2-411F-8E2A-419939D92C10}" type="slidenum">
              <a:rPr lang="id-ID" smtClean="0"/>
              <a:t>‹#›</a:t>
            </a:fld>
            <a:endParaRPr lang="id-ID"/>
          </a:p>
        </p:txBody>
      </p:sp>
    </p:spTree>
    <p:extLst>
      <p:ext uri="{BB962C8B-B14F-4D97-AF65-F5344CB8AC3E}">
        <p14:creationId xmlns:p14="http://schemas.microsoft.com/office/powerpoint/2010/main" val="1116640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1B976C-A4FF-43C3-A7EB-8629BFA45A66}"/>
              </a:ext>
            </a:extLst>
          </p:cNvPr>
          <p:cNvSpPr>
            <a:spLocks noGrp="1"/>
          </p:cNvSpPr>
          <p:nvPr>
            <p:ph type="title"/>
          </p:nvPr>
        </p:nvSpPr>
        <p:spPr/>
        <p:txBody>
          <a:bodyPr/>
          <a:lstStyle/>
          <a:p>
            <a:r>
              <a:rPr lang="en-US"/>
              <a:t>Click to edit Master title style</a:t>
            </a:r>
            <a:endParaRPr lang="id-ID"/>
          </a:p>
        </p:txBody>
      </p:sp>
      <p:sp>
        <p:nvSpPr>
          <p:cNvPr id="3" name="Date Placeholder 2">
            <a:extLst>
              <a:ext uri="{FF2B5EF4-FFF2-40B4-BE49-F238E27FC236}">
                <a16:creationId xmlns:a16="http://schemas.microsoft.com/office/drawing/2014/main" xmlns="" id="{9DCFE71C-0910-496D-91D5-95DAEF91291A}"/>
              </a:ext>
            </a:extLst>
          </p:cNvPr>
          <p:cNvSpPr>
            <a:spLocks noGrp="1"/>
          </p:cNvSpPr>
          <p:nvPr>
            <p:ph type="dt" sz="half" idx="10"/>
          </p:nvPr>
        </p:nvSpPr>
        <p:spPr/>
        <p:txBody>
          <a:bodyPr/>
          <a:lstStyle/>
          <a:p>
            <a:fld id="{BEDBDD95-4927-4C81-976C-FA5DFF4EE885}" type="datetimeFigureOut">
              <a:rPr lang="id-ID" smtClean="0"/>
              <a:t>17/05/2022</a:t>
            </a:fld>
            <a:endParaRPr lang="id-ID"/>
          </a:p>
        </p:txBody>
      </p:sp>
      <p:sp>
        <p:nvSpPr>
          <p:cNvPr id="4" name="Footer Placeholder 3">
            <a:extLst>
              <a:ext uri="{FF2B5EF4-FFF2-40B4-BE49-F238E27FC236}">
                <a16:creationId xmlns:a16="http://schemas.microsoft.com/office/drawing/2014/main" xmlns="" id="{7A2FDC7D-A7FA-488A-8F4D-DDFC08A08072}"/>
              </a:ext>
            </a:extLst>
          </p:cNvPr>
          <p:cNvSpPr>
            <a:spLocks noGrp="1"/>
          </p:cNvSpPr>
          <p:nvPr>
            <p:ph type="ftr" sz="quarter" idx="11"/>
          </p:nvPr>
        </p:nvSpPr>
        <p:spPr/>
        <p:txBody>
          <a:bodyPr/>
          <a:lstStyle/>
          <a:p>
            <a:endParaRPr lang="id-ID"/>
          </a:p>
        </p:txBody>
      </p:sp>
      <p:sp>
        <p:nvSpPr>
          <p:cNvPr id="5" name="Slide Number Placeholder 4">
            <a:extLst>
              <a:ext uri="{FF2B5EF4-FFF2-40B4-BE49-F238E27FC236}">
                <a16:creationId xmlns:a16="http://schemas.microsoft.com/office/drawing/2014/main" xmlns="" id="{1DB07E0B-7A58-4B15-B927-6DFCD9462EDB}"/>
              </a:ext>
            </a:extLst>
          </p:cNvPr>
          <p:cNvSpPr>
            <a:spLocks noGrp="1"/>
          </p:cNvSpPr>
          <p:nvPr>
            <p:ph type="sldNum" sz="quarter" idx="12"/>
          </p:nvPr>
        </p:nvSpPr>
        <p:spPr/>
        <p:txBody>
          <a:bodyPr/>
          <a:lstStyle/>
          <a:p>
            <a:fld id="{5B5AB338-0AC2-411F-8E2A-419939D92C10}" type="slidenum">
              <a:rPr lang="id-ID" smtClean="0"/>
              <a:t>‹#›</a:t>
            </a:fld>
            <a:endParaRPr lang="id-ID"/>
          </a:p>
        </p:txBody>
      </p:sp>
    </p:spTree>
    <p:extLst>
      <p:ext uri="{BB962C8B-B14F-4D97-AF65-F5344CB8AC3E}">
        <p14:creationId xmlns:p14="http://schemas.microsoft.com/office/powerpoint/2010/main" val="1990139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8A3E84D-32AD-46DC-A666-4941C1CE0044}"/>
              </a:ext>
            </a:extLst>
          </p:cNvPr>
          <p:cNvSpPr>
            <a:spLocks noGrp="1"/>
          </p:cNvSpPr>
          <p:nvPr>
            <p:ph type="dt" sz="half" idx="10"/>
          </p:nvPr>
        </p:nvSpPr>
        <p:spPr/>
        <p:txBody>
          <a:bodyPr/>
          <a:lstStyle/>
          <a:p>
            <a:fld id="{BEDBDD95-4927-4C81-976C-FA5DFF4EE885}" type="datetimeFigureOut">
              <a:rPr lang="id-ID" smtClean="0"/>
              <a:t>17/05/2022</a:t>
            </a:fld>
            <a:endParaRPr lang="id-ID"/>
          </a:p>
        </p:txBody>
      </p:sp>
      <p:sp>
        <p:nvSpPr>
          <p:cNvPr id="3" name="Footer Placeholder 2">
            <a:extLst>
              <a:ext uri="{FF2B5EF4-FFF2-40B4-BE49-F238E27FC236}">
                <a16:creationId xmlns:a16="http://schemas.microsoft.com/office/drawing/2014/main" xmlns="" id="{7A2CB23D-EB87-4781-B409-E9D08BCEFC41}"/>
              </a:ext>
            </a:extLst>
          </p:cNvPr>
          <p:cNvSpPr>
            <a:spLocks noGrp="1"/>
          </p:cNvSpPr>
          <p:nvPr>
            <p:ph type="ftr" sz="quarter" idx="11"/>
          </p:nvPr>
        </p:nvSpPr>
        <p:spPr/>
        <p:txBody>
          <a:bodyPr/>
          <a:lstStyle/>
          <a:p>
            <a:endParaRPr lang="id-ID"/>
          </a:p>
        </p:txBody>
      </p:sp>
      <p:sp>
        <p:nvSpPr>
          <p:cNvPr id="4" name="Slide Number Placeholder 3">
            <a:extLst>
              <a:ext uri="{FF2B5EF4-FFF2-40B4-BE49-F238E27FC236}">
                <a16:creationId xmlns:a16="http://schemas.microsoft.com/office/drawing/2014/main" xmlns="" id="{32A34242-1263-4232-BBD8-637EF7B05BED}"/>
              </a:ext>
            </a:extLst>
          </p:cNvPr>
          <p:cNvSpPr>
            <a:spLocks noGrp="1"/>
          </p:cNvSpPr>
          <p:nvPr>
            <p:ph type="sldNum" sz="quarter" idx="12"/>
          </p:nvPr>
        </p:nvSpPr>
        <p:spPr/>
        <p:txBody>
          <a:bodyPr/>
          <a:lstStyle/>
          <a:p>
            <a:fld id="{5B5AB338-0AC2-411F-8E2A-419939D92C10}" type="slidenum">
              <a:rPr lang="id-ID" smtClean="0"/>
              <a:t>‹#›</a:t>
            </a:fld>
            <a:endParaRPr lang="id-ID"/>
          </a:p>
        </p:txBody>
      </p:sp>
    </p:spTree>
    <p:extLst>
      <p:ext uri="{BB962C8B-B14F-4D97-AF65-F5344CB8AC3E}">
        <p14:creationId xmlns:p14="http://schemas.microsoft.com/office/powerpoint/2010/main" val="2383800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EF616B-7786-40D5-8596-A817954EA4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a:extLst>
              <a:ext uri="{FF2B5EF4-FFF2-40B4-BE49-F238E27FC236}">
                <a16:creationId xmlns:a16="http://schemas.microsoft.com/office/drawing/2014/main" xmlns="" id="{4FC50DF7-D8E0-4467-82C7-7702F35410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a:extLst>
              <a:ext uri="{FF2B5EF4-FFF2-40B4-BE49-F238E27FC236}">
                <a16:creationId xmlns:a16="http://schemas.microsoft.com/office/drawing/2014/main" xmlns="" id="{CA606C13-A608-4838-9B83-FDB8D3C52B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5C49368-C7EE-41D9-8261-43C851068252}"/>
              </a:ext>
            </a:extLst>
          </p:cNvPr>
          <p:cNvSpPr>
            <a:spLocks noGrp="1"/>
          </p:cNvSpPr>
          <p:nvPr>
            <p:ph type="dt" sz="half" idx="10"/>
          </p:nvPr>
        </p:nvSpPr>
        <p:spPr/>
        <p:txBody>
          <a:bodyPr/>
          <a:lstStyle/>
          <a:p>
            <a:fld id="{BEDBDD95-4927-4C81-976C-FA5DFF4EE885}" type="datetimeFigureOut">
              <a:rPr lang="id-ID" smtClean="0"/>
              <a:t>17/05/2022</a:t>
            </a:fld>
            <a:endParaRPr lang="id-ID"/>
          </a:p>
        </p:txBody>
      </p:sp>
      <p:sp>
        <p:nvSpPr>
          <p:cNvPr id="6" name="Footer Placeholder 5">
            <a:extLst>
              <a:ext uri="{FF2B5EF4-FFF2-40B4-BE49-F238E27FC236}">
                <a16:creationId xmlns:a16="http://schemas.microsoft.com/office/drawing/2014/main" xmlns="" id="{6901A8CD-F460-4469-A05F-E84D622E901F}"/>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xmlns="" id="{AFB68CBF-33C4-435F-95C9-B7A652E7589A}"/>
              </a:ext>
            </a:extLst>
          </p:cNvPr>
          <p:cNvSpPr>
            <a:spLocks noGrp="1"/>
          </p:cNvSpPr>
          <p:nvPr>
            <p:ph type="sldNum" sz="quarter" idx="12"/>
          </p:nvPr>
        </p:nvSpPr>
        <p:spPr/>
        <p:txBody>
          <a:bodyPr/>
          <a:lstStyle/>
          <a:p>
            <a:fld id="{5B5AB338-0AC2-411F-8E2A-419939D92C10}" type="slidenum">
              <a:rPr lang="id-ID" smtClean="0"/>
              <a:t>‹#›</a:t>
            </a:fld>
            <a:endParaRPr lang="id-ID"/>
          </a:p>
        </p:txBody>
      </p:sp>
    </p:spTree>
    <p:extLst>
      <p:ext uri="{BB962C8B-B14F-4D97-AF65-F5344CB8AC3E}">
        <p14:creationId xmlns:p14="http://schemas.microsoft.com/office/powerpoint/2010/main" val="578374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52E051-2F3C-45E4-ADFD-6B49C33B6C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a:extLst>
              <a:ext uri="{FF2B5EF4-FFF2-40B4-BE49-F238E27FC236}">
                <a16:creationId xmlns:a16="http://schemas.microsoft.com/office/drawing/2014/main" xmlns="" id="{388E8D47-4083-412C-8609-62CC678158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a:extLst>
              <a:ext uri="{FF2B5EF4-FFF2-40B4-BE49-F238E27FC236}">
                <a16:creationId xmlns:a16="http://schemas.microsoft.com/office/drawing/2014/main" xmlns="" id="{FD6DEE79-2E5B-4234-ADBF-CD1BBAC78F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2109275-A86C-4BF4-959C-3066820857E7}"/>
              </a:ext>
            </a:extLst>
          </p:cNvPr>
          <p:cNvSpPr>
            <a:spLocks noGrp="1"/>
          </p:cNvSpPr>
          <p:nvPr>
            <p:ph type="dt" sz="half" idx="10"/>
          </p:nvPr>
        </p:nvSpPr>
        <p:spPr/>
        <p:txBody>
          <a:bodyPr/>
          <a:lstStyle/>
          <a:p>
            <a:fld id="{BEDBDD95-4927-4C81-976C-FA5DFF4EE885}" type="datetimeFigureOut">
              <a:rPr lang="id-ID" smtClean="0"/>
              <a:t>17/05/2022</a:t>
            </a:fld>
            <a:endParaRPr lang="id-ID"/>
          </a:p>
        </p:txBody>
      </p:sp>
      <p:sp>
        <p:nvSpPr>
          <p:cNvPr id="6" name="Footer Placeholder 5">
            <a:extLst>
              <a:ext uri="{FF2B5EF4-FFF2-40B4-BE49-F238E27FC236}">
                <a16:creationId xmlns:a16="http://schemas.microsoft.com/office/drawing/2014/main" xmlns="" id="{AADD943B-9E77-4A08-8A1C-129E2224BBBC}"/>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xmlns="" id="{81E3A5D7-11FE-438A-85D6-DB080EA93D26}"/>
              </a:ext>
            </a:extLst>
          </p:cNvPr>
          <p:cNvSpPr>
            <a:spLocks noGrp="1"/>
          </p:cNvSpPr>
          <p:nvPr>
            <p:ph type="sldNum" sz="quarter" idx="12"/>
          </p:nvPr>
        </p:nvSpPr>
        <p:spPr/>
        <p:txBody>
          <a:bodyPr/>
          <a:lstStyle/>
          <a:p>
            <a:fld id="{5B5AB338-0AC2-411F-8E2A-419939D92C10}" type="slidenum">
              <a:rPr lang="id-ID" smtClean="0"/>
              <a:t>‹#›</a:t>
            </a:fld>
            <a:endParaRPr lang="id-ID"/>
          </a:p>
        </p:txBody>
      </p:sp>
    </p:spTree>
    <p:extLst>
      <p:ext uri="{BB962C8B-B14F-4D97-AF65-F5344CB8AC3E}">
        <p14:creationId xmlns:p14="http://schemas.microsoft.com/office/powerpoint/2010/main" val="1647478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91DE7B4-1C6A-45D7-827A-F2D0093CC2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a:extLst>
              <a:ext uri="{FF2B5EF4-FFF2-40B4-BE49-F238E27FC236}">
                <a16:creationId xmlns:a16="http://schemas.microsoft.com/office/drawing/2014/main" xmlns="" id="{015D77F2-1B58-408D-BC83-757813057C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xmlns="" id="{3E633F5A-E491-4172-8F0F-331CBDDAA8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DBDD95-4927-4C81-976C-FA5DFF4EE885}" type="datetimeFigureOut">
              <a:rPr lang="id-ID" smtClean="0"/>
              <a:t>17/05/2022</a:t>
            </a:fld>
            <a:endParaRPr lang="id-ID"/>
          </a:p>
        </p:txBody>
      </p:sp>
      <p:sp>
        <p:nvSpPr>
          <p:cNvPr id="5" name="Footer Placeholder 4">
            <a:extLst>
              <a:ext uri="{FF2B5EF4-FFF2-40B4-BE49-F238E27FC236}">
                <a16:creationId xmlns:a16="http://schemas.microsoft.com/office/drawing/2014/main" xmlns="" id="{4CBDDB8C-DFD3-4AAA-B7BE-ECAE87605D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a:extLst>
              <a:ext uri="{FF2B5EF4-FFF2-40B4-BE49-F238E27FC236}">
                <a16:creationId xmlns:a16="http://schemas.microsoft.com/office/drawing/2014/main" xmlns="" id="{8A4F7530-D536-43EE-990E-CBAB934BF3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AB338-0AC2-411F-8E2A-419939D92C10}" type="slidenum">
              <a:rPr lang="id-ID" smtClean="0"/>
              <a:t>‹#›</a:t>
            </a:fld>
            <a:endParaRPr lang="id-ID"/>
          </a:p>
        </p:txBody>
      </p:sp>
    </p:spTree>
    <p:extLst>
      <p:ext uri="{BB962C8B-B14F-4D97-AF65-F5344CB8AC3E}">
        <p14:creationId xmlns:p14="http://schemas.microsoft.com/office/powerpoint/2010/main" val="455981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amuzigi.com/2018/04/pola-aliran-dendritik-dan-karakteristiknya.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3AB5FC-EFC9-400A-BABF-5F7A23EFCA22}"/>
              </a:ext>
            </a:extLst>
          </p:cNvPr>
          <p:cNvSpPr>
            <a:spLocks noGrp="1"/>
          </p:cNvSpPr>
          <p:nvPr>
            <p:ph type="ctrTitle"/>
          </p:nvPr>
        </p:nvSpPr>
        <p:spPr/>
        <p:txBody>
          <a:bodyPr/>
          <a:lstStyle/>
          <a:p>
            <a:r>
              <a:rPr lang="id-ID" dirty="0"/>
              <a:t>HIDROSFER</a:t>
            </a:r>
          </a:p>
        </p:txBody>
      </p:sp>
      <p:sp>
        <p:nvSpPr>
          <p:cNvPr id="3" name="Subtitle 2">
            <a:extLst>
              <a:ext uri="{FF2B5EF4-FFF2-40B4-BE49-F238E27FC236}">
                <a16:creationId xmlns:a16="http://schemas.microsoft.com/office/drawing/2014/main" xmlns="" id="{F5F5AA56-FE17-4FD8-AA77-DFADD6EEF1D0}"/>
              </a:ext>
            </a:extLst>
          </p:cNvPr>
          <p:cNvSpPr>
            <a:spLocks noGrp="1"/>
          </p:cNvSpPr>
          <p:nvPr>
            <p:ph type="subTitle" idx="1"/>
          </p:nvPr>
        </p:nvSpPr>
        <p:spPr/>
        <p:txBody>
          <a:bodyPr/>
          <a:lstStyle/>
          <a:p>
            <a:endParaRPr lang="id-ID"/>
          </a:p>
        </p:txBody>
      </p:sp>
    </p:spTree>
    <p:extLst>
      <p:ext uri="{BB962C8B-B14F-4D97-AF65-F5344CB8AC3E}">
        <p14:creationId xmlns:p14="http://schemas.microsoft.com/office/powerpoint/2010/main" val="2170945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299EEE-3B08-4778-A51A-4C49188C8403}"/>
              </a:ext>
            </a:extLst>
          </p:cNvPr>
          <p:cNvSpPr>
            <a:spLocks noGrp="1"/>
          </p:cNvSpPr>
          <p:nvPr>
            <p:ph type="title"/>
          </p:nvPr>
        </p:nvSpPr>
        <p:spPr/>
        <p:txBody>
          <a:bodyPr>
            <a:normAutofit fontScale="90000"/>
          </a:bodyPr>
          <a:lstStyle/>
          <a:p>
            <a:r>
              <a:rPr lang="id-ID" b="1" dirty="0"/>
              <a:t>                         </a:t>
            </a:r>
            <a:br>
              <a:rPr lang="id-ID" b="1" dirty="0"/>
            </a:br>
            <a:r>
              <a:rPr lang="id-ID" b="1" dirty="0"/>
              <a:t>                              Siklus Hidrologi</a:t>
            </a:r>
            <a:br>
              <a:rPr lang="id-ID" b="1" dirty="0"/>
            </a:br>
            <a:endParaRPr lang="id-ID" dirty="0"/>
          </a:p>
        </p:txBody>
      </p:sp>
      <p:sp>
        <p:nvSpPr>
          <p:cNvPr id="3" name="Content Placeholder 2">
            <a:extLst>
              <a:ext uri="{FF2B5EF4-FFF2-40B4-BE49-F238E27FC236}">
                <a16:creationId xmlns:a16="http://schemas.microsoft.com/office/drawing/2014/main" xmlns="" id="{59F03F3E-B644-4477-8F6E-C95AF7A1075B}"/>
              </a:ext>
            </a:extLst>
          </p:cNvPr>
          <p:cNvSpPr>
            <a:spLocks noGrp="1"/>
          </p:cNvSpPr>
          <p:nvPr>
            <p:ph idx="1"/>
          </p:nvPr>
        </p:nvSpPr>
        <p:spPr/>
        <p:txBody>
          <a:bodyPr/>
          <a:lstStyle/>
          <a:p>
            <a:r>
              <a:rPr lang="id-ID" dirty="0"/>
              <a:t>siklus hidrologi terbagi menjadi tiga yaitu </a:t>
            </a:r>
          </a:p>
          <a:p>
            <a:r>
              <a:rPr lang="id-ID" dirty="0"/>
              <a:t>siklus pendek, </a:t>
            </a:r>
          </a:p>
          <a:p>
            <a:r>
              <a:rPr lang="id-ID" dirty="0"/>
              <a:t>siklus sedang, dan </a:t>
            </a:r>
          </a:p>
          <a:p>
            <a:r>
              <a:rPr lang="id-ID" dirty="0"/>
              <a:t>siklus panjang.</a:t>
            </a:r>
          </a:p>
        </p:txBody>
      </p:sp>
    </p:spTree>
    <p:extLst>
      <p:ext uri="{BB962C8B-B14F-4D97-AF65-F5344CB8AC3E}">
        <p14:creationId xmlns:p14="http://schemas.microsoft.com/office/powerpoint/2010/main" val="1838923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C90112-C644-4EB6-A2EB-AA322E806227}"/>
              </a:ext>
            </a:extLst>
          </p:cNvPr>
          <p:cNvSpPr>
            <a:spLocks noGrp="1"/>
          </p:cNvSpPr>
          <p:nvPr>
            <p:ph type="title"/>
          </p:nvPr>
        </p:nvSpPr>
        <p:spPr/>
        <p:txBody>
          <a:bodyPr>
            <a:normAutofit fontScale="90000"/>
          </a:bodyPr>
          <a:lstStyle/>
          <a:p>
            <a:r>
              <a:rPr lang="id-ID" dirty="0"/>
              <a:t/>
            </a:r>
            <a:br>
              <a:rPr lang="id-ID" dirty="0"/>
            </a:br>
            <a:r>
              <a:rPr lang="id-ID" dirty="0"/>
              <a:t>                                  siklus pendek, </a:t>
            </a:r>
            <a:br>
              <a:rPr lang="id-ID" dirty="0"/>
            </a:br>
            <a:endParaRPr lang="id-ID" dirty="0"/>
          </a:p>
        </p:txBody>
      </p:sp>
      <p:sp>
        <p:nvSpPr>
          <p:cNvPr id="3" name="Content Placeholder 2">
            <a:extLst>
              <a:ext uri="{FF2B5EF4-FFF2-40B4-BE49-F238E27FC236}">
                <a16:creationId xmlns:a16="http://schemas.microsoft.com/office/drawing/2014/main" xmlns="" id="{DECFF99E-AD71-4CCE-B3EC-2AF05F539878}"/>
              </a:ext>
            </a:extLst>
          </p:cNvPr>
          <p:cNvSpPr>
            <a:spLocks noGrp="1"/>
          </p:cNvSpPr>
          <p:nvPr>
            <p:ph idx="1"/>
          </p:nvPr>
        </p:nvSpPr>
        <p:spPr/>
        <p:txBody>
          <a:bodyPr/>
          <a:lstStyle/>
          <a:p>
            <a:r>
              <a:rPr lang="id-ID" sz="3600" dirty="0"/>
              <a:t>merupakan suatu proses peredaran air dengan jangka waktu yang relatif cepat. Siklus ini umumnya terjadi di laut. Proses terjadinya siklus pendek yaitu : </a:t>
            </a:r>
          </a:p>
          <a:p>
            <a:r>
              <a:rPr lang="id-ID" sz="3600" dirty="0"/>
              <a:t>Air laut mengalami evaporasi (penguapan) → mengalami kondensasi → terbentuk awan → turun hujan di atas laut → air kembali menjadi air laut yang akan mengalami evaporasi lagi. </a:t>
            </a:r>
          </a:p>
          <a:p>
            <a:endParaRPr lang="id-ID" dirty="0"/>
          </a:p>
        </p:txBody>
      </p:sp>
    </p:spTree>
    <p:extLst>
      <p:ext uri="{BB962C8B-B14F-4D97-AF65-F5344CB8AC3E}">
        <p14:creationId xmlns:p14="http://schemas.microsoft.com/office/powerpoint/2010/main" val="3000742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61AB22-BB20-405C-996D-599C79FE53E0}"/>
              </a:ext>
            </a:extLst>
          </p:cNvPr>
          <p:cNvSpPr>
            <a:spLocks noGrp="1"/>
          </p:cNvSpPr>
          <p:nvPr>
            <p:ph type="title"/>
          </p:nvPr>
        </p:nvSpPr>
        <p:spPr/>
        <p:txBody>
          <a:bodyPr>
            <a:normAutofit fontScale="90000"/>
          </a:bodyPr>
          <a:lstStyle/>
          <a:p>
            <a:r>
              <a:rPr lang="id-ID" b="1" dirty="0"/>
              <a:t/>
            </a:r>
            <a:br>
              <a:rPr lang="id-ID" b="1" dirty="0"/>
            </a:br>
            <a:r>
              <a:rPr lang="id-ID" b="1" dirty="0"/>
              <a:t>                             2. Siklus Sedang</a:t>
            </a:r>
            <a:br>
              <a:rPr lang="id-ID" b="1" dirty="0"/>
            </a:br>
            <a:endParaRPr lang="id-ID" dirty="0"/>
          </a:p>
        </p:txBody>
      </p:sp>
      <p:sp>
        <p:nvSpPr>
          <p:cNvPr id="3" name="Content Placeholder 2">
            <a:extLst>
              <a:ext uri="{FF2B5EF4-FFF2-40B4-BE49-F238E27FC236}">
                <a16:creationId xmlns:a16="http://schemas.microsoft.com/office/drawing/2014/main" xmlns="" id="{B98DEFE4-671D-473E-935A-292FB414115D}"/>
              </a:ext>
            </a:extLst>
          </p:cNvPr>
          <p:cNvSpPr>
            <a:spLocks noGrp="1"/>
          </p:cNvSpPr>
          <p:nvPr>
            <p:ph idx="1"/>
          </p:nvPr>
        </p:nvSpPr>
        <p:spPr/>
        <p:txBody>
          <a:bodyPr>
            <a:normAutofit/>
          </a:bodyPr>
          <a:lstStyle/>
          <a:p>
            <a:r>
              <a:rPr lang="id-ID" sz="4000" dirty="0"/>
              <a:t>Siklus ini terjadi saat badan air (air laut, sungai dan danau ke arah daratan) mengalami evaporasi → membentuk uap → uap air terkumpul makin banyak di udara → uap air menjadi jenuh → mengalami kondensasi → turun hujan → air hujan yang jatuh di daratan → air bergerak menuju badan air. </a:t>
            </a:r>
          </a:p>
        </p:txBody>
      </p:sp>
    </p:spTree>
    <p:extLst>
      <p:ext uri="{BB962C8B-B14F-4D97-AF65-F5344CB8AC3E}">
        <p14:creationId xmlns:p14="http://schemas.microsoft.com/office/powerpoint/2010/main" val="3709066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309CDC-AAB6-4F97-ABB9-40DD481AF868}"/>
              </a:ext>
            </a:extLst>
          </p:cNvPr>
          <p:cNvSpPr>
            <a:spLocks noGrp="1"/>
          </p:cNvSpPr>
          <p:nvPr>
            <p:ph type="title"/>
          </p:nvPr>
        </p:nvSpPr>
        <p:spPr/>
        <p:txBody>
          <a:bodyPr>
            <a:normAutofit fontScale="90000"/>
          </a:bodyPr>
          <a:lstStyle/>
          <a:p>
            <a:r>
              <a:rPr lang="id-ID" b="1" dirty="0"/>
              <a:t/>
            </a:r>
            <a:br>
              <a:rPr lang="id-ID" b="1" dirty="0"/>
            </a:br>
            <a:r>
              <a:rPr lang="id-ID" b="1" dirty="0"/>
              <a:t>                          3. Siklus Panjang</a:t>
            </a:r>
            <a:br>
              <a:rPr lang="id-ID" b="1" dirty="0"/>
            </a:br>
            <a:endParaRPr lang="id-ID" dirty="0"/>
          </a:p>
        </p:txBody>
      </p:sp>
      <p:sp>
        <p:nvSpPr>
          <p:cNvPr id="3" name="Content Placeholder 2">
            <a:extLst>
              <a:ext uri="{FF2B5EF4-FFF2-40B4-BE49-F238E27FC236}">
                <a16:creationId xmlns:a16="http://schemas.microsoft.com/office/drawing/2014/main" xmlns="" id="{B4D5FBCA-C82B-445F-AFD7-08B8BBF694E2}"/>
              </a:ext>
            </a:extLst>
          </p:cNvPr>
          <p:cNvSpPr>
            <a:spLocks noGrp="1"/>
          </p:cNvSpPr>
          <p:nvPr>
            <p:ph idx="1"/>
          </p:nvPr>
        </p:nvSpPr>
        <p:spPr/>
        <p:txBody>
          <a:bodyPr>
            <a:normAutofit/>
          </a:bodyPr>
          <a:lstStyle/>
          <a:p>
            <a:r>
              <a:rPr lang="id-ID" sz="3600" dirty="0"/>
              <a:t>Siklus ini terjadi saat badan air (air laut, air sungai dan air danau) mengalami evaporasi → membentuk uap → uap air terkumpul makin banyak di udara → uap air menjadi jenuh → terjadi kondensasi menjadi awan kristal es → awan terdorong ke pegunungan → awan turun dalam bentuk hujan/es/salju di lereng gunung → lelehan es menyerap kedalam tanah → kembali ke badan air </a:t>
            </a:r>
          </a:p>
        </p:txBody>
      </p:sp>
    </p:spTree>
    <p:extLst>
      <p:ext uri="{BB962C8B-B14F-4D97-AF65-F5344CB8AC3E}">
        <p14:creationId xmlns:p14="http://schemas.microsoft.com/office/powerpoint/2010/main" val="2498119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7764F6-1AB1-4DE3-BF62-41A63C22278D}"/>
              </a:ext>
            </a:extLst>
          </p:cNvPr>
          <p:cNvSpPr>
            <a:spLocks noGrp="1"/>
          </p:cNvSpPr>
          <p:nvPr>
            <p:ph type="title"/>
          </p:nvPr>
        </p:nvSpPr>
        <p:spPr/>
        <p:txBody>
          <a:bodyPr/>
          <a:lstStyle/>
          <a:p>
            <a:r>
              <a:rPr lang="id-ID" dirty="0"/>
              <a:t>                   Jeniss Jenis Perairan</a:t>
            </a:r>
          </a:p>
        </p:txBody>
      </p:sp>
      <p:sp>
        <p:nvSpPr>
          <p:cNvPr id="3" name="Content Placeholder 2">
            <a:extLst>
              <a:ext uri="{FF2B5EF4-FFF2-40B4-BE49-F238E27FC236}">
                <a16:creationId xmlns:a16="http://schemas.microsoft.com/office/drawing/2014/main" xmlns="" id="{58709E49-A1D2-416A-8EC9-A123420529C1}"/>
              </a:ext>
            </a:extLst>
          </p:cNvPr>
          <p:cNvSpPr>
            <a:spLocks noGrp="1"/>
          </p:cNvSpPr>
          <p:nvPr>
            <p:ph idx="1"/>
          </p:nvPr>
        </p:nvSpPr>
        <p:spPr>
          <a:xfrm>
            <a:off x="520148" y="1051235"/>
            <a:ext cx="10515600" cy="4351338"/>
          </a:xfrm>
        </p:spPr>
        <p:txBody>
          <a:bodyPr>
            <a:normAutofit/>
          </a:bodyPr>
          <a:lstStyle/>
          <a:p>
            <a:pPr marL="0" indent="0">
              <a:buNone/>
            </a:pPr>
            <a:endParaRPr lang="id-ID" sz="4000" dirty="0"/>
          </a:p>
          <a:p>
            <a:pPr marL="0" indent="0">
              <a:buNone/>
            </a:pPr>
            <a:r>
              <a:rPr lang="id-ID" sz="4000" dirty="0"/>
              <a:t>            1</a:t>
            </a:r>
            <a:r>
              <a:rPr lang="id-ID" sz="5400" dirty="0"/>
              <a:t>. Perairan darat</a:t>
            </a:r>
          </a:p>
          <a:p>
            <a:pPr marL="0" indent="0">
              <a:buNone/>
            </a:pPr>
            <a:r>
              <a:rPr lang="id-ID" sz="5400" dirty="0"/>
              <a:t>        2. Perairan laut</a:t>
            </a:r>
          </a:p>
        </p:txBody>
      </p:sp>
    </p:spTree>
    <p:extLst>
      <p:ext uri="{BB962C8B-B14F-4D97-AF65-F5344CB8AC3E}">
        <p14:creationId xmlns:p14="http://schemas.microsoft.com/office/powerpoint/2010/main" val="1559544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84A1A1-5EF9-4DBC-9C57-C28DEE652646}"/>
              </a:ext>
            </a:extLst>
          </p:cNvPr>
          <p:cNvSpPr>
            <a:spLocks noGrp="1"/>
          </p:cNvSpPr>
          <p:nvPr>
            <p:ph type="title"/>
          </p:nvPr>
        </p:nvSpPr>
        <p:spPr/>
        <p:txBody>
          <a:bodyPr/>
          <a:lstStyle/>
          <a:p>
            <a:r>
              <a:rPr lang="id-ID" dirty="0"/>
              <a:t>                                Perairan darat</a:t>
            </a:r>
          </a:p>
        </p:txBody>
      </p:sp>
      <p:sp>
        <p:nvSpPr>
          <p:cNvPr id="3" name="Content Placeholder 2">
            <a:extLst>
              <a:ext uri="{FF2B5EF4-FFF2-40B4-BE49-F238E27FC236}">
                <a16:creationId xmlns:a16="http://schemas.microsoft.com/office/drawing/2014/main" xmlns="" id="{6F16EB89-2C31-4814-B4F3-485DA6F8F96F}"/>
              </a:ext>
            </a:extLst>
          </p:cNvPr>
          <p:cNvSpPr>
            <a:spLocks noGrp="1"/>
          </p:cNvSpPr>
          <p:nvPr>
            <p:ph idx="1"/>
          </p:nvPr>
        </p:nvSpPr>
        <p:spPr/>
        <p:txBody>
          <a:bodyPr>
            <a:normAutofit lnSpcReduction="10000"/>
          </a:bodyPr>
          <a:lstStyle/>
          <a:p>
            <a:r>
              <a:rPr lang="id-ID" sz="4000" dirty="0"/>
              <a:t>Perairan darat, semua tubuh perairan yang terjadi dan berada di daratan. Jenis-jenis perairan darat adalahsebagai berikut :</a:t>
            </a:r>
          </a:p>
          <a:p>
            <a:r>
              <a:rPr lang="id-ID" sz="4000" dirty="0"/>
              <a:t>` Sungai</a:t>
            </a:r>
          </a:p>
          <a:p>
            <a:r>
              <a:rPr lang="id-ID" sz="4000" dirty="0"/>
              <a:t>  Danau</a:t>
            </a:r>
          </a:p>
          <a:p>
            <a:r>
              <a:rPr lang="id-ID" sz="4000" dirty="0"/>
              <a:t>  Air Tanah</a:t>
            </a:r>
          </a:p>
          <a:p>
            <a:r>
              <a:rPr lang="id-ID" sz="4000" dirty="0"/>
              <a:t>  Rawa</a:t>
            </a:r>
          </a:p>
        </p:txBody>
      </p:sp>
    </p:spTree>
    <p:extLst>
      <p:ext uri="{BB962C8B-B14F-4D97-AF65-F5344CB8AC3E}">
        <p14:creationId xmlns:p14="http://schemas.microsoft.com/office/powerpoint/2010/main" val="1774667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2EADD1-E4AB-475B-BD2A-5FE172EB7902}"/>
              </a:ext>
            </a:extLst>
          </p:cNvPr>
          <p:cNvSpPr>
            <a:spLocks noGrp="1"/>
          </p:cNvSpPr>
          <p:nvPr>
            <p:ph type="title"/>
          </p:nvPr>
        </p:nvSpPr>
        <p:spPr/>
        <p:txBody>
          <a:bodyPr>
            <a:normAutofit fontScale="90000"/>
          </a:bodyPr>
          <a:lstStyle/>
          <a:p>
            <a:r>
              <a:rPr lang="id-ID" dirty="0"/>
              <a:t>`</a:t>
            </a:r>
            <a:br>
              <a:rPr lang="id-ID" dirty="0"/>
            </a:br>
            <a:r>
              <a:rPr lang="id-ID" dirty="0"/>
              <a:t>                                      Sungai</a:t>
            </a:r>
            <a:br>
              <a:rPr lang="id-ID" dirty="0"/>
            </a:br>
            <a:endParaRPr lang="id-ID" dirty="0"/>
          </a:p>
        </p:txBody>
      </p:sp>
      <p:sp>
        <p:nvSpPr>
          <p:cNvPr id="3" name="Content Placeholder 2">
            <a:extLst>
              <a:ext uri="{FF2B5EF4-FFF2-40B4-BE49-F238E27FC236}">
                <a16:creationId xmlns:a16="http://schemas.microsoft.com/office/drawing/2014/main" xmlns="" id="{9EAB9655-92EB-4176-9566-369BD08B6B77}"/>
              </a:ext>
            </a:extLst>
          </p:cNvPr>
          <p:cNvSpPr>
            <a:spLocks noGrp="1"/>
          </p:cNvSpPr>
          <p:nvPr>
            <p:ph idx="1"/>
          </p:nvPr>
        </p:nvSpPr>
        <p:spPr/>
        <p:txBody>
          <a:bodyPr>
            <a:normAutofit fontScale="92500"/>
          </a:bodyPr>
          <a:lstStyle/>
          <a:p>
            <a:r>
              <a:rPr lang="id-ID" sz="4000" dirty="0"/>
              <a:t>Sungai, terbentuk dari air hujan yang jatuh ke permukaan tanah sebagian besar membentuk aliran permukaan.Aliran permukaan ini mengalir ke tempat yang lebih rendah menuju ke parit, selokan, dan anak sungai. Sungai mengalir dengan kemiringan yang berbeda-beda. Di daerah hulu, sungai lebih curam, sedangkan di daerah hilir sungai datar dan lebih berkelok-kelok.</a:t>
            </a:r>
          </a:p>
        </p:txBody>
      </p:sp>
    </p:spTree>
    <p:extLst>
      <p:ext uri="{BB962C8B-B14F-4D97-AF65-F5344CB8AC3E}">
        <p14:creationId xmlns:p14="http://schemas.microsoft.com/office/powerpoint/2010/main" val="336489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0158" y="515155"/>
            <a:ext cx="10380372" cy="5661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1523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BAGIAN BAGIAN SUNGAI</a:t>
            </a:r>
            <a:endParaRPr lang="id-ID" dirty="0"/>
          </a:p>
        </p:txBody>
      </p:sp>
      <p:sp>
        <p:nvSpPr>
          <p:cNvPr id="3" name="Content Placeholder 2"/>
          <p:cNvSpPr>
            <a:spLocks noGrp="1"/>
          </p:cNvSpPr>
          <p:nvPr>
            <p:ph idx="1"/>
          </p:nvPr>
        </p:nvSpPr>
        <p:spPr/>
        <p:txBody>
          <a:bodyPr/>
          <a:lstStyle/>
          <a:p>
            <a:r>
              <a:rPr lang="id-ID" dirty="0" smtClean="0"/>
              <a:t>1. sungai bagian hulu</a:t>
            </a:r>
          </a:p>
          <a:p>
            <a:endParaRPr lang="id-ID"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885" y="2318196"/>
            <a:ext cx="10071278" cy="4262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402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a:bodyPr>
          <a:lstStyle/>
          <a:p>
            <a:pPr marL="0" indent="0">
              <a:buNone/>
            </a:pPr>
            <a:r>
              <a:rPr lang="id-ID" sz="4800" dirty="0"/>
              <a:t>Hulu adalah bagian sungai yang terletak di daerah pegunungan atau perbukitan. Hulu adalah awal mula aliran sungai. Air yang mengalir di hulu biasanya lebih jernih.</a:t>
            </a:r>
            <a:br>
              <a:rPr lang="id-ID" sz="4800" dirty="0"/>
            </a:br>
            <a:r>
              <a:rPr lang="id-ID" dirty="0"/>
              <a:t/>
            </a:r>
            <a:br>
              <a:rPr lang="id-ID" dirty="0"/>
            </a:br>
            <a:endParaRPr lang="id-ID" dirty="0"/>
          </a:p>
        </p:txBody>
      </p:sp>
    </p:spTree>
    <p:extLst>
      <p:ext uri="{BB962C8B-B14F-4D97-AF65-F5344CB8AC3E}">
        <p14:creationId xmlns:p14="http://schemas.microsoft.com/office/powerpoint/2010/main" val="4250996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F77264-5442-4853-A407-9DC900D73116}"/>
              </a:ext>
            </a:extLst>
          </p:cNvPr>
          <p:cNvSpPr>
            <a:spLocks noGrp="1"/>
          </p:cNvSpPr>
          <p:nvPr>
            <p:ph type="title"/>
          </p:nvPr>
        </p:nvSpPr>
        <p:spPr/>
        <p:txBody>
          <a:bodyPr/>
          <a:lstStyle/>
          <a:p>
            <a:endParaRPr lang="id-ID"/>
          </a:p>
        </p:txBody>
      </p:sp>
      <p:pic>
        <p:nvPicPr>
          <p:cNvPr id="4" name="Content Placeholder 3">
            <a:extLst>
              <a:ext uri="{FF2B5EF4-FFF2-40B4-BE49-F238E27FC236}">
                <a16:creationId xmlns:a16="http://schemas.microsoft.com/office/drawing/2014/main" xmlns="" id="{95B1F5D1-329D-4089-80C1-0A71B1FB5096}"/>
              </a:ext>
            </a:extLst>
          </p:cNvPr>
          <p:cNvPicPr>
            <a:picLocks noGrp="1" noChangeAspect="1"/>
          </p:cNvPicPr>
          <p:nvPr>
            <p:ph idx="1"/>
          </p:nvPr>
        </p:nvPicPr>
        <p:blipFill>
          <a:blip r:embed="rId2"/>
          <a:stretch>
            <a:fillRect/>
          </a:stretch>
        </p:blipFill>
        <p:spPr>
          <a:xfrm>
            <a:off x="715618" y="1825624"/>
            <a:ext cx="10638182" cy="4893227"/>
          </a:xfrm>
          <a:prstGeom prst="rect">
            <a:avLst/>
          </a:prstGeom>
        </p:spPr>
      </p:pic>
    </p:spTree>
    <p:extLst>
      <p:ext uri="{BB962C8B-B14F-4D97-AF65-F5344CB8AC3E}">
        <p14:creationId xmlns:p14="http://schemas.microsoft.com/office/powerpoint/2010/main" val="3542768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a:bodyPr>
          <a:lstStyle/>
          <a:p>
            <a:r>
              <a:rPr lang="id-ID" dirty="0"/>
              <a:t>Selain itu, bagian hulu memiliki ciri sebagai berikut: </a:t>
            </a:r>
            <a:endParaRPr lang="id-ID" dirty="0" smtClean="0"/>
          </a:p>
          <a:p>
            <a:r>
              <a:rPr lang="id-ID" dirty="0" smtClean="0"/>
              <a:t>Arus </a:t>
            </a:r>
            <a:r>
              <a:rPr lang="id-ID" dirty="0"/>
              <a:t>deras </a:t>
            </a:r>
            <a:endParaRPr lang="id-ID" dirty="0" smtClean="0"/>
          </a:p>
          <a:p>
            <a:r>
              <a:rPr lang="id-ID" dirty="0" smtClean="0"/>
              <a:t>Pengikisan </a:t>
            </a:r>
            <a:r>
              <a:rPr lang="id-ID" dirty="0"/>
              <a:t>atau erosi ke dasar </a:t>
            </a:r>
            <a:r>
              <a:rPr lang="id-ID" dirty="0" smtClean="0"/>
              <a:t>sungai</a:t>
            </a:r>
          </a:p>
          <a:p>
            <a:r>
              <a:rPr lang="id-ID" dirty="0" smtClean="0"/>
              <a:t> </a:t>
            </a:r>
            <a:r>
              <a:rPr lang="id-ID" dirty="0"/>
              <a:t>Saluran berbentuk </a:t>
            </a:r>
            <a:r>
              <a:rPr lang="id-ID" dirty="0" smtClean="0"/>
              <a:t>V </a:t>
            </a:r>
          </a:p>
          <a:p>
            <a:r>
              <a:rPr lang="id-ID" dirty="0" smtClean="0"/>
              <a:t>Tidak </a:t>
            </a:r>
            <a:r>
              <a:rPr lang="id-ID" dirty="0"/>
              <a:t>terdapat pengendapan Batu </a:t>
            </a:r>
            <a:endParaRPr lang="id-ID" dirty="0" smtClean="0"/>
          </a:p>
          <a:p>
            <a:pPr marL="0" indent="0">
              <a:buNone/>
            </a:pPr>
            <a:r>
              <a:rPr lang="id-ID" dirty="0"/>
              <a:t> </a:t>
            </a:r>
            <a:r>
              <a:rPr lang="id-ID" dirty="0" smtClean="0"/>
              <a:t> </a:t>
            </a:r>
            <a:r>
              <a:rPr lang="id-ID" dirty="0"/>
              <a:t>Terdapat jeram atau air terjun</a:t>
            </a:r>
            <a:br>
              <a:rPr lang="id-ID" dirty="0"/>
            </a:br>
            <a:endParaRPr lang="id-ID" dirty="0"/>
          </a:p>
        </p:txBody>
      </p:sp>
    </p:spTree>
    <p:extLst>
      <p:ext uri="{BB962C8B-B14F-4D97-AF65-F5344CB8AC3E}">
        <p14:creationId xmlns:p14="http://schemas.microsoft.com/office/powerpoint/2010/main" val="1516479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58D4E3-9D08-429F-863D-2133E49407AC}"/>
              </a:ext>
            </a:extLst>
          </p:cNvPr>
          <p:cNvSpPr>
            <a:spLocks noGrp="1"/>
          </p:cNvSpPr>
          <p:nvPr>
            <p:ph type="title"/>
          </p:nvPr>
        </p:nvSpPr>
        <p:spPr/>
        <p:txBody>
          <a:bodyPr/>
          <a:lstStyle/>
          <a:p>
            <a:r>
              <a:rPr lang="id-ID" dirty="0"/>
              <a:t>                   </a:t>
            </a:r>
            <a:r>
              <a:rPr lang="id-ID" dirty="0" smtClean="0"/>
              <a:t>gambar </a:t>
            </a:r>
            <a:r>
              <a:rPr lang="id-ID" dirty="0"/>
              <a:t>b</a:t>
            </a:r>
            <a:r>
              <a:rPr lang="id-ID" dirty="0" smtClean="0"/>
              <a:t>agian hulu </a:t>
            </a:r>
            <a:r>
              <a:rPr lang="id-ID" dirty="0"/>
              <a:t>sungai</a:t>
            </a:r>
          </a:p>
        </p:txBody>
      </p:sp>
      <p:sp>
        <p:nvSpPr>
          <p:cNvPr id="3" name="Content Placeholder 2">
            <a:extLst>
              <a:ext uri="{FF2B5EF4-FFF2-40B4-BE49-F238E27FC236}">
                <a16:creationId xmlns:a16="http://schemas.microsoft.com/office/drawing/2014/main" xmlns="" id="{D16206AF-F3E3-4C1A-971B-EF7E711880D8}"/>
              </a:ext>
            </a:extLst>
          </p:cNvPr>
          <p:cNvSpPr>
            <a:spLocks noGrp="1"/>
          </p:cNvSpPr>
          <p:nvPr>
            <p:ph idx="1"/>
          </p:nvPr>
        </p:nvSpPr>
        <p:spPr/>
        <p:txBody>
          <a:bodyPr>
            <a:normAutofit/>
          </a:bodyPr>
          <a:lstStyle/>
          <a:p>
            <a:pPr marL="0" indent="0">
              <a:buNone/>
            </a:pPr>
            <a:endParaRPr lang="id-ID" dirty="0"/>
          </a:p>
          <a:p>
            <a:endParaRPr lang="id-ID" dirty="0"/>
          </a:p>
          <a:p>
            <a:pPr marL="0" indent="0">
              <a:buNone/>
            </a:pPr>
            <a:endParaRPr lang="id-ID" dirty="0"/>
          </a:p>
        </p:txBody>
      </p:sp>
      <p:pic>
        <p:nvPicPr>
          <p:cNvPr id="4" name="Picture 3">
            <a:extLst>
              <a:ext uri="{FF2B5EF4-FFF2-40B4-BE49-F238E27FC236}">
                <a16:creationId xmlns:a16="http://schemas.microsoft.com/office/drawing/2014/main" xmlns="" id="{97DDC3B3-87A0-4496-8BB3-F3C0E4A1CE83}"/>
              </a:ext>
            </a:extLst>
          </p:cNvPr>
          <p:cNvPicPr>
            <a:picLocks noChangeAspect="1"/>
          </p:cNvPicPr>
          <p:nvPr/>
        </p:nvPicPr>
        <p:blipFill>
          <a:blip r:embed="rId2"/>
          <a:stretch>
            <a:fillRect/>
          </a:stretch>
        </p:blipFill>
        <p:spPr>
          <a:xfrm>
            <a:off x="1571223" y="2107096"/>
            <a:ext cx="5808371" cy="3949147"/>
          </a:xfrm>
          <a:prstGeom prst="rect">
            <a:avLst/>
          </a:prstGeom>
        </p:spPr>
      </p:pic>
      <p:pic>
        <p:nvPicPr>
          <p:cNvPr id="5" name="Picture 4">
            <a:extLst>
              <a:ext uri="{FF2B5EF4-FFF2-40B4-BE49-F238E27FC236}">
                <a16:creationId xmlns:a16="http://schemas.microsoft.com/office/drawing/2014/main" xmlns="" id="{97DDC3B3-87A0-4496-8BB3-F3C0E4A1CE83}"/>
              </a:ext>
            </a:extLst>
          </p:cNvPr>
          <p:cNvPicPr>
            <a:picLocks noChangeAspect="1"/>
          </p:cNvPicPr>
          <p:nvPr/>
        </p:nvPicPr>
        <p:blipFill>
          <a:blip r:embed="rId2"/>
          <a:stretch>
            <a:fillRect/>
          </a:stretch>
        </p:blipFill>
        <p:spPr>
          <a:xfrm>
            <a:off x="1571223" y="1893194"/>
            <a:ext cx="5808371" cy="4315449"/>
          </a:xfrm>
          <a:prstGeom prst="rect">
            <a:avLst/>
          </a:prstGeom>
        </p:spPr>
      </p:pic>
    </p:spTree>
    <p:extLst>
      <p:ext uri="{BB962C8B-B14F-4D97-AF65-F5344CB8AC3E}">
        <p14:creationId xmlns:p14="http://schemas.microsoft.com/office/powerpoint/2010/main" val="1509131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fontScale="77500" lnSpcReduction="20000"/>
          </a:bodyPr>
          <a:lstStyle/>
          <a:p>
            <a:pPr marL="0" indent="0">
              <a:buNone/>
            </a:pPr>
            <a:r>
              <a:rPr lang="id-ID" dirty="0" smtClean="0"/>
              <a:t>sungai bagian tengah</a:t>
            </a:r>
          </a:p>
          <a:p>
            <a:pPr marL="0" indent="0">
              <a:buNone/>
            </a:pPr>
            <a:r>
              <a:rPr lang="id-ID" sz="4000" dirty="0" smtClean="0"/>
              <a:t>Bagian </a:t>
            </a:r>
            <a:r>
              <a:rPr lang="id-ID" sz="4000" dirty="0"/>
              <a:t>tengah sungai biasanya terletak di daerah yang relatif datar. Ciri-ciri bagian tengah sungai yakni</a:t>
            </a:r>
            <a:r>
              <a:rPr lang="id-ID" sz="4000" dirty="0" smtClean="0"/>
              <a:t>:</a:t>
            </a:r>
          </a:p>
          <a:p>
            <a:pPr marL="0" indent="0">
              <a:buNone/>
            </a:pPr>
            <a:r>
              <a:rPr lang="id-ID" sz="4000" dirty="0"/>
              <a:t>-</a:t>
            </a:r>
            <a:r>
              <a:rPr lang="id-ID" sz="4000" dirty="0" smtClean="0"/>
              <a:t>Arus </a:t>
            </a:r>
            <a:r>
              <a:rPr lang="id-ID" sz="4000" dirty="0"/>
              <a:t>tidak deras </a:t>
            </a:r>
            <a:endParaRPr lang="id-ID" sz="4000" dirty="0" smtClean="0"/>
          </a:p>
          <a:p>
            <a:pPr marL="0" indent="0">
              <a:buNone/>
            </a:pPr>
            <a:r>
              <a:rPr lang="id-ID" sz="4000" dirty="0" smtClean="0"/>
              <a:t>-Daya </a:t>
            </a:r>
            <a:r>
              <a:rPr lang="id-ID" sz="4000" dirty="0"/>
              <a:t>erosi berkurang </a:t>
            </a:r>
            <a:endParaRPr lang="id-ID" sz="4000" dirty="0" smtClean="0"/>
          </a:p>
          <a:p>
            <a:pPr marL="0" indent="0">
              <a:buNone/>
            </a:pPr>
            <a:r>
              <a:rPr lang="id-ID" sz="4000" dirty="0" smtClean="0"/>
              <a:t>-Pengikisan </a:t>
            </a:r>
            <a:r>
              <a:rPr lang="id-ID" sz="4000" dirty="0"/>
              <a:t>lebih banyak ke dinding sungai dari pada ke dasar </a:t>
            </a:r>
            <a:endParaRPr lang="id-ID" sz="4000" dirty="0" smtClean="0"/>
          </a:p>
          <a:p>
            <a:pPr marL="0" indent="0">
              <a:buNone/>
            </a:pPr>
            <a:r>
              <a:rPr lang="id-ID" sz="4000" dirty="0" smtClean="0"/>
              <a:t>-Terjadi </a:t>
            </a:r>
            <a:r>
              <a:rPr lang="id-ID" sz="4000" dirty="0"/>
              <a:t>pengendapan </a:t>
            </a:r>
            <a:endParaRPr lang="id-ID" sz="4000" dirty="0" smtClean="0"/>
          </a:p>
          <a:p>
            <a:pPr marL="0" indent="0">
              <a:buNone/>
            </a:pPr>
            <a:r>
              <a:rPr lang="id-ID" sz="4000" dirty="0" smtClean="0"/>
              <a:t>-Terbentuk </a:t>
            </a:r>
            <a:r>
              <a:rPr lang="id-ID" sz="4000" dirty="0"/>
              <a:t>meander atau kelokan sungai yang besarnya 180 derajat Meander terbentuk </a:t>
            </a:r>
            <a:r>
              <a:rPr lang="id-ID" dirty="0"/>
              <a:t/>
            </a:r>
            <a:br>
              <a:rPr lang="id-ID" dirty="0"/>
            </a:br>
            <a:r>
              <a:rPr lang="id-ID" dirty="0"/>
              <a:t/>
            </a:r>
            <a:br>
              <a:rPr lang="id-ID" dirty="0"/>
            </a:br>
            <a:endParaRPr lang="id-ID" dirty="0"/>
          </a:p>
        </p:txBody>
      </p:sp>
    </p:spTree>
    <p:extLst>
      <p:ext uri="{BB962C8B-B14F-4D97-AF65-F5344CB8AC3E}">
        <p14:creationId xmlns:p14="http://schemas.microsoft.com/office/powerpoint/2010/main" val="4232410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CA5FC6-850F-434F-A878-774C47FB19B5}"/>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E101D083-CE87-42B3-9596-46544EF75028}"/>
              </a:ext>
            </a:extLst>
          </p:cNvPr>
          <p:cNvSpPr>
            <a:spLocks noGrp="1"/>
          </p:cNvSpPr>
          <p:nvPr>
            <p:ph idx="1"/>
          </p:nvPr>
        </p:nvSpPr>
        <p:spPr/>
        <p:txBody>
          <a:bodyPr>
            <a:normAutofit/>
          </a:bodyPr>
          <a:lstStyle/>
          <a:p>
            <a:endParaRPr lang="id-ID" dirty="0"/>
          </a:p>
        </p:txBody>
      </p:sp>
      <p:pic>
        <p:nvPicPr>
          <p:cNvPr id="4" name="Picture 3">
            <a:extLst>
              <a:ext uri="{FF2B5EF4-FFF2-40B4-BE49-F238E27FC236}">
                <a16:creationId xmlns:a16="http://schemas.microsoft.com/office/drawing/2014/main" xmlns="" id="{8FA6C2C2-7DB1-4827-878A-9EA249609417}"/>
              </a:ext>
            </a:extLst>
          </p:cNvPr>
          <p:cNvPicPr>
            <a:picLocks noChangeAspect="1"/>
          </p:cNvPicPr>
          <p:nvPr/>
        </p:nvPicPr>
        <p:blipFill>
          <a:blip r:embed="rId2"/>
          <a:stretch>
            <a:fillRect/>
          </a:stretch>
        </p:blipFill>
        <p:spPr>
          <a:xfrm>
            <a:off x="978795" y="2446986"/>
            <a:ext cx="6014433" cy="3786389"/>
          </a:xfrm>
          <a:prstGeom prst="rect">
            <a:avLst/>
          </a:prstGeom>
        </p:spPr>
      </p:pic>
    </p:spTree>
    <p:extLst>
      <p:ext uri="{BB962C8B-B14F-4D97-AF65-F5344CB8AC3E}">
        <p14:creationId xmlns:p14="http://schemas.microsoft.com/office/powerpoint/2010/main" val="3438145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fontScale="92500" lnSpcReduction="10000"/>
          </a:bodyPr>
          <a:lstStyle/>
          <a:p>
            <a:r>
              <a:rPr lang="id-ID" dirty="0" smtClean="0"/>
              <a:t>Bagian hilir sungai</a:t>
            </a:r>
          </a:p>
          <a:p>
            <a:r>
              <a:rPr lang="id-ID" dirty="0"/>
              <a:t>Bagian hilir atau muara sungai adalah ujung akhir aliran sungai. Biasanya, bagian hilir mengalirkan air sungai ke laut. Ciri-ciri bagian hilir sungai yakni</a:t>
            </a:r>
            <a:r>
              <a:rPr lang="id-ID" dirty="0" smtClean="0"/>
              <a:t>:</a:t>
            </a:r>
          </a:p>
          <a:p>
            <a:r>
              <a:rPr lang="id-ID" dirty="0" smtClean="0"/>
              <a:t> </a:t>
            </a:r>
            <a:r>
              <a:rPr lang="id-ID" dirty="0"/>
              <a:t>Arus tenang dan lambat </a:t>
            </a:r>
            <a:endParaRPr lang="id-ID" dirty="0" smtClean="0"/>
          </a:p>
          <a:p>
            <a:r>
              <a:rPr lang="id-ID" dirty="0" smtClean="0"/>
              <a:t>Badan </a:t>
            </a:r>
            <a:r>
              <a:rPr lang="id-ID" dirty="0"/>
              <a:t>sungai terdiri dari lumpur dan pasir halus </a:t>
            </a:r>
            <a:endParaRPr lang="id-ID" dirty="0" smtClean="0"/>
          </a:p>
          <a:p>
            <a:r>
              <a:rPr lang="id-ID" dirty="0" smtClean="0"/>
              <a:t>Pengikisan </a:t>
            </a:r>
            <a:r>
              <a:rPr lang="id-ID" dirty="0"/>
              <a:t>atau erosi melebar ke dinding sungai </a:t>
            </a:r>
            <a:endParaRPr lang="id-ID" dirty="0" smtClean="0"/>
          </a:p>
          <a:p>
            <a:r>
              <a:rPr lang="id-ID" dirty="0" smtClean="0"/>
              <a:t>Banyak </a:t>
            </a:r>
            <a:r>
              <a:rPr lang="id-ID" dirty="0"/>
              <a:t>pengendapan </a:t>
            </a:r>
            <a:endParaRPr lang="id-ID" dirty="0" smtClean="0"/>
          </a:p>
          <a:p>
            <a:r>
              <a:rPr lang="id-ID" dirty="0" smtClean="0"/>
              <a:t>Muara </a:t>
            </a:r>
            <a:r>
              <a:rPr lang="id-ID" dirty="0"/>
              <a:t>terkadang membentuk delta atau tanah datar hasil pengendapan dan sungai mati (oxbow lake)</a:t>
            </a:r>
            <a:br>
              <a:rPr lang="id-ID" dirty="0"/>
            </a:br>
            <a:r>
              <a:rPr lang="id-ID" dirty="0"/>
              <a:t/>
            </a:r>
            <a:br>
              <a:rPr lang="id-ID" dirty="0"/>
            </a:br>
            <a:endParaRPr lang="id-ID" dirty="0"/>
          </a:p>
        </p:txBody>
      </p:sp>
    </p:spTree>
    <p:extLst>
      <p:ext uri="{BB962C8B-B14F-4D97-AF65-F5344CB8AC3E}">
        <p14:creationId xmlns:p14="http://schemas.microsoft.com/office/powerpoint/2010/main" val="3884955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2581" y="1825625"/>
            <a:ext cx="10573554"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3560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Pola aliran sungai</a:t>
            </a:r>
            <a:endParaRPr lang="id-ID" dirty="0"/>
          </a:p>
        </p:txBody>
      </p:sp>
      <p:sp>
        <p:nvSpPr>
          <p:cNvPr id="3" name="Content Placeholder 2"/>
          <p:cNvSpPr>
            <a:spLocks noGrp="1"/>
          </p:cNvSpPr>
          <p:nvPr>
            <p:ph idx="1"/>
          </p:nvPr>
        </p:nvSpPr>
        <p:spPr/>
        <p:txBody>
          <a:bodyPr>
            <a:normAutofit fontScale="77500" lnSpcReduction="20000"/>
          </a:bodyPr>
          <a:lstStyle/>
          <a:p>
            <a:pPr marL="0" indent="0">
              <a:buNone/>
            </a:pPr>
            <a:r>
              <a:rPr lang="id-ID" dirty="0"/>
              <a:t>P</a:t>
            </a:r>
            <a:r>
              <a:rPr lang="id-ID" dirty="0" smtClean="0"/>
              <a:t>ola </a:t>
            </a:r>
            <a:r>
              <a:rPr lang="id-ID" dirty="0"/>
              <a:t>aliran tiap sungai tak ada yang sama. Ada yang lurus memanjang, ada juga yang menyebar ke berbagai sisi. Dikutip dari Dinamika Hidrosfer (2018), delapan pola aliran sungai yang kerap ditemui adalah </a:t>
            </a:r>
            <a:endParaRPr lang="id-ID" dirty="0" smtClean="0"/>
          </a:p>
          <a:p>
            <a:pPr marL="0" indent="0">
              <a:buNone/>
            </a:pPr>
            <a:r>
              <a:rPr lang="id-ID" dirty="0" smtClean="0"/>
              <a:t>1. pola </a:t>
            </a:r>
            <a:r>
              <a:rPr lang="id-ID" dirty="0"/>
              <a:t>radial sentrifugal</a:t>
            </a:r>
            <a:r>
              <a:rPr lang="id-ID" dirty="0" smtClean="0"/>
              <a:t>,</a:t>
            </a:r>
          </a:p>
          <a:p>
            <a:pPr marL="0" indent="0">
              <a:buNone/>
            </a:pPr>
            <a:r>
              <a:rPr lang="id-ID" dirty="0" smtClean="0"/>
              <a:t>2. </a:t>
            </a:r>
            <a:r>
              <a:rPr lang="id-ID" dirty="0"/>
              <a:t>pola radial sentripetal, </a:t>
            </a:r>
            <a:endParaRPr lang="id-ID" dirty="0" smtClean="0"/>
          </a:p>
          <a:p>
            <a:pPr marL="0" indent="0">
              <a:buNone/>
            </a:pPr>
            <a:r>
              <a:rPr lang="id-ID" dirty="0" smtClean="0"/>
              <a:t>3. pola </a:t>
            </a:r>
            <a:r>
              <a:rPr lang="id-ID" dirty="0"/>
              <a:t>dendritik, </a:t>
            </a:r>
            <a:endParaRPr lang="id-ID" dirty="0" smtClean="0"/>
          </a:p>
          <a:p>
            <a:pPr marL="0" indent="0">
              <a:buNone/>
            </a:pPr>
            <a:r>
              <a:rPr lang="id-ID" dirty="0" smtClean="0"/>
              <a:t>4. pola </a:t>
            </a:r>
            <a:r>
              <a:rPr lang="id-ID" dirty="0"/>
              <a:t>trellis</a:t>
            </a:r>
            <a:r>
              <a:rPr lang="id-ID" dirty="0" smtClean="0"/>
              <a:t>,</a:t>
            </a:r>
          </a:p>
          <a:p>
            <a:pPr marL="0" indent="0">
              <a:buNone/>
            </a:pPr>
            <a:r>
              <a:rPr lang="id-ID" dirty="0" smtClean="0"/>
              <a:t>5.pola </a:t>
            </a:r>
            <a:r>
              <a:rPr lang="id-ID" dirty="0"/>
              <a:t>rektangular</a:t>
            </a:r>
            <a:r>
              <a:rPr lang="id-ID" dirty="0" smtClean="0"/>
              <a:t>,</a:t>
            </a:r>
          </a:p>
          <a:p>
            <a:pPr marL="0" indent="0">
              <a:buNone/>
            </a:pPr>
            <a:r>
              <a:rPr lang="id-ID" dirty="0" smtClean="0"/>
              <a:t>6. </a:t>
            </a:r>
            <a:r>
              <a:rPr lang="id-ID" dirty="0"/>
              <a:t>pola pinnate</a:t>
            </a:r>
            <a:r>
              <a:rPr lang="id-ID" dirty="0" smtClean="0"/>
              <a:t>,</a:t>
            </a:r>
          </a:p>
          <a:p>
            <a:pPr marL="0" indent="0">
              <a:buNone/>
            </a:pPr>
            <a:r>
              <a:rPr lang="id-ID" dirty="0" smtClean="0"/>
              <a:t>7. </a:t>
            </a:r>
            <a:r>
              <a:rPr lang="id-ID" dirty="0"/>
              <a:t>pola anural, dan </a:t>
            </a:r>
            <a:endParaRPr lang="id-ID" dirty="0" smtClean="0"/>
          </a:p>
          <a:p>
            <a:pPr marL="0" indent="0">
              <a:buNone/>
            </a:pPr>
            <a:r>
              <a:rPr lang="id-ID" dirty="0" smtClean="0"/>
              <a:t>8.pola </a:t>
            </a:r>
            <a:r>
              <a:rPr lang="id-ID" dirty="0"/>
              <a:t>paralel. </a:t>
            </a:r>
            <a:br>
              <a:rPr lang="id-ID" dirty="0"/>
            </a:br>
            <a:r>
              <a:rPr lang="id-ID" dirty="0"/>
              <a:t/>
            </a:r>
            <a:br>
              <a:rPr lang="id-ID" dirty="0"/>
            </a:br>
            <a:endParaRPr lang="id-ID" dirty="0"/>
          </a:p>
        </p:txBody>
      </p:sp>
    </p:spTree>
    <p:extLst>
      <p:ext uri="{BB962C8B-B14F-4D97-AF65-F5344CB8AC3E}">
        <p14:creationId xmlns:p14="http://schemas.microsoft.com/office/powerpoint/2010/main" val="3896672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
            </a:r>
            <a:br>
              <a:rPr lang="id-ID" dirty="0" smtClean="0"/>
            </a:br>
            <a:r>
              <a:rPr lang="id-ID" dirty="0"/>
              <a:t/>
            </a:r>
            <a:br>
              <a:rPr lang="id-ID" dirty="0"/>
            </a:br>
            <a:r>
              <a:rPr lang="id-ID" dirty="0" smtClean="0"/>
              <a:t>             1. </a:t>
            </a:r>
            <a:r>
              <a:rPr lang="id-ID" dirty="0"/>
              <a:t>Pola Dendritik</a:t>
            </a:r>
            <a:br>
              <a:rPr lang="id-ID" dirty="0"/>
            </a:br>
            <a:r>
              <a:rPr lang="id-ID" dirty="0"/>
              <a:t/>
            </a:r>
            <a:br>
              <a:rPr lang="id-ID" dirty="0"/>
            </a:br>
            <a:endParaRPr lang="id-ID" dirty="0"/>
          </a:p>
        </p:txBody>
      </p:sp>
      <p:sp>
        <p:nvSpPr>
          <p:cNvPr id="3" name="Content Placeholder 2"/>
          <p:cNvSpPr>
            <a:spLocks noGrp="1"/>
          </p:cNvSpPr>
          <p:nvPr>
            <p:ph idx="1"/>
          </p:nvPr>
        </p:nvSpPr>
        <p:spPr/>
        <p:txBody>
          <a:bodyPr>
            <a:normAutofit lnSpcReduction="10000"/>
          </a:bodyPr>
          <a:lstStyle/>
          <a:p>
            <a:r>
              <a:rPr lang="id-ID" sz="3200" dirty="0"/>
              <a:t>Ini adalah pola aliran sungai yang paling umum dan sering dijumpai. Karakteristik dari </a:t>
            </a:r>
            <a:r>
              <a:rPr lang="id-ID" sz="3200" dirty="0">
                <a:hlinkClick r:id="rId2"/>
              </a:rPr>
              <a:t>pola aliran sungai dendritik</a:t>
            </a:r>
            <a:r>
              <a:rPr lang="id-ID" sz="3200" dirty="0"/>
              <a:t> adalah memiliki cabang atau anak cabang sungai yang bentuknya mirip dengan garis penampang pada daun. Secara umum, pola aliran ini dikendalikan oleh litologi yang homogen. Di samping itu, pola aliran sungai dendritik memiliki kerapatan yang dikontrol oleh jenis batuan-batuan yang terdapat di sekitar sungai.</a:t>
            </a:r>
            <a:br>
              <a:rPr lang="id-ID" sz="3200" dirty="0"/>
            </a:br>
            <a:r>
              <a:rPr lang="id-ID" sz="3200" dirty="0"/>
              <a:t/>
            </a:r>
            <a:br>
              <a:rPr lang="id-ID" sz="3200" dirty="0"/>
            </a:br>
            <a:endParaRPr lang="id-ID" sz="3200" dirty="0"/>
          </a:p>
        </p:txBody>
      </p:sp>
    </p:spTree>
    <p:extLst>
      <p:ext uri="{BB962C8B-B14F-4D97-AF65-F5344CB8AC3E}">
        <p14:creationId xmlns:p14="http://schemas.microsoft.com/office/powerpoint/2010/main" val="3336207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0" y="2401094"/>
            <a:ext cx="6096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1253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extLst>
      <p:ext uri="{BB962C8B-B14F-4D97-AF65-F5344CB8AC3E}">
        <p14:creationId xmlns:p14="http://schemas.microsoft.com/office/powerpoint/2010/main" val="3038064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2EE6E1-C33D-4728-B5C3-AF1F7863FE0B}"/>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589821E5-FF24-450A-B048-71D88644141A}"/>
              </a:ext>
            </a:extLst>
          </p:cNvPr>
          <p:cNvSpPr>
            <a:spLocks noGrp="1"/>
          </p:cNvSpPr>
          <p:nvPr>
            <p:ph idx="1"/>
          </p:nvPr>
        </p:nvSpPr>
        <p:spPr/>
        <p:txBody>
          <a:bodyPr>
            <a:normAutofit/>
          </a:bodyPr>
          <a:lstStyle/>
          <a:p>
            <a:r>
              <a:rPr lang="id-ID" sz="4000" b="1" dirty="0"/>
              <a:t>Hidrosfer</a:t>
            </a:r>
            <a:r>
              <a:rPr lang="id-ID" sz="4000" dirty="0"/>
              <a:t> adalah lapisan air yang ada di permukaan bumi. Pembentukan </a:t>
            </a:r>
            <a:r>
              <a:rPr lang="id-ID" sz="4000" b="1" dirty="0"/>
              <a:t>hidrosfer</a:t>
            </a:r>
            <a:r>
              <a:rPr lang="id-ID" sz="4000" dirty="0"/>
              <a:t> berasal dari berbagai sumber air yang ada di bumi. Kata </a:t>
            </a:r>
            <a:r>
              <a:rPr lang="id-ID" sz="4000" b="1" dirty="0"/>
              <a:t>hidrosfer</a:t>
            </a:r>
            <a:r>
              <a:rPr lang="id-ID" sz="4000" dirty="0"/>
              <a:t> berasal dari kata bahasa Inggris hydrosphere; hydro berarti air dan sphere berarti bulatan atau lingkup.</a:t>
            </a:r>
          </a:p>
        </p:txBody>
      </p:sp>
    </p:spTree>
    <p:extLst>
      <p:ext uri="{BB962C8B-B14F-4D97-AF65-F5344CB8AC3E}">
        <p14:creationId xmlns:p14="http://schemas.microsoft.com/office/powerpoint/2010/main" val="3160602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extLst>
      <p:ext uri="{BB962C8B-B14F-4D97-AF65-F5344CB8AC3E}">
        <p14:creationId xmlns:p14="http://schemas.microsoft.com/office/powerpoint/2010/main" val="2682910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extLst>
      <p:ext uri="{BB962C8B-B14F-4D97-AF65-F5344CB8AC3E}">
        <p14:creationId xmlns:p14="http://schemas.microsoft.com/office/powerpoint/2010/main" val="2543032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extLst>
      <p:ext uri="{BB962C8B-B14F-4D97-AF65-F5344CB8AC3E}">
        <p14:creationId xmlns:p14="http://schemas.microsoft.com/office/powerpoint/2010/main" val="1764301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extLst>
      <p:ext uri="{BB962C8B-B14F-4D97-AF65-F5344CB8AC3E}">
        <p14:creationId xmlns:p14="http://schemas.microsoft.com/office/powerpoint/2010/main" val="17086625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B59D9C-B29E-418F-B706-A7F84F52ED03}"/>
              </a:ext>
            </a:extLst>
          </p:cNvPr>
          <p:cNvSpPr>
            <a:spLocks noGrp="1"/>
          </p:cNvSpPr>
          <p:nvPr>
            <p:ph type="title"/>
          </p:nvPr>
        </p:nvSpPr>
        <p:spPr/>
        <p:txBody>
          <a:bodyPr>
            <a:normAutofit fontScale="90000"/>
          </a:bodyPr>
          <a:lstStyle/>
          <a:p>
            <a:r>
              <a:rPr lang="id-ID" b="1" dirty="0"/>
              <a:t>                 </a:t>
            </a:r>
            <a:br>
              <a:rPr lang="id-ID" b="1" dirty="0"/>
            </a:br>
            <a:r>
              <a:rPr lang="id-ID" b="1" dirty="0"/>
              <a:t>                             Pola Aliran Sungai </a:t>
            </a:r>
            <a:br>
              <a:rPr lang="id-ID" b="1" dirty="0"/>
            </a:br>
            <a:endParaRPr lang="id-ID" dirty="0"/>
          </a:p>
        </p:txBody>
      </p:sp>
      <p:sp>
        <p:nvSpPr>
          <p:cNvPr id="3" name="Content Placeholder 2">
            <a:extLst>
              <a:ext uri="{FF2B5EF4-FFF2-40B4-BE49-F238E27FC236}">
                <a16:creationId xmlns:a16="http://schemas.microsoft.com/office/drawing/2014/main" xmlns="" id="{84B60F9F-C822-48F3-B0D4-BB0701830B55}"/>
              </a:ext>
            </a:extLst>
          </p:cNvPr>
          <p:cNvSpPr>
            <a:spLocks noGrp="1"/>
          </p:cNvSpPr>
          <p:nvPr>
            <p:ph idx="1"/>
          </p:nvPr>
        </p:nvSpPr>
        <p:spPr/>
        <p:txBody>
          <a:bodyPr>
            <a:normAutofit/>
          </a:bodyPr>
          <a:lstStyle/>
          <a:p>
            <a:r>
              <a:rPr lang="id-ID" sz="4000" dirty="0"/>
              <a:t>Pembentukan pola aliran sungai pada dasarnya dipengaruhi oleh jenis, struktur, dan bentuk batuan. Dengan kata lain, pola aliran sungai merupakan hasil respon terhadap topografi dan struktur geologi bawah permukaannya. Adapun pola aliran sungai terdiri atas beriku</a:t>
            </a:r>
          </a:p>
        </p:txBody>
      </p:sp>
    </p:spTree>
    <p:extLst>
      <p:ext uri="{BB962C8B-B14F-4D97-AF65-F5344CB8AC3E}">
        <p14:creationId xmlns:p14="http://schemas.microsoft.com/office/powerpoint/2010/main" val="26173897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72FC88-AF6C-47B4-B423-408DA6C04172}"/>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180C65A8-243D-423D-A705-88DA7B78ED48}"/>
              </a:ext>
            </a:extLst>
          </p:cNvPr>
          <p:cNvSpPr>
            <a:spLocks noGrp="1"/>
          </p:cNvSpPr>
          <p:nvPr>
            <p:ph idx="1"/>
          </p:nvPr>
        </p:nvSpPr>
        <p:spPr/>
        <p:txBody>
          <a:bodyPr>
            <a:normAutofit fontScale="92500" lnSpcReduction="20000"/>
          </a:bodyPr>
          <a:lstStyle/>
          <a:p>
            <a:r>
              <a:rPr lang="id-ID" b="1" dirty="0"/>
              <a:t>1. Pola Aliran Dedintrik</a:t>
            </a:r>
          </a:p>
          <a:p>
            <a:r>
              <a:rPr lang="id-ID" dirty="0"/>
              <a:t>Pola aliran yang paling umum ditemukan</a:t>
            </a:r>
          </a:p>
          <a:p>
            <a:r>
              <a:rPr lang="id-ID" dirty="0"/>
              <a:t>Cabang – cabang sungainya seperti</a:t>
            </a:r>
          </a:p>
          <a:p>
            <a:r>
              <a:rPr lang="id-ID" dirty="0"/>
              <a:t> struktur pohon</a:t>
            </a:r>
          </a:p>
          <a:p>
            <a:r>
              <a:rPr lang="id-ID" dirty="0"/>
              <a:t>Tekstur / kerapatan sungai -&gt; dikontrol </a:t>
            </a:r>
          </a:p>
          <a:p>
            <a:r>
              <a:rPr lang="id-ID" dirty="0"/>
              <a:t>oleh litologi batuan yang homogen</a:t>
            </a:r>
          </a:p>
          <a:p>
            <a:r>
              <a:rPr lang="id-ID" dirty="0"/>
              <a:t>Struktur geologi memiliki sifat ketahanan</a:t>
            </a:r>
          </a:p>
          <a:p>
            <a:r>
              <a:rPr lang="id-ID" dirty="0"/>
              <a:t> yang sama terhadap pelapuan</a:t>
            </a:r>
          </a:p>
          <a:p>
            <a:r>
              <a:rPr lang="id-ID" dirty="0"/>
              <a:t>Anak sungai akan bergabung ke sungai</a:t>
            </a:r>
          </a:p>
          <a:p>
            <a:r>
              <a:rPr lang="id-ID" dirty="0"/>
              <a:t> besar pada sudut kurang dari 90 derajat</a:t>
            </a:r>
          </a:p>
          <a:p>
            <a:endParaRPr lang="id-ID" dirty="0"/>
          </a:p>
        </p:txBody>
      </p:sp>
      <p:pic>
        <p:nvPicPr>
          <p:cNvPr id="4" name="Picture 3">
            <a:extLst>
              <a:ext uri="{FF2B5EF4-FFF2-40B4-BE49-F238E27FC236}">
                <a16:creationId xmlns:a16="http://schemas.microsoft.com/office/drawing/2014/main" xmlns="" id="{E0CE019E-E34A-44F7-B27A-7F6C9853FD60}"/>
              </a:ext>
            </a:extLst>
          </p:cNvPr>
          <p:cNvPicPr>
            <a:picLocks noChangeAspect="1"/>
          </p:cNvPicPr>
          <p:nvPr/>
        </p:nvPicPr>
        <p:blipFill>
          <a:blip r:embed="rId2"/>
          <a:stretch>
            <a:fillRect/>
          </a:stretch>
        </p:blipFill>
        <p:spPr>
          <a:xfrm>
            <a:off x="7779025" y="2133600"/>
            <a:ext cx="4015409" cy="3525078"/>
          </a:xfrm>
          <a:prstGeom prst="rect">
            <a:avLst/>
          </a:prstGeom>
        </p:spPr>
      </p:pic>
    </p:spTree>
    <p:extLst>
      <p:ext uri="{BB962C8B-B14F-4D97-AF65-F5344CB8AC3E}">
        <p14:creationId xmlns:p14="http://schemas.microsoft.com/office/powerpoint/2010/main" val="39755118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988C21-CDF4-4F78-8F56-6968F6C81B4C}"/>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92C38DB3-72DE-441A-A4E3-1EFC1C93F697}"/>
              </a:ext>
            </a:extLst>
          </p:cNvPr>
          <p:cNvSpPr>
            <a:spLocks noGrp="1"/>
          </p:cNvSpPr>
          <p:nvPr>
            <p:ph idx="1"/>
          </p:nvPr>
        </p:nvSpPr>
        <p:spPr/>
        <p:txBody>
          <a:bodyPr/>
          <a:lstStyle/>
          <a:p>
            <a:r>
              <a:rPr lang="id-ID" b="1" dirty="0"/>
              <a:t>2. Pola Aliran Radial</a:t>
            </a:r>
          </a:p>
          <a:p>
            <a:r>
              <a:rPr lang="id-ID" dirty="0"/>
              <a:t>Arah aliran menyebar secara radial </a:t>
            </a:r>
          </a:p>
          <a:p>
            <a:r>
              <a:rPr lang="id-ID" dirty="0"/>
              <a:t>dari suatu titik ketinggian tertentu,</a:t>
            </a:r>
          </a:p>
          <a:p>
            <a:r>
              <a:rPr lang="id-ID" dirty="0"/>
              <a:t> seperti puncak gunung api</a:t>
            </a:r>
          </a:p>
          <a:p>
            <a:r>
              <a:rPr lang="id-ID" dirty="0"/>
              <a:t>Arah aliran menuju ke pusat -&gt; dari</a:t>
            </a:r>
          </a:p>
          <a:p>
            <a:r>
              <a:rPr lang="id-ID" dirty="0"/>
              <a:t> lereng ke puncang gunung api</a:t>
            </a:r>
          </a:p>
        </p:txBody>
      </p:sp>
      <p:pic>
        <p:nvPicPr>
          <p:cNvPr id="4" name="Picture 3">
            <a:extLst>
              <a:ext uri="{FF2B5EF4-FFF2-40B4-BE49-F238E27FC236}">
                <a16:creationId xmlns:a16="http://schemas.microsoft.com/office/drawing/2014/main" xmlns="" id="{2B25750C-8143-44B4-85B2-FBFAD038FA55}"/>
              </a:ext>
            </a:extLst>
          </p:cNvPr>
          <p:cNvPicPr>
            <a:picLocks noChangeAspect="1"/>
          </p:cNvPicPr>
          <p:nvPr/>
        </p:nvPicPr>
        <p:blipFill>
          <a:blip r:embed="rId2"/>
          <a:stretch>
            <a:fillRect/>
          </a:stretch>
        </p:blipFill>
        <p:spPr>
          <a:xfrm>
            <a:off x="7129671" y="1690688"/>
            <a:ext cx="4558746" cy="3649938"/>
          </a:xfrm>
          <a:prstGeom prst="rect">
            <a:avLst/>
          </a:prstGeom>
        </p:spPr>
      </p:pic>
    </p:spTree>
    <p:extLst>
      <p:ext uri="{BB962C8B-B14F-4D97-AF65-F5344CB8AC3E}">
        <p14:creationId xmlns:p14="http://schemas.microsoft.com/office/powerpoint/2010/main" val="3049229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1999B1-3150-458F-BAD4-B47A652DB674}"/>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7DEF6AA7-D2B0-4730-9A94-DC6E311AE959}"/>
              </a:ext>
            </a:extLst>
          </p:cNvPr>
          <p:cNvSpPr>
            <a:spLocks noGrp="1"/>
          </p:cNvSpPr>
          <p:nvPr>
            <p:ph idx="1"/>
          </p:nvPr>
        </p:nvSpPr>
        <p:spPr/>
        <p:txBody>
          <a:bodyPr>
            <a:normAutofit fontScale="77500" lnSpcReduction="20000"/>
          </a:bodyPr>
          <a:lstStyle/>
          <a:p>
            <a:r>
              <a:rPr lang="id-ID" b="1" dirty="0"/>
              <a:t>. Pola Aliran Rectangular</a:t>
            </a:r>
          </a:p>
          <a:p>
            <a:r>
              <a:rPr lang="id-ID" dirty="0"/>
              <a:t>Dikendalikan oleh stuktur geologi berupa</a:t>
            </a:r>
          </a:p>
          <a:p>
            <a:r>
              <a:rPr lang="id-ID" dirty="0"/>
              <a:t> struktur kekar (rekahan) dan sesar (patahan)</a:t>
            </a:r>
          </a:p>
          <a:p>
            <a:r>
              <a:rPr lang="id-ID" dirty="0"/>
              <a:t>Berkembang di batuan yang resistensi </a:t>
            </a:r>
          </a:p>
          <a:p>
            <a:r>
              <a:rPr lang="id-ID" dirty="0"/>
              <a:t>terhadap erosinya mendekati seragam</a:t>
            </a:r>
          </a:p>
          <a:p>
            <a:r>
              <a:rPr lang="id-ID" dirty="0"/>
              <a:t>Pola aliran membentuk sudut karena </a:t>
            </a:r>
          </a:p>
          <a:p>
            <a:r>
              <a:rPr lang="id-ID" dirty="0"/>
              <a:t>komposisi batuan</a:t>
            </a:r>
          </a:p>
          <a:p>
            <a:r>
              <a:rPr lang="id-ID" dirty="0"/>
              <a:t>Cabang – cabang sungainya membentuk</a:t>
            </a:r>
          </a:p>
          <a:p>
            <a:r>
              <a:rPr lang="id-ID" dirty="0"/>
              <a:t> sudut tumpul dengan sungai utamanya</a:t>
            </a:r>
          </a:p>
          <a:p>
            <a:r>
              <a:rPr lang="id-ID" dirty="0"/>
              <a:t>Sungainya mengikuti jalur yang kurang </a:t>
            </a:r>
          </a:p>
          <a:p>
            <a:r>
              <a:rPr lang="id-ID" dirty="0"/>
              <a:t>resisten dan terkonsentrasi di tempat dengan</a:t>
            </a:r>
          </a:p>
          <a:p>
            <a:r>
              <a:rPr lang="id-ID" dirty="0"/>
              <a:t> singkapan batuannya lunak</a:t>
            </a:r>
          </a:p>
          <a:p>
            <a:endParaRPr lang="id-ID" dirty="0"/>
          </a:p>
        </p:txBody>
      </p:sp>
      <p:pic>
        <p:nvPicPr>
          <p:cNvPr id="4" name="Picture 3">
            <a:extLst>
              <a:ext uri="{FF2B5EF4-FFF2-40B4-BE49-F238E27FC236}">
                <a16:creationId xmlns:a16="http://schemas.microsoft.com/office/drawing/2014/main" xmlns="" id="{395F192B-4334-47FA-AD22-A3380F1F6750}"/>
              </a:ext>
            </a:extLst>
          </p:cNvPr>
          <p:cNvPicPr>
            <a:picLocks noChangeAspect="1"/>
          </p:cNvPicPr>
          <p:nvPr/>
        </p:nvPicPr>
        <p:blipFill>
          <a:blip r:embed="rId2"/>
          <a:stretch>
            <a:fillRect/>
          </a:stretch>
        </p:blipFill>
        <p:spPr>
          <a:xfrm>
            <a:off x="7103165" y="1960562"/>
            <a:ext cx="3415748" cy="4351338"/>
          </a:xfrm>
          <a:prstGeom prst="rect">
            <a:avLst/>
          </a:prstGeom>
        </p:spPr>
      </p:pic>
    </p:spTree>
    <p:extLst>
      <p:ext uri="{BB962C8B-B14F-4D97-AF65-F5344CB8AC3E}">
        <p14:creationId xmlns:p14="http://schemas.microsoft.com/office/powerpoint/2010/main" val="5087811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03D760-E423-448D-8299-6BEFEBC86E3A}"/>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B4F26F65-E34F-4851-9E8B-738A015AD2C4}"/>
              </a:ext>
            </a:extLst>
          </p:cNvPr>
          <p:cNvSpPr>
            <a:spLocks noGrp="1"/>
          </p:cNvSpPr>
          <p:nvPr>
            <p:ph idx="1"/>
          </p:nvPr>
        </p:nvSpPr>
        <p:spPr/>
        <p:txBody>
          <a:bodyPr>
            <a:normAutofit fontScale="85000" lnSpcReduction="20000"/>
          </a:bodyPr>
          <a:lstStyle/>
          <a:p>
            <a:r>
              <a:rPr lang="id-ID" b="1" dirty="0"/>
              <a:t>Pola Aliran Trellis</a:t>
            </a:r>
          </a:p>
          <a:p>
            <a:r>
              <a:rPr lang="id-ID" dirty="0"/>
              <a:t>Polanya menyerupai bentuk pagar</a:t>
            </a:r>
          </a:p>
          <a:p>
            <a:r>
              <a:rPr lang="id-ID" dirty="0"/>
              <a:t> yang seperti di perkebunan anggur</a:t>
            </a:r>
          </a:p>
          <a:p>
            <a:r>
              <a:rPr lang="id-ID" dirty="0"/>
              <a:t>Adanya sungai yang mengalir lurus</a:t>
            </a:r>
          </a:p>
          <a:p>
            <a:r>
              <a:rPr lang="id-ID" dirty="0"/>
              <a:t> di sepanjang lembah -&gt; cabangnya </a:t>
            </a:r>
          </a:p>
          <a:p>
            <a:r>
              <a:rPr lang="id-ID" dirty="0"/>
              <a:t>berasal dari lereng yang curam</a:t>
            </a:r>
          </a:p>
          <a:p>
            <a:r>
              <a:rPr lang="id-ID" dirty="0"/>
              <a:t>Cabang – cabang sungainya membentuk</a:t>
            </a:r>
          </a:p>
          <a:p>
            <a:r>
              <a:rPr lang="id-ID" dirty="0"/>
              <a:t> sudut tegak lurus dengan sungai</a:t>
            </a:r>
          </a:p>
          <a:p>
            <a:r>
              <a:rPr lang="id-ID" dirty="0"/>
              <a:t> utamanya</a:t>
            </a:r>
          </a:p>
          <a:p>
            <a:r>
              <a:rPr lang="id-ID" dirty="0"/>
              <a:t>Dikontrol struktur geologi berupa</a:t>
            </a:r>
          </a:p>
          <a:p>
            <a:r>
              <a:rPr lang="id-ID" dirty="0"/>
              <a:t> sinklin dan anitilin</a:t>
            </a:r>
          </a:p>
          <a:p>
            <a:endParaRPr lang="id-ID" dirty="0"/>
          </a:p>
        </p:txBody>
      </p:sp>
      <p:pic>
        <p:nvPicPr>
          <p:cNvPr id="4" name="Picture 3">
            <a:extLst>
              <a:ext uri="{FF2B5EF4-FFF2-40B4-BE49-F238E27FC236}">
                <a16:creationId xmlns:a16="http://schemas.microsoft.com/office/drawing/2014/main" xmlns="" id="{AC983B4D-C623-4905-8B0E-5239325D0DA8}"/>
              </a:ext>
            </a:extLst>
          </p:cNvPr>
          <p:cNvPicPr>
            <a:picLocks noChangeAspect="1"/>
          </p:cNvPicPr>
          <p:nvPr/>
        </p:nvPicPr>
        <p:blipFill>
          <a:blip r:embed="rId2"/>
          <a:stretch>
            <a:fillRect/>
          </a:stretch>
        </p:blipFill>
        <p:spPr>
          <a:xfrm>
            <a:off x="7540486" y="1690687"/>
            <a:ext cx="3339548" cy="4486275"/>
          </a:xfrm>
          <a:prstGeom prst="rect">
            <a:avLst/>
          </a:prstGeom>
        </p:spPr>
      </p:pic>
    </p:spTree>
    <p:extLst>
      <p:ext uri="{BB962C8B-B14F-4D97-AF65-F5344CB8AC3E}">
        <p14:creationId xmlns:p14="http://schemas.microsoft.com/office/powerpoint/2010/main" val="12763424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9C3EFA-DBA2-4575-8D2C-EE579C5C51CB}"/>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FC9FB164-AC75-4779-BE34-551A06EB4671}"/>
              </a:ext>
            </a:extLst>
          </p:cNvPr>
          <p:cNvSpPr>
            <a:spLocks noGrp="1"/>
          </p:cNvSpPr>
          <p:nvPr>
            <p:ph idx="1"/>
          </p:nvPr>
        </p:nvSpPr>
        <p:spPr/>
        <p:txBody>
          <a:bodyPr>
            <a:normAutofit fontScale="77500" lnSpcReduction="20000"/>
          </a:bodyPr>
          <a:lstStyle/>
          <a:p>
            <a:r>
              <a:rPr lang="id-ID" b="1" dirty="0"/>
              <a:t>5. Pola Aliran Centripeta</a:t>
            </a:r>
          </a:p>
          <a:p>
            <a:r>
              <a:rPr lang="id-ID" dirty="0"/>
              <a:t>Lawan dari pola radian -&gt; aliran</a:t>
            </a:r>
          </a:p>
          <a:p>
            <a:r>
              <a:rPr lang="id-ID" dirty="0"/>
              <a:t> sungai ke tempat yang berupa </a:t>
            </a:r>
          </a:p>
          <a:p>
            <a:r>
              <a:rPr lang="id-ID" dirty="0"/>
              <a:t>cekungan (depresi)</a:t>
            </a:r>
          </a:p>
          <a:p>
            <a:r>
              <a:rPr lang="id-ID" dirty="0"/>
              <a:t>Umum dijumpai di bagian barat </a:t>
            </a:r>
          </a:p>
          <a:p>
            <a:r>
              <a:rPr lang="id-ID" dirty="0"/>
              <a:t>dan barat laut Amerika</a:t>
            </a:r>
          </a:p>
          <a:p>
            <a:r>
              <a:rPr lang="id-ID" dirty="0"/>
              <a:t>Pada bulan basah, aliran sungai</a:t>
            </a:r>
          </a:p>
          <a:p>
            <a:r>
              <a:rPr lang="id-ID" dirty="0"/>
              <a:t> akan mengisi danau ephemeral</a:t>
            </a:r>
          </a:p>
          <a:p>
            <a:r>
              <a:rPr lang="id-ID" dirty="0"/>
              <a:t> (danau sementara) yang menguap</a:t>
            </a:r>
          </a:p>
          <a:p>
            <a:r>
              <a:rPr lang="id-ID" dirty="0"/>
              <a:t> pada bulan kering</a:t>
            </a:r>
          </a:p>
          <a:p>
            <a:r>
              <a:rPr lang="id-ID" dirty="0"/>
              <a:t>Dataran danau tersebut dipenuhi</a:t>
            </a:r>
          </a:p>
          <a:p>
            <a:r>
              <a:rPr lang="id-ID" dirty="0"/>
              <a:t> oleh garam</a:t>
            </a:r>
          </a:p>
          <a:p>
            <a:endParaRPr lang="id-ID" dirty="0"/>
          </a:p>
        </p:txBody>
      </p:sp>
      <p:pic>
        <p:nvPicPr>
          <p:cNvPr id="4" name="Picture 3">
            <a:extLst>
              <a:ext uri="{FF2B5EF4-FFF2-40B4-BE49-F238E27FC236}">
                <a16:creationId xmlns:a16="http://schemas.microsoft.com/office/drawing/2014/main" xmlns="" id="{02528ABD-C659-4BBB-9208-273D7D37BAC5}"/>
              </a:ext>
            </a:extLst>
          </p:cNvPr>
          <p:cNvPicPr>
            <a:picLocks noChangeAspect="1"/>
          </p:cNvPicPr>
          <p:nvPr/>
        </p:nvPicPr>
        <p:blipFill>
          <a:blip r:embed="rId2"/>
          <a:stretch>
            <a:fillRect/>
          </a:stretch>
        </p:blipFill>
        <p:spPr>
          <a:xfrm>
            <a:off x="7063409" y="1690688"/>
            <a:ext cx="3670852" cy="4351338"/>
          </a:xfrm>
          <a:prstGeom prst="rect">
            <a:avLst/>
          </a:prstGeom>
        </p:spPr>
      </p:pic>
    </p:spTree>
    <p:extLst>
      <p:ext uri="{BB962C8B-B14F-4D97-AF65-F5344CB8AC3E}">
        <p14:creationId xmlns:p14="http://schemas.microsoft.com/office/powerpoint/2010/main" val="21574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E3048B-243F-429B-A32D-244416D3B850}"/>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10738144-9D5B-442C-A662-F63FD89A277E}"/>
              </a:ext>
            </a:extLst>
          </p:cNvPr>
          <p:cNvSpPr>
            <a:spLocks noGrp="1"/>
          </p:cNvSpPr>
          <p:nvPr>
            <p:ph idx="1"/>
          </p:nvPr>
        </p:nvSpPr>
        <p:spPr/>
        <p:txBody>
          <a:bodyPr>
            <a:normAutofit/>
          </a:bodyPr>
          <a:lstStyle/>
          <a:p>
            <a:r>
              <a:rPr lang="id-ID" sz="4000" b="0" dirty="0">
                <a:effectLst/>
              </a:rPr>
              <a:t>Sekitar kurang lebih 71% permukaan bumi ini tertutup oleh air. Dari seluruh air yang terdapat di bumi 97,2% itu berupa air laut yang belum dapat dimanfaatkan dengan secara optimal. Air tawar yang terdapat di permukaan bumi hanya 2,8% yang sebagian besar itu berupa es abadi pada puncak-puncak pegunungan serta di kutub.</a:t>
            </a:r>
            <a:endParaRPr lang="id-ID" sz="4000" dirty="0"/>
          </a:p>
        </p:txBody>
      </p:sp>
    </p:spTree>
    <p:extLst>
      <p:ext uri="{BB962C8B-B14F-4D97-AF65-F5344CB8AC3E}">
        <p14:creationId xmlns:p14="http://schemas.microsoft.com/office/powerpoint/2010/main" val="10841598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D1EB32-FB96-4215-8CC7-3C86C17C9AB2}"/>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A5D7C68D-DD05-4007-BD73-BA2189849ADB}"/>
              </a:ext>
            </a:extLst>
          </p:cNvPr>
          <p:cNvSpPr>
            <a:spLocks noGrp="1"/>
          </p:cNvSpPr>
          <p:nvPr>
            <p:ph idx="1"/>
          </p:nvPr>
        </p:nvSpPr>
        <p:spPr/>
        <p:txBody>
          <a:bodyPr/>
          <a:lstStyle/>
          <a:p>
            <a:r>
              <a:rPr lang="id-ID" b="1" dirty="0"/>
              <a:t>Pola Aliran Annular</a:t>
            </a:r>
          </a:p>
          <a:p>
            <a:r>
              <a:rPr lang="id-ID" dirty="0"/>
              <a:t>Berbentuk seperti kubah dengan </a:t>
            </a:r>
          </a:p>
          <a:p>
            <a:r>
              <a:rPr lang="id-ID" dirty="0"/>
              <a:t>garis – garis melingkar di sekitarnya</a:t>
            </a:r>
          </a:p>
          <a:p>
            <a:r>
              <a:rPr lang="id-ID" dirty="0"/>
              <a:t>Ditemukan di morfologi kubah </a:t>
            </a:r>
          </a:p>
          <a:p>
            <a:r>
              <a:rPr lang="id-ID" dirty="0"/>
              <a:t>atau intrusi loccolith</a:t>
            </a:r>
          </a:p>
          <a:p>
            <a:r>
              <a:rPr lang="id-ID" dirty="0"/>
              <a:t>Arah aliran menyebar secara radial </a:t>
            </a:r>
          </a:p>
          <a:p>
            <a:r>
              <a:rPr lang="id-ID" dirty="0"/>
              <a:t>dari suatu titik ketinggian tertentu </a:t>
            </a:r>
          </a:p>
          <a:p>
            <a:r>
              <a:rPr lang="id-ID" dirty="0"/>
              <a:t>dan akan bersatu kembali di hilir</a:t>
            </a:r>
          </a:p>
          <a:p>
            <a:endParaRPr lang="id-ID" dirty="0"/>
          </a:p>
        </p:txBody>
      </p:sp>
      <p:pic>
        <p:nvPicPr>
          <p:cNvPr id="4" name="Picture 3">
            <a:extLst>
              <a:ext uri="{FF2B5EF4-FFF2-40B4-BE49-F238E27FC236}">
                <a16:creationId xmlns:a16="http://schemas.microsoft.com/office/drawing/2014/main" xmlns="" id="{CAD1EB17-511A-4C1E-BD37-2184B4EF6FAC}"/>
              </a:ext>
            </a:extLst>
          </p:cNvPr>
          <p:cNvPicPr>
            <a:picLocks noChangeAspect="1"/>
          </p:cNvPicPr>
          <p:nvPr/>
        </p:nvPicPr>
        <p:blipFill>
          <a:blip r:embed="rId2"/>
          <a:stretch>
            <a:fillRect/>
          </a:stretch>
        </p:blipFill>
        <p:spPr>
          <a:xfrm>
            <a:off x="7938051" y="1921565"/>
            <a:ext cx="3286539" cy="4041913"/>
          </a:xfrm>
          <a:prstGeom prst="rect">
            <a:avLst/>
          </a:prstGeom>
        </p:spPr>
      </p:pic>
    </p:spTree>
    <p:extLst>
      <p:ext uri="{BB962C8B-B14F-4D97-AF65-F5344CB8AC3E}">
        <p14:creationId xmlns:p14="http://schemas.microsoft.com/office/powerpoint/2010/main" val="18839081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ABDC1F-F725-428B-AFD6-22C5D769C254}"/>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918478E9-13D5-4C37-8DEF-B3E20F1BCD39}"/>
              </a:ext>
            </a:extLst>
          </p:cNvPr>
          <p:cNvSpPr>
            <a:spLocks noGrp="1"/>
          </p:cNvSpPr>
          <p:nvPr>
            <p:ph idx="1"/>
          </p:nvPr>
        </p:nvSpPr>
        <p:spPr/>
        <p:txBody>
          <a:bodyPr/>
          <a:lstStyle/>
          <a:p>
            <a:r>
              <a:rPr lang="id-ID" b="1" dirty="0"/>
              <a:t>Pola Aliran Paralel (Sejajar)</a:t>
            </a:r>
          </a:p>
          <a:p>
            <a:r>
              <a:rPr lang="id-ID" dirty="0"/>
              <a:t>Terbentuk oleh lereng yang curam</a:t>
            </a:r>
          </a:p>
          <a:p>
            <a:r>
              <a:rPr lang="id-ID" dirty="0"/>
              <a:t> / terjal -&gt; bentuk aliran lurus – lurus </a:t>
            </a:r>
          </a:p>
          <a:p>
            <a:r>
              <a:rPr lang="id-ID" dirty="0"/>
              <a:t>mengikuti arah lereng</a:t>
            </a:r>
          </a:p>
          <a:p>
            <a:r>
              <a:rPr lang="id-ID" dirty="0"/>
              <a:t>Cabang sungai sangat sedikit</a:t>
            </a:r>
          </a:p>
          <a:p>
            <a:r>
              <a:rPr lang="id-ID" dirty="0"/>
              <a:t>Terkadang sebagai indikasi adanya </a:t>
            </a:r>
          </a:p>
          <a:p>
            <a:r>
              <a:rPr lang="id-ID" dirty="0"/>
              <a:t>patahan besar dan kemiringan </a:t>
            </a:r>
          </a:p>
          <a:p>
            <a:r>
              <a:rPr lang="id-ID" dirty="0"/>
              <a:t>yang curam</a:t>
            </a:r>
          </a:p>
          <a:p>
            <a:endParaRPr lang="id-ID" dirty="0"/>
          </a:p>
        </p:txBody>
      </p:sp>
      <p:pic>
        <p:nvPicPr>
          <p:cNvPr id="4" name="Picture 3">
            <a:extLst>
              <a:ext uri="{FF2B5EF4-FFF2-40B4-BE49-F238E27FC236}">
                <a16:creationId xmlns:a16="http://schemas.microsoft.com/office/drawing/2014/main" xmlns="" id="{0E14C2C9-EA6B-4738-924D-1D73818FA615}"/>
              </a:ext>
            </a:extLst>
          </p:cNvPr>
          <p:cNvPicPr>
            <a:picLocks noChangeAspect="1"/>
          </p:cNvPicPr>
          <p:nvPr/>
        </p:nvPicPr>
        <p:blipFill>
          <a:blip r:embed="rId2"/>
          <a:stretch>
            <a:fillRect/>
          </a:stretch>
        </p:blipFill>
        <p:spPr>
          <a:xfrm>
            <a:off x="7315200" y="1690688"/>
            <a:ext cx="2146852" cy="3782460"/>
          </a:xfrm>
          <a:prstGeom prst="rect">
            <a:avLst/>
          </a:prstGeom>
        </p:spPr>
      </p:pic>
    </p:spTree>
    <p:extLst>
      <p:ext uri="{BB962C8B-B14F-4D97-AF65-F5344CB8AC3E}">
        <p14:creationId xmlns:p14="http://schemas.microsoft.com/office/powerpoint/2010/main" val="16291872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A95169-86A8-4E37-9A8E-510DCED7640A}"/>
              </a:ext>
            </a:extLst>
          </p:cNvPr>
          <p:cNvSpPr>
            <a:spLocks noGrp="1"/>
          </p:cNvSpPr>
          <p:nvPr>
            <p:ph type="title"/>
          </p:nvPr>
        </p:nvSpPr>
        <p:spPr/>
        <p:txBody>
          <a:bodyPr/>
          <a:lstStyle/>
          <a:p>
            <a:r>
              <a:rPr lang="id-ID" dirty="0"/>
              <a:t>                            Jenis jenis sungai</a:t>
            </a:r>
          </a:p>
        </p:txBody>
      </p:sp>
      <p:sp>
        <p:nvSpPr>
          <p:cNvPr id="3" name="Content Placeholder 2">
            <a:extLst>
              <a:ext uri="{FF2B5EF4-FFF2-40B4-BE49-F238E27FC236}">
                <a16:creationId xmlns:a16="http://schemas.microsoft.com/office/drawing/2014/main" xmlns="" id="{2F9B8E15-C348-4CBC-969E-05B4388021C4}"/>
              </a:ext>
            </a:extLst>
          </p:cNvPr>
          <p:cNvSpPr>
            <a:spLocks noGrp="1"/>
          </p:cNvSpPr>
          <p:nvPr>
            <p:ph idx="1"/>
          </p:nvPr>
        </p:nvSpPr>
        <p:spPr/>
        <p:txBody>
          <a:bodyPr/>
          <a:lstStyle/>
          <a:p>
            <a:r>
              <a:rPr lang="id-ID" b="1" dirty="0"/>
              <a:t>1. Berdasarkan sumber airnya</a:t>
            </a:r>
          </a:p>
          <a:p>
            <a:r>
              <a:rPr lang="id-ID" sz="3200" b="1" dirty="0"/>
              <a:t>Sungai hujan, yaitu jenis sungai yang airnya yang berasal dari air hujan.</a:t>
            </a:r>
          </a:p>
          <a:p>
            <a:r>
              <a:rPr lang="id-ID" sz="3200" b="1" dirty="0"/>
              <a:t>Sungai gletser, yaitu salah satu jenis sungai yang airnya berasal dari suatu pencairan es.</a:t>
            </a:r>
          </a:p>
          <a:p>
            <a:r>
              <a:rPr lang="id-ID" sz="3200" b="1" dirty="0"/>
              <a:t>Sungai campuran, yaitu salah satu jenis sungai yang airnya berasal dari suatu pencairan es (gletser), dari hujan, dan dari sumber mata ai</a:t>
            </a:r>
          </a:p>
          <a:p>
            <a:endParaRPr lang="id-ID" dirty="0"/>
          </a:p>
        </p:txBody>
      </p:sp>
      <p:sp>
        <p:nvSpPr>
          <p:cNvPr id="4" name="Rectangle 1">
            <a:extLst>
              <a:ext uri="{FF2B5EF4-FFF2-40B4-BE49-F238E27FC236}">
                <a16:creationId xmlns:a16="http://schemas.microsoft.com/office/drawing/2014/main" xmlns="" id="{C637630A-B664-4AAB-AC26-43BC3040DE0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d-ID" altLang="id-ID"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d-ID" altLang="id-ID" sz="1800" b="0" i="0" u="none" strike="noStrike" cap="none" normalizeH="0" baseline="0">
                <a:ln>
                  <a:noFill/>
                </a:ln>
                <a:solidFill>
                  <a:schemeClr val="tx1"/>
                </a:solidFill>
                <a:effectLst/>
                <a:latin typeface="Arial" panose="020B0604020202020204" pitchFamily="34" charset="0"/>
              </a:rPr>
              <a:t>Sungai hujan, yaitu jenis sungai yang airnya yang berasal dari air hujan.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id-ID" altLang="id-ID" sz="1800" b="0" i="0" u="none" strike="noStrike" cap="none" normalizeH="0" baseline="0">
                <a:ln>
                  <a:noFill/>
                </a:ln>
                <a:solidFill>
                  <a:schemeClr val="tx1"/>
                </a:solidFill>
                <a:effectLst/>
                <a:latin typeface="Arial" panose="020B0604020202020204" pitchFamily="34" charset="0"/>
              </a:rPr>
              <a:t>Sungai gletser, yaitu salah satu jenis sungai yang airnya berasal dari suatu pencairan es.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id-ID" altLang="id-ID" sz="1800" b="0" i="0" u="none" strike="noStrike" cap="none" normalizeH="0" baseline="0">
                <a:ln>
                  <a:noFill/>
                </a:ln>
                <a:solidFill>
                  <a:schemeClr val="tx1"/>
                </a:solidFill>
                <a:effectLst/>
                <a:latin typeface="Arial" panose="020B0604020202020204" pitchFamily="34" charset="0"/>
              </a:rPr>
              <a:t>Sungai campuran, yaitu salah satu jenis sungai yang airnya berasal dari suatu pencairan es (gletser), dari hujan, dan dari sumber mata ai </a:t>
            </a:r>
          </a:p>
        </p:txBody>
      </p:sp>
    </p:spTree>
    <p:extLst>
      <p:ext uri="{BB962C8B-B14F-4D97-AF65-F5344CB8AC3E}">
        <p14:creationId xmlns:p14="http://schemas.microsoft.com/office/powerpoint/2010/main" val="37784122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1A8136-DF0E-46CB-A527-4A5E7106AD47}"/>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248ECCD1-60B8-4044-9CA1-97BD92C8DFEA}"/>
              </a:ext>
            </a:extLst>
          </p:cNvPr>
          <p:cNvSpPr>
            <a:spLocks noGrp="1"/>
          </p:cNvSpPr>
          <p:nvPr>
            <p:ph idx="1"/>
          </p:nvPr>
        </p:nvSpPr>
        <p:spPr/>
        <p:txBody>
          <a:bodyPr>
            <a:normAutofit lnSpcReduction="10000"/>
          </a:bodyPr>
          <a:lstStyle/>
          <a:p>
            <a:pPr marL="0" indent="0">
              <a:buNone/>
            </a:pPr>
            <a:r>
              <a:rPr lang="id-ID" dirty="0"/>
              <a:t>2. Berdasarkan debit airnya (volume airnya)</a:t>
            </a:r>
          </a:p>
          <a:p>
            <a:r>
              <a:rPr lang="id-ID" dirty="0">
                <a:effectLst/>
              </a:rPr>
              <a:t>Sungai permanen, yaitu salah satu jenis sungai yang debit airnya sepanjang tahun relatif tetap.</a:t>
            </a:r>
          </a:p>
          <a:p>
            <a:r>
              <a:rPr lang="id-ID" dirty="0">
                <a:effectLst/>
              </a:rPr>
              <a:t>Sungai periodik, yaitu salah satu jenis sungai yang pada waktu musim hujan airnya lebih banyak, sedangkan pada musim kemarau airnya sangat sedikit.</a:t>
            </a:r>
          </a:p>
          <a:p>
            <a:r>
              <a:rPr lang="id-ID" dirty="0">
                <a:effectLst/>
              </a:rPr>
              <a:t>Sungai episodik, yaitu salah satu jenis sungai yang pada musim kemarau airnya akan kering dan pada musim hujan airnya banyak.</a:t>
            </a:r>
          </a:p>
          <a:p>
            <a:r>
              <a:rPr lang="id-ID" dirty="0">
                <a:effectLst/>
              </a:rPr>
              <a:t>Sungai ephemeral, yaitu jenis sungai yang ada airnya hanya pada saat musim hujan turun.</a:t>
            </a:r>
          </a:p>
          <a:p>
            <a:endParaRPr lang="id-ID" dirty="0"/>
          </a:p>
        </p:txBody>
      </p:sp>
    </p:spTree>
    <p:extLst>
      <p:ext uri="{BB962C8B-B14F-4D97-AF65-F5344CB8AC3E}">
        <p14:creationId xmlns:p14="http://schemas.microsoft.com/office/powerpoint/2010/main" val="19969972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004730-DF60-4378-AB8C-10924DDB355E}"/>
              </a:ext>
            </a:extLst>
          </p:cNvPr>
          <p:cNvSpPr>
            <a:spLocks noGrp="1"/>
          </p:cNvSpPr>
          <p:nvPr>
            <p:ph type="title"/>
          </p:nvPr>
        </p:nvSpPr>
        <p:spPr/>
        <p:txBody>
          <a:bodyPr>
            <a:normAutofit fontScale="90000"/>
          </a:bodyPr>
          <a:lstStyle/>
          <a:p>
            <a:r>
              <a:rPr lang="id-ID" b="1" dirty="0">
                <a:effectLst/>
              </a:rPr>
              <a:t/>
            </a:r>
            <a:br>
              <a:rPr lang="id-ID" b="1" dirty="0">
                <a:effectLst/>
              </a:rPr>
            </a:br>
            <a:r>
              <a:rPr lang="id-ID" b="1" dirty="0">
                <a:effectLst/>
              </a:rPr>
              <a:t>                                Manfaat Sungai</a:t>
            </a:r>
            <a:br>
              <a:rPr lang="id-ID" b="1" dirty="0">
                <a:effectLst/>
              </a:rPr>
            </a:br>
            <a:endParaRPr lang="id-ID" dirty="0"/>
          </a:p>
        </p:txBody>
      </p:sp>
      <p:sp>
        <p:nvSpPr>
          <p:cNvPr id="3" name="Content Placeholder 2">
            <a:extLst>
              <a:ext uri="{FF2B5EF4-FFF2-40B4-BE49-F238E27FC236}">
                <a16:creationId xmlns:a16="http://schemas.microsoft.com/office/drawing/2014/main" xmlns="" id="{03105994-D5AF-4244-9FA4-36947174E226}"/>
              </a:ext>
            </a:extLst>
          </p:cNvPr>
          <p:cNvSpPr>
            <a:spLocks noGrp="1"/>
          </p:cNvSpPr>
          <p:nvPr>
            <p:ph idx="1"/>
          </p:nvPr>
        </p:nvSpPr>
        <p:spPr/>
        <p:txBody>
          <a:bodyPr/>
          <a:lstStyle/>
          <a:p>
            <a:r>
              <a:rPr lang="id-ID" dirty="0"/>
              <a:t>Penampung air</a:t>
            </a:r>
          </a:p>
          <a:p>
            <a:r>
              <a:rPr lang="id-ID" dirty="0"/>
              <a:t>Mengalirkan air ke hilir</a:t>
            </a:r>
          </a:p>
          <a:p>
            <a:r>
              <a:rPr lang="id-ID" dirty="0"/>
              <a:t>Pembangkit listrik</a:t>
            </a:r>
          </a:p>
          <a:p>
            <a:r>
              <a:rPr lang="id-ID" dirty="0"/>
              <a:t>Pusat dari ekosistem</a:t>
            </a:r>
          </a:p>
          <a:p>
            <a:r>
              <a:rPr lang="id-ID" dirty="0"/>
              <a:t>Mencari nafkah</a:t>
            </a:r>
          </a:p>
          <a:p>
            <a:r>
              <a:rPr lang="id-ID" dirty="0"/>
              <a:t>Sumber bahan konsumsi</a:t>
            </a:r>
          </a:p>
          <a:p>
            <a:r>
              <a:rPr lang="id-ID" dirty="0"/>
              <a:t>Tempat rekreasi</a:t>
            </a:r>
          </a:p>
          <a:p>
            <a:r>
              <a:rPr lang="fi-FI" dirty="0"/>
              <a:t>Lokasi mencari ketenangan dan relaksasi</a:t>
            </a:r>
            <a:endParaRPr lang="id-ID" dirty="0"/>
          </a:p>
        </p:txBody>
      </p:sp>
    </p:spTree>
    <p:extLst>
      <p:ext uri="{BB962C8B-B14F-4D97-AF65-F5344CB8AC3E}">
        <p14:creationId xmlns:p14="http://schemas.microsoft.com/office/powerpoint/2010/main" val="25585391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02F3D5-A5FB-4C80-B2A9-F24DB9C663AA}"/>
              </a:ext>
            </a:extLst>
          </p:cNvPr>
          <p:cNvSpPr>
            <a:spLocks noGrp="1"/>
          </p:cNvSpPr>
          <p:nvPr>
            <p:ph type="title"/>
          </p:nvPr>
        </p:nvSpPr>
        <p:spPr/>
        <p:txBody>
          <a:bodyPr>
            <a:normAutofit fontScale="90000"/>
          </a:bodyPr>
          <a:lstStyle/>
          <a:p>
            <a:r>
              <a:rPr lang="id-ID" b="1" dirty="0">
                <a:effectLst/>
              </a:rPr>
              <a:t>                 </a:t>
            </a:r>
            <a:br>
              <a:rPr lang="id-ID" b="1" dirty="0">
                <a:effectLst/>
              </a:rPr>
            </a:br>
            <a:r>
              <a:rPr lang="id-ID" b="1" dirty="0">
                <a:effectLst/>
              </a:rPr>
              <a:t>                                 Sungai di Indonesia</a:t>
            </a:r>
            <a:br>
              <a:rPr lang="id-ID" b="1" dirty="0">
                <a:effectLst/>
              </a:rPr>
            </a:br>
            <a:endParaRPr lang="id-ID" dirty="0"/>
          </a:p>
        </p:txBody>
      </p:sp>
      <p:sp>
        <p:nvSpPr>
          <p:cNvPr id="3" name="Content Placeholder 2">
            <a:extLst>
              <a:ext uri="{FF2B5EF4-FFF2-40B4-BE49-F238E27FC236}">
                <a16:creationId xmlns:a16="http://schemas.microsoft.com/office/drawing/2014/main" xmlns="" id="{3D13850C-0F3A-4277-B262-4D4C1BE07C53}"/>
              </a:ext>
            </a:extLst>
          </p:cNvPr>
          <p:cNvSpPr>
            <a:spLocks noGrp="1"/>
          </p:cNvSpPr>
          <p:nvPr>
            <p:ph idx="1"/>
          </p:nvPr>
        </p:nvSpPr>
        <p:spPr/>
        <p:txBody>
          <a:bodyPr/>
          <a:lstStyle/>
          <a:p>
            <a:r>
              <a:rPr lang="id-ID" b="1" dirty="0">
                <a:effectLst/>
              </a:rPr>
              <a:t>Sungai Bengawan Solo</a:t>
            </a:r>
          </a:p>
          <a:p>
            <a:r>
              <a:rPr lang="id-ID" b="1" dirty="0">
                <a:effectLst/>
              </a:rPr>
              <a:t>Sungai Kapuas</a:t>
            </a:r>
          </a:p>
          <a:p>
            <a:pPr algn="just"/>
            <a:r>
              <a:rPr lang="id-ID" b="1" dirty="0"/>
              <a:t>Sungai Barito</a:t>
            </a:r>
          </a:p>
          <a:p>
            <a:r>
              <a:rPr lang="id-ID" b="1" dirty="0">
                <a:effectLst/>
              </a:rPr>
              <a:t>Sungai Ciliwung</a:t>
            </a:r>
          </a:p>
          <a:p>
            <a:r>
              <a:rPr lang="id-ID" b="1" dirty="0">
                <a:effectLst/>
              </a:rPr>
              <a:t>Sungai Brantas</a:t>
            </a:r>
          </a:p>
          <a:p>
            <a:endParaRPr lang="id-ID" dirty="0"/>
          </a:p>
        </p:txBody>
      </p:sp>
    </p:spTree>
    <p:extLst>
      <p:ext uri="{BB962C8B-B14F-4D97-AF65-F5344CB8AC3E}">
        <p14:creationId xmlns:p14="http://schemas.microsoft.com/office/powerpoint/2010/main" val="2168234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1B1034-0CAA-4831-AE83-2C19FA64F637}"/>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A85D1D4F-4B7B-46EF-8711-E4E3CD623C37}"/>
              </a:ext>
            </a:extLst>
          </p:cNvPr>
          <p:cNvSpPr>
            <a:spLocks noGrp="1"/>
          </p:cNvSpPr>
          <p:nvPr>
            <p:ph idx="1"/>
          </p:nvPr>
        </p:nvSpPr>
        <p:spPr/>
        <p:txBody>
          <a:bodyPr>
            <a:normAutofit/>
          </a:bodyPr>
          <a:lstStyle/>
          <a:p>
            <a:r>
              <a:rPr lang="id-ID" sz="4000" dirty="0"/>
              <a:t>H</a:t>
            </a:r>
            <a:r>
              <a:rPr lang="id-ID" sz="4000" b="0" dirty="0">
                <a:effectLst/>
              </a:rPr>
              <a:t>idrosfer berasal dari dua kata yaitu </a:t>
            </a:r>
            <a:r>
              <a:rPr lang="id-ID" sz="4000" b="0" i="1" dirty="0">
                <a:effectLst/>
              </a:rPr>
              <a:t>hidros</a:t>
            </a:r>
            <a:r>
              <a:rPr lang="id-ID" sz="4000" b="0" dirty="0">
                <a:effectLst/>
              </a:rPr>
              <a:t> yang berarti air dan </a:t>
            </a:r>
            <a:r>
              <a:rPr lang="id-ID" sz="4000" b="0" i="1" dirty="0">
                <a:effectLst/>
              </a:rPr>
              <a:t>sphere</a:t>
            </a:r>
            <a:r>
              <a:rPr lang="id-ID" sz="4000" b="0" dirty="0">
                <a:effectLst/>
              </a:rPr>
              <a:t> yang berarti lapisan. Dapat diartikan bahwa hidrosfer merupakan lapisan air yang berada di permukaan bumi. Hidsofer tersebut meliputi danau, sungai, laut, salju, air tanah dan uap air yang terdapat pada lapisan udara</a:t>
            </a:r>
            <a:endParaRPr lang="id-ID" sz="4000" dirty="0"/>
          </a:p>
        </p:txBody>
      </p:sp>
    </p:spTree>
    <p:extLst>
      <p:ext uri="{BB962C8B-B14F-4D97-AF65-F5344CB8AC3E}">
        <p14:creationId xmlns:p14="http://schemas.microsoft.com/office/powerpoint/2010/main" val="304005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1D793C-2006-41BC-A5B3-9AF5A89B0543}"/>
              </a:ext>
            </a:extLst>
          </p:cNvPr>
          <p:cNvSpPr>
            <a:spLocks noGrp="1"/>
          </p:cNvSpPr>
          <p:nvPr>
            <p:ph type="title"/>
          </p:nvPr>
        </p:nvSpPr>
        <p:spPr/>
        <p:txBody>
          <a:bodyPr>
            <a:normAutofit fontScale="90000"/>
          </a:bodyPr>
          <a:lstStyle/>
          <a:p>
            <a:r>
              <a:rPr lang="id-ID" b="0" dirty="0">
                <a:effectLst/>
              </a:rPr>
              <a:t/>
            </a:r>
            <a:br>
              <a:rPr lang="id-ID" b="0" dirty="0">
                <a:effectLst/>
              </a:rPr>
            </a:br>
            <a:r>
              <a:rPr lang="id-ID" b="0" dirty="0">
                <a:effectLst/>
              </a:rPr>
              <a:t>                                 cabang dari hidrosfer</a:t>
            </a:r>
            <a:r>
              <a:rPr lang="id-ID" dirty="0"/>
              <a:t/>
            </a:r>
            <a:br>
              <a:rPr lang="id-ID" dirty="0"/>
            </a:br>
            <a:endParaRPr lang="id-ID" dirty="0"/>
          </a:p>
        </p:txBody>
      </p:sp>
      <p:sp>
        <p:nvSpPr>
          <p:cNvPr id="3" name="Content Placeholder 2">
            <a:extLst>
              <a:ext uri="{FF2B5EF4-FFF2-40B4-BE49-F238E27FC236}">
                <a16:creationId xmlns:a16="http://schemas.microsoft.com/office/drawing/2014/main" xmlns="" id="{990E5106-093B-4315-A89F-E295CCA2B75E}"/>
              </a:ext>
            </a:extLst>
          </p:cNvPr>
          <p:cNvSpPr>
            <a:spLocks noGrp="1"/>
          </p:cNvSpPr>
          <p:nvPr>
            <p:ph idx="1"/>
          </p:nvPr>
        </p:nvSpPr>
        <p:spPr/>
        <p:txBody>
          <a:bodyPr>
            <a:normAutofit lnSpcReduction="10000"/>
          </a:bodyPr>
          <a:lstStyle/>
          <a:p>
            <a:r>
              <a:rPr lang="id-ID" b="1" dirty="0">
                <a:effectLst/>
              </a:rPr>
              <a:t>Hidrologi</a:t>
            </a:r>
            <a:r>
              <a:rPr lang="id-ID" b="0" dirty="0">
                <a:effectLst/>
              </a:rPr>
              <a:t>: ilmu yang mempelajari tentang permukaan bumi dan bagian dalam bumi.</a:t>
            </a:r>
          </a:p>
          <a:p>
            <a:r>
              <a:rPr lang="id-ID" b="1" dirty="0">
                <a:effectLst/>
              </a:rPr>
              <a:t>Geohidrologi</a:t>
            </a:r>
            <a:r>
              <a:rPr lang="id-ID" b="0" dirty="0">
                <a:effectLst/>
              </a:rPr>
              <a:t>: ilmu yang mempelajari tentang pergerakan air, persebaran dan keberadaan air yang ada di bawah tanah.</a:t>
            </a:r>
          </a:p>
          <a:p>
            <a:r>
              <a:rPr lang="id-ID" b="1" dirty="0">
                <a:effectLst/>
              </a:rPr>
              <a:t>Glasiologi</a:t>
            </a:r>
            <a:r>
              <a:rPr lang="id-ID" b="0" dirty="0">
                <a:effectLst/>
              </a:rPr>
              <a:t>: Ilmu yang mempelajari tentang es, glester atau yang berkaitan dengan es.</a:t>
            </a:r>
          </a:p>
          <a:p>
            <a:r>
              <a:rPr lang="id-ID" b="1" dirty="0">
                <a:effectLst/>
              </a:rPr>
              <a:t>Limnologi</a:t>
            </a:r>
            <a:r>
              <a:rPr lang="id-ID" b="0" dirty="0">
                <a:effectLst/>
              </a:rPr>
              <a:t>: ilmu yang mempelajari tentang danau.</a:t>
            </a:r>
          </a:p>
          <a:p>
            <a:r>
              <a:rPr lang="id-ID" b="1" dirty="0">
                <a:effectLst/>
              </a:rPr>
              <a:t>Patomologi</a:t>
            </a:r>
            <a:r>
              <a:rPr lang="id-ID" b="0" dirty="0">
                <a:effectLst/>
              </a:rPr>
              <a:t>: ilmu yang mempelajari tentang air yang mengalir dipermukaan bumi, baik melalui saluran atau tidak melalui saluran.</a:t>
            </a:r>
          </a:p>
          <a:p>
            <a:r>
              <a:rPr lang="id-ID" b="1" dirty="0">
                <a:effectLst/>
              </a:rPr>
              <a:t>Oceonografi</a:t>
            </a:r>
            <a:r>
              <a:rPr lang="id-ID" b="0" dirty="0">
                <a:effectLst/>
              </a:rPr>
              <a:t>: ilmu yang mempelajari tentang air laut secara umum.</a:t>
            </a:r>
          </a:p>
          <a:p>
            <a:endParaRPr lang="id-ID" dirty="0"/>
          </a:p>
        </p:txBody>
      </p:sp>
    </p:spTree>
    <p:extLst>
      <p:ext uri="{BB962C8B-B14F-4D97-AF65-F5344CB8AC3E}">
        <p14:creationId xmlns:p14="http://schemas.microsoft.com/office/powerpoint/2010/main" val="2693056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824018-5D52-4082-8747-8C1237FF2CCB}"/>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AB38B87C-F4CD-4ACD-9487-C83769211FCB}"/>
              </a:ext>
            </a:extLst>
          </p:cNvPr>
          <p:cNvSpPr>
            <a:spLocks noGrp="1"/>
          </p:cNvSpPr>
          <p:nvPr>
            <p:ph idx="1"/>
          </p:nvPr>
        </p:nvSpPr>
        <p:spPr/>
        <p:txBody>
          <a:bodyPr/>
          <a:lstStyle/>
          <a:p>
            <a:r>
              <a:rPr lang="id-ID" b="1" dirty="0"/>
              <a:t>Angin</a:t>
            </a:r>
            <a:r>
              <a:rPr lang="id-ID" dirty="0"/>
              <a:t>: merupakan sesuatu yang menentukan sebuah kekuatan temperatur udara dan kondisi uap air di suatu tempat.</a:t>
            </a:r>
          </a:p>
          <a:p>
            <a:r>
              <a:rPr lang="id-ID" b="1" dirty="0"/>
              <a:t>Awan</a:t>
            </a:r>
            <a:r>
              <a:rPr lang="id-ID" dirty="0"/>
              <a:t>: merupakan kumpulan dari beberapa titik air atau es denngan jumlah yang cukup banyak dan juga merupakan bagian dari inti kondensasi.</a:t>
            </a:r>
          </a:p>
          <a:p>
            <a:r>
              <a:rPr lang="id-ID" b="1" dirty="0"/>
              <a:t>Air tanah</a:t>
            </a:r>
            <a:r>
              <a:rPr lang="id-ID" dirty="0"/>
              <a:t>: merupakan sesuatu air yang bergerak didalam tanah yang memiliki beberapa lapisan batu pasir yang disebut dengan istilah akifer, sedangkan air tanah yang bergerak didalam retakan batuan disebut air celah.</a:t>
            </a:r>
          </a:p>
        </p:txBody>
      </p:sp>
    </p:spTree>
    <p:extLst>
      <p:ext uri="{BB962C8B-B14F-4D97-AF65-F5344CB8AC3E}">
        <p14:creationId xmlns:p14="http://schemas.microsoft.com/office/powerpoint/2010/main" val="565315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DB7DB3-652F-4675-A6D1-AF7D82A61D6D}"/>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9988F57B-A8CC-4798-9AE1-204A797A083E}"/>
              </a:ext>
            </a:extLst>
          </p:cNvPr>
          <p:cNvSpPr>
            <a:spLocks noGrp="1"/>
          </p:cNvSpPr>
          <p:nvPr>
            <p:ph idx="1"/>
          </p:nvPr>
        </p:nvSpPr>
        <p:spPr/>
        <p:txBody>
          <a:bodyPr>
            <a:normAutofit lnSpcReduction="10000"/>
          </a:bodyPr>
          <a:lstStyle/>
          <a:p>
            <a:r>
              <a:rPr lang="id-ID" sz="3600" b="1" dirty="0"/>
              <a:t>Evaporasi</a:t>
            </a:r>
            <a:r>
              <a:rPr lang="id-ID" sz="3600" dirty="0"/>
              <a:t>: merupakan sebuah peristiwa yang terjadi karena adanya perubahan air menjadi uap dan bergerak dari permukaan tanah dan permukaan air ke udara.</a:t>
            </a:r>
          </a:p>
          <a:p>
            <a:r>
              <a:rPr lang="id-ID" sz="3600" b="1" dirty="0"/>
              <a:t>Evapotranspirasi</a:t>
            </a:r>
            <a:r>
              <a:rPr lang="id-ID" sz="3600" dirty="0"/>
              <a:t>: merupakan gabungan dari beberapa hasil penguapan melalui tubuh air dan tanaman.</a:t>
            </a:r>
          </a:p>
          <a:p>
            <a:r>
              <a:rPr lang="id-ID" sz="3600" b="1" dirty="0"/>
              <a:t>Infiltrasi</a:t>
            </a:r>
            <a:r>
              <a:rPr lang="id-ID" sz="3600" dirty="0"/>
              <a:t>: merupakan suatu air, es, salju yang jatuh ke permukaan bumi kemudian meresap ke kedalam tanah.</a:t>
            </a:r>
          </a:p>
        </p:txBody>
      </p:sp>
    </p:spTree>
    <p:extLst>
      <p:ext uri="{BB962C8B-B14F-4D97-AF65-F5344CB8AC3E}">
        <p14:creationId xmlns:p14="http://schemas.microsoft.com/office/powerpoint/2010/main" val="783648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41D8B8-B034-47AD-9C93-8F08D2ED45E6}"/>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D7E94E99-160C-4984-BC60-CE0C05F3016F}"/>
              </a:ext>
            </a:extLst>
          </p:cNvPr>
          <p:cNvSpPr>
            <a:spLocks noGrp="1"/>
          </p:cNvSpPr>
          <p:nvPr>
            <p:ph idx="1"/>
          </p:nvPr>
        </p:nvSpPr>
        <p:spPr/>
        <p:txBody>
          <a:bodyPr>
            <a:normAutofit fontScale="92500" lnSpcReduction="10000"/>
          </a:bodyPr>
          <a:lstStyle/>
          <a:p>
            <a:r>
              <a:rPr lang="id-ID" b="1" dirty="0"/>
              <a:t>Kondensasi</a:t>
            </a:r>
            <a:r>
              <a:rPr lang="id-ID" dirty="0"/>
              <a:t>: merupakan sebuah proses perubahan uap air menjadi air hujan uang disebabkan adanya pendingnan atmosfer.</a:t>
            </a:r>
          </a:p>
          <a:p>
            <a:r>
              <a:rPr lang="id-ID" b="1" dirty="0"/>
              <a:t>Presipitasi</a:t>
            </a:r>
            <a:r>
              <a:rPr lang="id-ID" dirty="0"/>
              <a:t>: merupakan sesuatu yang berbentuk cairan yang berasal dar atmosfer kemudian akan tercurah kepermukaan bumi.</a:t>
            </a:r>
          </a:p>
          <a:p>
            <a:r>
              <a:rPr lang="id-ID" b="1" dirty="0"/>
              <a:t>Run Off</a:t>
            </a:r>
            <a:r>
              <a:rPr lang="id-ID" dirty="0"/>
              <a:t>: merupakan sebuah pergerakan air dari permukaan tanah yang disebabkan karena adanya presipitasi air hujan, es atau salju, sehingga akan meresap kedalam tanah tidak termasuk run off. Biasanya hal tersebut terjadi pada suatu tempat-tempat tertentu pada dataran tinggi.</a:t>
            </a:r>
          </a:p>
          <a:p>
            <a:r>
              <a:rPr lang="id-ID" b="1" dirty="0"/>
              <a:t>Tubuh air</a:t>
            </a:r>
            <a:r>
              <a:rPr lang="id-ID" dirty="0"/>
              <a:t>: merupakan bagian yang paling rendah di permukaan bumi yang dapat menampung air. Tubuh air tersebut terdiri dari beberapa macam, seperti sungai, danau, waduk, rawan dan lain sebagainya.</a:t>
            </a:r>
          </a:p>
        </p:txBody>
      </p:sp>
    </p:spTree>
    <p:extLst>
      <p:ext uri="{BB962C8B-B14F-4D97-AF65-F5344CB8AC3E}">
        <p14:creationId xmlns:p14="http://schemas.microsoft.com/office/powerpoint/2010/main" val="9857690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TotalTime>
  <Words>1564</Words>
  <Application>Microsoft Office PowerPoint</Application>
  <PresentationFormat>Custom</PresentationFormat>
  <Paragraphs>180</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HIDROSFER</vt:lpstr>
      <vt:lpstr>PowerPoint Presentation</vt:lpstr>
      <vt:lpstr>PowerPoint Presentation</vt:lpstr>
      <vt:lpstr>PowerPoint Presentation</vt:lpstr>
      <vt:lpstr>PowerPoint Presentation</vt:lpstr>
      <vt:lpstr>                                  cabang dari hidrosfer </vt:lpstr>
      <vt:lpstr>PowerPoint Presentation</vt:lpstr>
      <vt:lpstr>PowerPoint Presentation</vt:lpstr>
      <vt:lpstr>PowerPoint Presentation</vt:lpstr>
      <vt:lpstr>                                                        Siklus Hidrologi </vt:lpstr>
      <vt:lpstr>                                   siklus pendek,  </vt:lpstr>
      <vt:lpstr>                              2. Siklus Sedang </vt:lpstr>
      <vt:lpstr>                           3. Siklus Panjang </vt:lpstr>
      <vt:lpstr>                   Jeniss Jenis Perairan</vt:lpstr>
      <vt:lpstr>                                Perairan darat</vt:lpstr>
      <vt:lpstr>`                                       Sungai </vt:lpstr>
      <vt:lpstr>PowerPoint Presentation</vt:lpstr>
      <vt:lpstr>BAGIAN BAGIAN SUNGAI</vt:lpstr>
      <vt:lpstr>PowerPoint Presentation</vt:lpstr>
      <vt:lpstr>PowerPoint Presentation</vt:lpstr>
      <vt:lpstr>                   gambar bagian hulu sungai</vt:lpstr>
      <vt:lpstr>PowerPoint Presentation</vt:lpstr>
      <vt:lpstr>PowerPoint Presentation</vt:lpstr>
      <vt:lpstr>PowerPoint Presentation</vt:lpstr>
      <vt:lpstr>PowerPoint Presentation</vt:lpstr>
      <vt:lpstr>Pola aliran sungai</vt:lpstr>
      <vt:lpstr>               1. Pola Dendritik  </vt:lpstr>
      <vt:lpstr>PowerPoint Presentation</vt:lpstr>
      <vt:lpstr>PowerPoint Presentation</vt:lpstr>
      <vt:lpstr>PowerPoint Presentation</vt:lpstr>
      <vt:lpstr>PowerPoint Presentation</vt:lpstr>
      <vt:lpstr>PowerPoint Presentation</vt:lpstr>
      <vt:lpstr>PowerPoint Presentation</vt:lpstr>
      <vt:lpstr>                                               Pola Aliran Sungai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Jenis jenis sungai</vt:lpstr>
      <vt:lpstr>PowerPoint Presentation</vt:lpstr>
      <vt:lpstr>                                 Manfaat Sungai </vt:lpstr>
      <vt:lpstr>                                                   Sungai di Indonesia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HIDROSFER</dc:title>
  <dc:creator>ACER</dc:creator>
  <cp:lastModifiedBy>acer</cp:lastModifiedBy>
  <cp:revision>14</cp:revision>
  <dcterms:created xsi:type="dcterms:W3CDTF">2021-01-29T08:55:26Z</dcterms:created>
  <dcterms:modified xsi:type="dcterms:W3CDTF">2022-05-17T05:35:35Z</dcterms:modified>
</cp:coreProperties>
</file>