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76" r:id="rId4"/>
    <p:sldId id="274" r:id="rId5"/>
    <p:sldId id="272" r:id="rId6"/>
    <p:sldId id="270" r:id="rId7"/>
    <p:sldId id="268" r:id="rId8"/>
    <p:sldId id="266" r:id="rId9"/>
    <p:sldId id="264" r:id="rId10"/>
    <p:sldId id="262" r:id="rId11"/>
    <p:sldId id="260" r:id="rId12"/>
    <p:sldId id="258" r:id="rId13"/>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4" d="100"/>
          <a:sy n="44"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FE3D1E-32B8-4223-9780-1ECF82573B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02BC899A-D9B3-4A8B-9F36-A95A8AEE5A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5DA4BB73-09BF-4A55-97DC-131A22D2BBA7}"/>
              </a:ext>
            </a:extLst>
          </p:cNvPr>
          <p:cNvSpPr>
            <a:spLocks noGrp="1"/>
          </p:cNvSpPr>
          <p:nvPr>
            <p:ph type="dt" sz="half" idx="10"/>
          </p:nvPr>
        </p:nvSpPr>
        <p:spPr/>
        <p:txBody>
          <a:bodyPr/>
          <a:lstStyle/>
          <a:p>
            <a:fld id="{3CF367C4-33E9-4F81-9D30-A2431A18B768}" type="datetimeFigureOut">
              <a:rPr lang="id-ID" smtClean="0"/>
              <a:t>17/05/2022</a:t>
            </a:fld>
            <a:endParaRPr lang="id-ID"/>
          </a:p>
        </p:txBody>
      </p:sp>
      <p:sp>
        <p:nvSpPr>
          <p:cNvPr id="5" name="Footer Placeholder 4">
            <a:extLst>
              <a:ext uri="{FF2B5EF4-FFF2-40B4-BE49-F238E27FC236}">
                <a16:creationId xmlns:a16="http://schemas.microsoft.com/office/drawing/2014/main" xmlns="" id="{ECC88B75-6120-4425-9F7C-0EC814D5B9F5}"/>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1E0437FA-2D90-4878-84BE-E063110CDDE1}"/>
              </a:ext>
            </a:extLst>
          </p:cNvPr>
          <p:cNvSpPr>
            <a:spLocks noGrp="1"/>
          </p:cNvSpPr>
          <p:nvPr>
            <p:ph type="sldNum" sz="quarter" idx="12"/>
          </p:nvPr>
        </p:nvSpPr>
        <p:spPr/>
        <p:txBody>
          <a:bodyPr/>
          <a:lstStyle/>
          <a:p>
            <a:fld id="{4F77CB5A-1684-4BEC-9710-86BCEE340052}" type="slidenum">
              <a:rPr lang="id-ID" smtClean="0"/>
              <a:t>‹#›</a:t>
            </a:fld>
            <a:endParaRPr lang="id-ID"/>
          </a:p>
        </p:txBody>
      </p:sp>
    </p:spTree>
    <p:extLst>
      <p:ext uri="{BB962C8B-B14F-4D97-AF65-F5344CB8AC3E}">
        <p14:creationId xmlns:p14="http://schemas.microsoft.com/office/powerpoint/2010/main" val="3507551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CC28D6-0450-4C68-BCE0-CE123A1F802D}"/>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92DB756B-6B8C-4D07-9B8C-5187B78AE9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F90A70F0-FE74-4F1A-BD4A-A44C04F67E4F}"/>
              </a:ext>
            </a:extLst>
          </p:cNvPr>
          <p:cNvSpPr>
            <a:spLocks noGrp="1"/>
          </p:cNvSpPr>
          <p:nvPr>
            <p:ph type="dt" sz="half" idx="10"/>
          </p:nvPr>
        </p:nvSpPr>
        <p:spPr/>
        <p:txBody>
          <a:bodyPr/>
          <a:lstStyle/>
          <a:p>
            <a:fld id="{3CF367C4-33E9-4F81-9D30-A2431A18B768}" type="datetimeFigureOut">
              <a:rPr lang="id-ID" smtClean="0"/>
              <a:t>17/05/2022</a:t>
            </a:fld>
            <a:endParaRPr lang="id-ID"/>
          </a:p>
        </p:txBody>
      </p:sp>
      <p:sp>
        <p:nvSpPr>
          <p:cNvPr id="5" name="Footer Placeholder 4">
            <a:extLst>
              <a:ext uri="{FF2B5EF4-FFF2-40B4-BE49-F238E27FC236}">
                <a16:creationId xmlns:a16="http://schemas.microsoft.com/office/drawing/2014/main" xmlns="" id="{84706692-6D84-4C8E-91E1-F7C8549DFEB8}"/>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0C26C15B-7AB7-4B03-8A7B-D6ECA551C13E}"/>
              </a:ext>
            </a:extLst>
          </p:cNvPr>
          <p:cNvSpPr>
            <a:spLocks noGrp="1"/>
          </p:cNvSpPr>
          <p:nvPr>
            <p:ph type="sldNum" sz="quarter" idx="12"/>
          </p:nvPr>
        </p:nvSpPr>
        <p:spPr/>
        <p:txBody>
          <a:bodyPr/>
          <a:lstStyle/>
          <a:p>
            <a:fld id="{4F77CB5A-1684-4BEC-9710-86BCEE340052}" type="slidenum">
              <a:rPr lang="id-ID" smtClean="0"/>
              <a:t>‹#›</a:t>
            </a:fld>
            <a:endParaRPr lang="id-ID"/>
          </a:p>
        </p:txBody>
      </p:sp>
    </p:spTree>
    <p:extLst>
      <p:ext uri="{BB962C8B-B14F-4D97-AF65-F5344CB8AC3E}">
        <p14:creationId xmlns:p14="http://schemas.microsoft.com/office/powerpoint/2010/main" val="890133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CC30A68-CD8F-440A-B0BB-60907D9DF8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FFF4BD45-F22C-4DF5-8B2E-E251E3EE92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F1B56C39-7749-4780-B548-297714750A72}"/>
              </a:ext>
            </a:extLst>
          </p:cNvPr>
          <p:cNvSpPr>
            <a:spLocks noGrp="1"/>
          </p:cNvSpPr>
          <p:nvPr>
            <p:ph type="dt" sz="half" idx="10"/>
          </p:nvPr>
        </p:nvSpPr>
        <p:spPr/>
        <p:txBody>
          <a:bodyPr/>
          <a:lstStyle/>
          <a:p>
            <a:fld id="{3CF367C4-33E9-4F81-9D30-A2431A18B768}" type="datetimeFigureOut">
              <a:rPr lang="id-ID" smtClean="0"/>
              <a:t>17/05/2022</a:t>
            </a:fld>
            <a:endParaRPr lang="id-ID"/>
          </a:p>
        </p:txBody>
      </p:sp>
      <p:sp>
        <p:nvSpPr>
          <p:cNvPr id="5" name="Footer Placeholder 4">
            <a:extLst>
              <a:ext uri="{FF2B5EF4-FFF2-40B4-BE49-F238E27FC236}">
                <a16:creationId xmlns:a16="http://schemas.microsoft.com/office/drawing/2014/main" xmlns="" id="{F73C5BE7-64AA-443F-983F-6CDB804E21EE}"/>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70473A6D-3A38-48B0-A080-71402E347A44}"/>
              </a:ext>
            </a:extLst>
          </p:cNvPr>
          <p:cNvSpPr>
            <a:spLocks noGrp="1"/>
          </p:cNvSpPr>
          <p:nvPr>
            <p:ph type="sldNum" sz="quarter" idx="12"/>
          </p:nvPr>
        </p:nvSpPr>
        <p:spPr/>
        <p:txBody>
          <a:bodyPr/>
          <a:lstStyle/>
          <a:p>
            <a:fld id="{4F77CB5A-1684-4BEC-9710-86BCEE340052}" type="slidenum">
              <a:rPr lang="id-ID" smtClean="0"/>
              <a:t>‹#›</a:t>
            </a:fld>
            <a:endParaRPr lang="id-ID"/>
          </a:p>
        </p:txBody>
      </p:sp>
    </p:spTree>
    <p:extLst>
      <p:ext uri="{BB962C8B-B14F-4D97-AF65-F5344CB8AC3E}">
        <p14:creationId xmlns:p14="http://schemas.microsoft.com/office/powerpoint/2010/main" val="536785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8CAB8B-F8BE-406E-AC26-6B93A5653B8A}"/>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383A6E48-2AAC-4129-8547-0A3464E9DD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12B91B89-3BD4-4FA3-A1F1-6A63A84ADCFD}"/>
              </a:ext>
            </a:extLst>
          </p:cNvPr>
          <p:cNvSpPr>
            <a:spLocks noGrp="1"/>
          </p:cNvSpPr>
          <p:nvPr>
            <p:ph type="dt" sz="half" idx="10"/>
          </p:nvPr>
        </p:nvSpPr>
        <p:spPr/>
        <p:txBody>
          <a:bodyPr/>
          <a:lstStyle/>
          <a:p>
            <a:fld id="{3CF367C4-33E9-4F81-9D30-A2431A18B768}" type="datetimeFigureOut">
              <a:rPr lang="id-ID" smtClean="0"/>
              <a:t>17/05/2022</a:t>
            </a:fld>
            <a:endParaRPr lang="id-ID"/>
          </a:p>
        </p:txBody>
      </p:sp>
      <p:sp>
        <p:nvSpPr>
          <p:cNvPr id="5" name="Footer Placeholder 4">
            <a:extLst>
              <a:ext uri="{FF2B5EF4-FFF2-40B4-BE49-F238E27FC236}">
                <a16:creationId xmlns:a16="http://schemas.microsoft.com/office/drawing/2014/main" xmlns="" id="{0E6E1A29-6A76-4FED-A4CE-48E329C3F060}"/>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1A88324A-BE16-4CD8-9D1E-DC8ABF61D69B}"/>
              </a:ext>
            </a:extLst>
          </p:cNvPr>
          <p:cNvSpPr>
            <a:spLocks noGrp="1"/>
          </p:cNvSpPr>
          <p:nvPr>
            <p:ph type="sldNum" sz="quarter" idx="12"/>
          </p:nvPr>
        </p:nvSpPr>
        <p:spPr/>
        <p:txBody>
          <a:bodyPr/>
          <a:lstStyle/>
          <a:p>
            <a:fld id="{4F77CB5A-1684-4BEC-9710-86BCEE340052}" type="slidenum">
              <a:rPr lang="id-ID" smtClean="0"/>
              <a:t>‹#›</a:t>
            </a:fld>
            <a:endParaRPr lang="id-ID"/>
          </a:p>
        </p:txBody>
      </p:sp>
    </p:spTree>
    <p:extLst>
      <p:ext uri="{BB962C8B-B14F-4D97-AF65-F5344CB8AC3E}">
        <p14:creationId xmlns:p14="http://schemas.microsoft.com/office/powerpoint/2010/main" val="4001310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9207EF-89B0-44CD-BBFC-A2AEF0AF23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1551EA26-7B2B-4497-9627-F2CA9DEB38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CBDA142-42D9-46B4-9456-FCB9282BA6B3}"/>
              </a:ext>
            </a:extLst>
          </p:cNvPr>
          <p:cNvSpPr>
            <a:spLocks noGrp="1"/>
          </p:cNvSpPr>
          <p:nvPr>
            <p:ph type="dt" sz="half" idx="10"/>
          </p:nvPr>
        </p:nvSpPr>
        <p:spPr/>
        <p:txBody>
          <a:bodyPr/>
          <a:lstStyle/>
          <a:p>
            <a:fld id="{3CF367C4-33E9-4F81-9D30-A2431A18B768}" type="datetimeFigureOut">
              <a:rPr lang="id-ID" smtClean="0"/>
              <a:t>17/05/2022</a:t>
            </a:fld>
            <a:endParaRPr lang="id-ID"/>
          </a:p>
        </p:txBody>
      </p:sp>
      <p:sp>
        <p:nvSpPr>
          <p:cNvPr id="5" name="Footer Placeholder 4">
            <a:extLst>
              <a:ext uri="{FF2B5EF4-FFF2-40B4-BE49-F238E27FC236}">
                <a16:creationId xmlns:a16="http://schemas.microsoft.com/office/drawing/2014/main" xmlns="" id="{0236EB23-3048-4A64-8BFA-A77FF53437FD}"/>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EB1DFD2E-B42D-4C34-B052-D554AF9B0B62}"/>
              </a:ext>
            </a:extLst>
          </p:cNvPr>
          <p:cNvSpPr>
            <a:spLocks noGrp="1"/>
          </p:cNvSpPr>
          <p:nvPr>
            <p:ph type="sldNum" sz="quarter" idx="12"/>
          </p:nvPr>
        </p:nvSpPr>
        <p:spPr/>
        <p:txBody>
          <a:bodyPr/>
          <a:lstStyle/>
          <a:p>
            <a:fld id="{4F77CB5A-1684-4BEC-9710-86BCEE340052}" type="slidenum">
              <a:rPr lang="id-ID" smtClean="0"/>
              <a:t>‹#›</a:t>
            </a:fld>
            <a:endParaRPr lang="id-ID"/>
          </a:p>
        </p:txBody>
      </p:sp>
    </p:spTree>
    <p:extLst>
      <p:ext uri="{BB962C8B-B14F-4D97-AF65-F5344CB8AC3E}">
        <p14:creationId xmlns:p14="http://schemas.microsoft.com/office/powerpoint/2010/main" val="2214765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E2DCF1-F0CD-47A1-B8F5-9398E2BA716B}"/>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092A9B0A-ABB2-4DF4-A4B9-1EE34209D6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46021FDC-C54B-4B56-ABD8-C6E223F7C1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9EEA7519-14D3-420E-B6CA-DB2BD38C14EC}"/>
              </a:ext>
            </a:extLst>
          </p:cNvPr>
          <p:cNvSpPr>
            <a:spLocks noGrp="1"/>
          </p:cNvSpPr>
          <p:nvPr>
            <p:ph type="dt" sz="half" idx="10"/>
          </p:nvPr>
        </p:nvSpPr>
        <p:spPr/>
        <p:txBody>
          <a:bodyPr/>
          <a:lstStyle/>
          <a:p>
            <a:fld id="{3CF367C4-33E9-4F81-9D30-A2431A18B768}" type="datetimeFigureOut">
              <a:rPr lang="id-ID" smtClean="0"/>
              <a:t>17/05/2022</a:t>
            </a:fld>
            <a:endParaRPr lang="id-ID"/>
          </a:p>
        </p:txBody>
      </p:sp>
      <p:sp>
        <p:nvSpPr>
          <p:cNvPr id="6" name="Footer Placeholder 5">
            <a:extLst>
              <a:ext uri="{FF2B5EF4-FFF2-40B4-BE49-F238E27FC236}">
                <a16:creationId xmlns:a16="http://schemas.microsoft.com/office/drawing/2014/main" xmlns="" id="{5E6E5BD8-570B-4443-B03D-4853DFE27C85}"/>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21D29688-4F1D-42A8-BA96-33A605E34A9A}"/>
              </a:ext>
            </a:extLst>
          </p:cNvPr>
          <p:cNvSpPr>
            <a:spLocks noGrp="1"/>
          </p:cNvSpPr>
          <p:nvPr>
            <p:ph type="sldNum" sz="quarter" idx="12"/>
          </p:nvPr>
        </p:nvSpPr>
        <p:spPr/>
        <p:txBody>
          <a:bodyPr/>
          <a:lstStyle/>
          <a:p>
            <a:fld id="{4F77CB5A-1684-4BEC-9710-86BCEE340052}" type="slidenum">
              <a:rPr lang="id-ID" smtClean="0"/>
              <a:t>‹#›</a:t>
            </a:fld>
            <a:endParaRPr lang="id-ID"/>
          </a:p>
        </p:txBody>
      </p:sp>
    </p:spTree>
    <p:extLst>
      <p:ext uri="{BB962C8B-B14F-4D97-AF65-F5344CB8AC3E}">
        <p14:creationId xmlns:p14="http://schemas.microsoft.com/office/powerpoint/2010/main" val="3209987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F78D98-F065-4215-8B76-239B2F0EEAEE}"/>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13AF1E47-5FDF-4529-9EF9-FD677A406B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31810BE-37CA-4684-8F68-E8D61CC260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3ED602C4-3A6E-43DD-ABF9-26017CED54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DD10275-F054-417A-B50C-DA77E2FB23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53632CA7-76BE-46D0-896A-19A20A71C0B1}"/>
              </a:ext>
            </a:extLst>
          </p:cNvPr>
          <p:cNvSpPr>
            <a:spLocks noGrp="1"/>
          </p:cNvSpPr>
          <p:nvPr>
            <p:ph type="dt" sz="half" idx="10"/>
          </p:nvPr>
        </p:nvSpPr>
        <p:spPr/>
        <p:txBody>
          <a:bodyPr/>
          <a:lstStyle/>
          <a:p>
            <a:fld id="{3CF367C4-33E9-4F81-9D30-A2431A18B768}" type="datetimeFigureOut">
              <a:rPr lang="id-ID" smtClean="0"/>
              <a:t>17/05/2022</a:t>
            </a:fld>
            <a:endParaRPr lang="id-ID"/>
          </a:p>
        </p:txBody>
      </p:sp>
      <p:sp>
        <p:nvSpPr>
          <p:cNvPr id="8" name="Footer Placeholder 7">
            <a:extLst>
              <a:ext uri="{FF2B5EF4-FFF2-40B4-BE49-F238E27FC236}">
                <a16:creationId xmlns:a16="http://schemas.microsoft.com/office/drawing/2014/main" xmlns="" id="{B5E70413-76F5-469A-AF6F-9790977E48C8}"/>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61148741-DF25-48F6-AE1C-994ECB54F580}"/>
              </a:ext>
            </a:extLst>
          </p:cNvPr>
          <p:cNvSpPr>
            <a:spLocks noGrp="1"/>
          </p:cNvSpPr>
          <p:nvPr>
            <p:ph type="sldNum" sz="quarter" idx="12"/>
          </p:nvPr>
        </p:nvSpPr>
        <p:spPr/>
        <p:txBody>
          <a:bodyPr/>
          <a:lstStyle/>
          <a:p>
            <a:fld id="{4F77CB5A-1684-4BEC-9710-86BCEE340052}" type="slidenum">
              <a:rPr lang="id-ID" smtClean="0"/>
              <a:t>‹#›</a:t>
            </a:fld>
            <a:endParaRPr lang="id-ID"/>
          </a:p>
        </p:txBody>
      </p:sp>
    </p:spTree>
    <p:extLst>
      <p:ext uri="{BB962C8B-B14F-4D97-AF65-F5344CB8AC3E}">
        <p14:creationId xmlns:p14="http://schemas.microsoft.com/office/powerpoint/2010/main" val="1351391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E5D293-FBB9-4183-B6BA-513C80B8CBC2}"/>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55E07ECA-2612-4474-9962-002DE903E97D}"/>
              </a:ext>
            </a:extLst>
          </p:cNvPr>
          <p:cNvSpPr>
            <a:spLocks noGrp="1"/>
          </p:cNvSpPr>
          <p:nvPr>
            <p:ph type="dt" sz="half" idx="10"/>
          </p:nvPr>
        </p:nvSpPr>
        <p:spPr/>
        <p:txBody>
          <a:bodyPr/>
          <a:lstStyle/>
          <a:p>
            <a:fld id="{3CF367C4-33E9-4F81-9D30-A2431A18B768}" type="datetimeFigureOut">
              <a:rPr lang="id-ID" smtClean="0"/>
              <a:t>17/05/2022</a:t>
            </a:fld>
            <a:endParaRPr lang="id-ID"/>
          </a:p>
        </p:txBody>
      </p:sp>
      <p:sp>
        <p:nvSpPr>
          <p:cNvPr id="4" name="Footer Placeholder 3">
            <a:extLst>
              <a:ext uri="{FF2B5EF4-FFF2-40B4-BE49-F238E27FC236}">
                <a16:creationId xmlns:a16="http://schemas.microsoft.com/office/drawing/2014/main" xmlns="" id="{62BF71FC-E584-46D0-A3A6-80F09AA4B8A5}"/>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2328B6A8-C447-4AF8-9B38-0C76ACC99B97}"/>
              </a:ext>
            </a:extLst>
          </p:cNvPr>
          <p:cNvSpPr>
            <a:spLocks noGrp="1"/>
          </p:cNvSpPr>
          <p:nvPr>
            <p:ph type="sldNum" sz="quarter" idx="12"/>
          </p:nvPr>
        </p:nvSpPr>
        <p:spPr/>
        <p:txBody>
          <a:bodyPr/>
          <a:lstStyle/>
          <a:p>
            <a:fld id="{4F77CB5A-1684-4BEC-9710-86BCEE340052}" type="slidenum">
              <a:rPr lang="id-ID" smtClean="0"/>
              <a:t>‹#›</a:t>
            </a:fld>
            <a:endParaRPr lang="id-ID"/>
          </a:p>
        </p:txBody>
      </p:sp>
    </p:spTree>
    <p:extLst>
      <p:ext uri="{BB962C8B-B14F-4D97-AF65-F5344CB8AC3E}">
        <p14:creationId xmlns:p14="http://schemas.microsoft.com/office/powerpoint/2010/main" val="3145823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F3BC7A3-DA2C-4592-B047-73CC223518A9}"/>
              </a:ext>
            </a:extLst>
          </p:cNvPr>
          <p:cNvSpPr>
            <a:spLocks noGrp="1"/>
          </p:cNvSpPr>
          <p:nvPr>
            <p:ph type="dt" sz="half" idx="10"/>
          </p:nvPr>
        </p:nvSpPr>
        <p:spPr/>
        <p:txBody>
          <a:bodyPr/>
          <a:lstStyle/>
          <a:p>
            <a:fld id="{3CF367C4-33E9-4F81-9D30-A2431A18B768}" type="datetimeFigureOut">
              <a:rPr lang="id-ID" smtClean="0"/>
              <a:t>17/05/2022</a:t>
            </a:fld>
            <a:endParaRPr lang="id-ID"/>
          </a:p>
        </p:txBody>
      </p:sp>
      <p:sp>
        <p:nvSpPr>
          <p:cNvPr id="3" name="Footer Placeholder 2">
            <a:extLst>
              <a:ext uri="{FF2B5EF4-FFF2-40B4-BE49-F238E27FC236}">
                <a16:creationId xmlns:a16="http://schemas.microsoft.com/office/drawing/2014/main" xmlns="" id="{86D798F3-8266-415C-B6DB-7FC003537EC5}"/>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1C5089A2-86D8-42A4-AD49-86A95496281C}"/>
              </a:ext>
            </a:extLst>
          </p:cNvPr>
          <p:cNvSpPr>
            <a:spLocks noGrp="1"/>
          </p:cNvSpPr>
          <p:nvPr>
            <p:ph type="sldNum" sz="quarter" idx="12"/>
          </p:nvPr>
        </p:nvSpPr>
        <p:spPr/>
        <p:txBody>
          <a:bodyPr/>
          <a:lstStyle/>
          <a:p>
            <a:fld id="{4F77CB5A-1684-4BEC-9710-86BCEE340052}" type="slidenum">
              <a:rPr lang="id-ID" smtClean="0"/>
              <a:t>‹#›</a:t>
            </a:fld>
            <a:endParaRPr lang="id-ID"/>
          </a:p>
        </p:txBody>
      </p:sp>
    </p:spTree>
    <p:extLst>
      <p:ext uri="{BB962C8B-B14F-4D97-AF65-F5344CB8AC3E}">
        <p14:creationId xmlns:p14="http://schemas.microsoft.com/office/powerpoint/2010/main" val="965472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E8143D-6687-4BC1-8A73-C5B37E2EF6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8A05F886-CBED-468B-B00C-1554636EAD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518EAAB4-1268-4432-BD18-D167316D8B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D0E96F0-D35E-4BB0-AE2F-AFC5A7763202}"/>
              </a:ext>
            </a:extLst>
          </p:cNvPr>
          <p:cNvSpPr>
            <a:spLocks noGrp="1"/>
          </p:cNvSpPr>
          <p:nvPr>
            <p:ph type="dt" sz="half" idx="10"/>
          </p:nvPr>
        </p:nvSpPr>
        <p:spPr/>
        <p:txBody>
          <a:bodyPr/>
          <a:lstStyle/>
          <a:p>
            <a:fld id="{3CF367C4-33E9-4F81-9D30-A2431A18B768}" type="datetimeFigureOut">
              <a:rPr lang="id-ID" smtClean="0"/>
              <a:t>17/05/2022</a:t>
            </a:fld>
            <a:endParaRPr lang="id-ID"/>
          </a:p>
        </p:txBody>
      </p:sp>
      <p:sp>
        <p:nvSpPr>
          <p:cNvPr id="6" name="Footer Placeholder 5">
            <a:extLst>
              <a:ext uri="{FF2B5EF4-FFF2-40B4-BE49-F238E27FC236}">
                <a16:creationId xmlns:a16="http://schemas.microsoft.com/office/drawing/2014/main" xmlns="" id="{CAC2926C-6FBD-4C94-A009-D832A07F5607}"/>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82DF7E82-052A-441D-ACBB-D6E2906A4305}"/>
              </a:ext>
            </a:extLst>
          </p:cNvPr>
          <p:cNvSpPr>
            <a:spLocks noGrp="1"/>
          </p:cNvSpPr>
          <p:nvPr>
            <p:ph type="sldNum" sz="quarter" idx="12"/>
          </p:nvPr>
        </p:nvSpPr>
        <p:spPr/>
        <p:txBody>
          <a:bodyPr/>
          <a:lstStyle/>
          <a:p>
            <a:fld id="{4F77CB5A-1684-4BEC-9710-86BCEE340052}" type="slidenum">
              <a:rPr lang="id-ID" smtClean="0"/>
              <a:t>‹#›</a:t>
            </a:fld>
            <a:endParaRPr lang="id-ID"/>
          </a:p>
        </p:txBody>
      </p:sp>
    </p:spTree>
    <p:extLst>
      <p:ext uri="{BB962C8B-B14F-4D97-AF65-F5344CB8AC3E}">
        <p14:creationId xmlns:p14="http://schemas.microsoft.com/office/powerpoint/2010/main" val="1952212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B0E2A4-9E99-4988-8A20-F09165AFCE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8DB6A0DB-63F7-4729-9616-6B405D7A58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331DC679-8552-4EFB-8397-5C30592C7A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69951F6-3300-43F9-938F-01FA512F61F1}"/>
              </a:ext>
            </a:extLst>
          </p:cNvPr>
          <p:cNvSpPr>
            <a:spLocks noGrp="1"/>
          </p:cNvSpPr>
          <p:nvPr>
            <p:ph type="dt" sz="half" idx="10"/>
          </p:nvPr>
        </p:nvSpPr>
        <p:spPr/>
        <p:txBody>
          <a:bodyPr/>
          <a:lstStyle/>
          <a:p>
            <a:fld id="{3CF367C4-33E9-4F81-9D30-A2431A18B768}" type="datetimeFigureOut">
              <a:rPr lang="id-ID" smtClean="0"/>
              <a:t>17/05/2022</a:t>
            </a:fld>
            <a:endParaRPr lang="id-ID"/>
          </a:p>
        </p:txBody>
      </p:sp>
      <p:sp>
        <p:nvSpPr>
          <p:cNvPr id="6" name="Footer Placeholder 5">
            <a:extLst>
              <a:ext uri="{FF2B5EF4-FFF2-40B4-BE49-F238E27FC236}">
                <a16:creationId xmlns:a16="http://schemas.microsoft.com/office/drawing/2014/main" xmlns="" id="{4F6D32FA-6C26-498C-83FF-8A98E71749F2}"/>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740216D9-837C-497E-962D-952E4FC482D3}"/>
              </a:ext>
            </a:extLst>
          </p:cNvPr>
          <p:cNvSpPr>
            <a:spLocks noGrp="1"/>
          </p:cNvSpPr>
          <p:nvPr>
            <p:ph type="sldNum" sz="quarter" idx="12"/>
          </p:nvPr>
        </p:nvSpPr>
        <p:spPr/>
        <p:txBody>
          <a:bodyPr/>
          <a:lstStyle/>
          <a:p>
            <a:fld id="{4F77CB5A-1684-4BEC-9710-86BCEE340052}" type="slidenum">
              <a:rPr lang="id-ID" smtClean="0"/>
              <a:t>‹#›</a:t>
            </a:fld>
            <a:endParaRPr lang="id-ID"/>
          </a:p>
        </p:txBody>
      </p:sp>
    </p:spTree>
    <p:extLst>
      <p:ext uri="{BB962C8B-B14F-4D97-AF65-F5344CB8AC3E}">
        <p14:creationId xmlns:p14="http://schemas.microsoft.com/office/powerpoint/2010/main" val="2376204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E3E97B7-A6A8-465A-A1D7-9B9673F21D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D8F817F7-ED2A-482A-B953-A502CBE018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7667DB54-D182-45C1-866A-D8FE1CFB09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367C4-33E9-4F81-9D30-A2431A18B768}" type="datetimeFigureOut">
              <a:rPr lang="id-ID" smtClean="0"/>
              <a:t>17/05/2022</a:t>
            </a:fld>
            <a:endParaRPr lang="id-ID"/>
          </a:p>
        </p:txBody>
      </p:sp>
      <p:sp>
        <p:nvSpPr>
          <p:cNvPr id="5" name="Footer Placeholder 4">
            <a:extLst>
              <a:ext uri="{FF2B5EF4-FFF2-40B4-BE49-F238E27FC236}">
                <a16:creationId xmlns:a16="http://schemas.microsoft.com/office/drawing/2014/main" xmlns="" id="{7B9BF448-F9E0-47F8-A316-AF1931332F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08BF5FBB-DBBD-4585-985B-16BADEF9E0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77CB5A-1684-4BEC-9710-86BCEE340052}" type="slidenum">
              <a:rPr lang="id-ID" smtClean="0"/>
              <a:t>‹#›</a:t>
            </a:fld>
            <a:endParaRPr lang="id-ID"/>
          </a:p>
        </p:txBody>
      </p:sp>
    </p:spTree>
    <p:extLst>
      <p:ext uri="{BB962C8B-B14F-4D97-AF65-F5344CB8AC3E}">
        <p14:creationId xmlns:p14="http://schemas.microsoft.com/office/powerpoint/2010/main" val="1403082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D81C68-30DB-45B2-9196-51E2DD14E6DB}"/>
              </a:ext>
            </a:extLst>
          </p:cNvPr>
          <p:cNvSpPr>
            <a:spLocks noGrp="1"/>
          </p:cNvSpPr>
          <p:nvPr>
            <p:ph type="ctrTitle"/>
          </p:nvPr>
        </p:nvSpPr>
        <p:spPr/>
        <p:txBody>
          <a:bodyPr/>
          <a:lstStyle/>
          <a:p>
            <a:r>
              <a:rPr lang="id-ID" dirty="0"/>
              <a:t>FLORA DAN FAUNA DI INDONESIA DAN DUNIA</a:t>
            </a:r>
          </a:p>
        </p:txBody>
      </p:sp>
      <p:sp>
        <p:nvSpPr>
          <p:cNvPr id="3" name="Subtitle 2">
            <a:extLst>
              <a:ext uri="{FF2B5EF4-FFF2-40B4-BE49-F238E27FC236}">
                <a16:creationId xmlns:a16="http://schemas.microsoft.com/office/drawing/2014/main" xmlns="" id="{4E5A6786-C344-4BFC-AE6F-E114B6590F3D}"/>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4158777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4DB7A5-6FAF-40D1-A380-B7B57D9D483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43D25F6-3497-4864-A1D6-7830AF518572}"/>
              </a:ext>
            </a:extLst>
          </p:cNvPr>
          <p:cNvSpPr>
            <a:spLocks noGrp="1"/>
          </p:cNvSpPr>
          <p:nvPr>
            <p:ph idx="1"/>
          </p:nvPr>
        </p:nvSpPr>
        <p:spPr/>
        <p:txBody>
          <a:bodyPr>
            <a:normAutofit/>
          </a:bodyPr>
          <a:lstStyle/>
          <a:p>
            <a:pPr marL="0" indent="0">
              <a:buNone/>
            </a:pPr>
            <a:r>
              <a:rPr lang="id-ID" sz="3600" dirty="0"/>
              <a:t>2) Tingkat Kegemburan Tanah-tanah yang gembur jauh lebih baik dibandingkan dengan tanah- tanah yang padat, sebab tanah yang gembur memudahkan akar tumbuhan untuk menembus tanah, dan menyerap mineral-mineral yang terkandung dalam tanah. </a:t>
            </a:r>
          </a:p>
          <a:p>
            <a:pPr marL="0" indent="0">
              <a:buNone/>
            </a:pPr>
            <a:r>
              <a:rPr lang="id-ID" sz="3600" dirty="0"/>
              <a:t>3) Mineral Organik/Humus Humus merupakan salah satu mineral organik yang berasal dari jasad mahluk hidup yang dapat</a:t>
            </a:r>
          </a:p>
        </p:txBody>
      </p:sp>
    </p:spTree>
    <p:extLst>
      <p:ext uri="{BB962C8B-B14F-4D97-AF65-F5344CB8AC3E}">
        <p14:creationId xmlns:p14="http://schemas.microsoft.com/office/powerpoint/2010/main" val="2842050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91B349-4C05-4E01-BE08-C957C7CC254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9B28CCF-CB08-489C-A676-591C10D0A72E}"/>
              </a:ext>
            </a:extLst>
          </p:cNvPr>
          <p:cNvSpPr>
            <a:spLocks noGrp="1"/>
          </p:cNvSpPr>
          <p:nvPr>
            <p:ph idx="1"/>
          </p:nvPr>
        </p:nvSpPr>
        <p:spPr/>
        <p:txBody>
          <a:bodyPr>
            <a:normAutofit/>
          </a:bodyPr>
          <a:lstStyle/>
          <a:p>
            <a:pPr marL="0" indent="0">
              <a:buNone/>
            </a:pPr>
            <a:r>
              <a:rPr lang="id-ID" sz="4000" dirty="0"/>
              <a:t>5) Kandungan Air Tanah Air yang terdapat di dalam tanah merupakan salah satu unsur pokok bagi pertumbuhan dan perkembangan vegetasi, karena air sangat membantu dalam melarutkan dan mengangkut mineral-mineral dalam tanah sehingga mudah diserap oleh sistem perakaran pada tumbuhan.</a:t>
            </a:r>
          </a:p>
        </p:txBody>
      </p:sp>
    </p:spTree>
    <p:extLst>
      <p:ext uri="{BB962C8B-B14F-4D97-AF65-F5344CB8AC3E}">
        <p14:creationId xmlns:p14="http://schemas.microsoft.com/office/powerpoint/2010/main" val="129952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C83426-6723-4405-A1EE-58E4BD080644}"/>
              </a:ext>
            </a:extLst>
          </p:cNvPr>
          <p:cNvSpPr>
            <a:spLocks noGrp="1"/>
          </p:cNvSpPr>
          <p:nvPr>
            <p:ph type="title"/>
          </p:nvPr>
        </p:nvSpPr>
        <p:spPr/>
        <p:txBody>
          <a:bodyPr/>
          <a:lstStyle/>
          <a:p>
            <a:r>
              <a:rPr lang="id-ID" dirty="0"/>
              <a:t>               3. Faktor Fisiografi (Relief bumi)</a:t>
            </a:r>
          </a:p>
        </p:txBody>
      </p:sp>
      <p:sp>
        <p:nvSpPr>
          <p:cNvPr id="3" name="Content Placeholder 2">
            <a:extLst>
              <a:ext uri="{FF2B5EF4-FFF2-40B4-BE49-F238E27FC236}">
                <a16:creationId xmlns:a16="http://schemas.microsoft.com/office/drawing/2014/main" xmlns="" id="{AC083797-DF5C-4AAA-BBAD-831F7C2CC283}"/>
              </a:ext>
            </a:extLst>
          </p:cNvPr>
          <p:cNvSpPr>
            <a:spLocks noGrp="1"/>
          </p:cNvSpPr>
          <p:nvPr>
            <p:ph idx="1"/>
          </p:nvPr>
        </p:nvSpPr>
        <p:spPr/>
        <p:txBody>
          <a:bodyPr>
            <a:normAutofit lnSpcReduction="10000"/>
          </a:bodyPr>
          <a:lstStyle/>
          <a:p>
            <a:r>
              <a:rPr lang="id-ID" dirty="0"/>
              <a:t>Bentuk permukaan bumi yang beragam seperti pegunungan dapat menghambat penyebaran tumbuhan. </a:t>
            </a:r>
          </a:p>
          <a:p>
            <a:r>
              <a:rPr lang="id-ID" dirty="0"/>
              <a:t>Selain itu, kemiringan lereng juga dapat mempengaruhi tumbuh kembang tanaman. Lereng yang membelakangi sinar matahari pertumbuhannya akan terhambat dibandingkan dengan kondisi sebaliknya.</a:t>
            </a:r>
          </a:p>
          <a:p>
            <a:r>
              <a:rPr lang="id-ID" dirty="0"/>
              <a:t>Hal ini menyebabkan adanya perbedaan suhu, sehingga terjadi perbedaan jenis vegetasi berdasarkan tinggi tempat. </a:t>
            </a:r>
          </a:p>
          <a:p>
            <a:r>
              <a:rPr lang="id-ID" dirty="0"/>
              <a:t>Demikian pula jenis vegetasi/flora dan fauna yang hidup di dataran rendah tentu berbeda dengan di dataran tinggi ataupun di wilayah pegunungan tinggi.</a:t>
            </a:r>
          </a:p>
        </p:txBody>
      </p:sp>
    </p:spTree>
    <p:extLst>
      <p:ext uri="{BB962C8B-B14F-4D97-AF65-F5344CB8AC3E}">
        <p14:creationId xmlns:p14="http://schemas.microsoft.com/office/powerpoint/2010/main" val="196683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EB0814-3572-4A71-A8E2-0F148ABFF78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F9FEA60-481C-4B0D-9C38-4B189C6EE992}"/>
              </a:ext>
            </a:extLst>
          </p:cNvPr>
          <p:cNvSpPr>
            <a:spLocks noGrp="1"/>
          </p:cNvSpPr>
          <p:nvPr>
            <p:ph idx="1"/>
          </p:nvPr>
        </p:nvSpPr>
        <p:spPr/>
        <p:txBody>
          <a:bodyPr/>
          <a:lstStyle/>
          <a:p>
            <a:r>
              <a:rPr lang="id-ID" dirty="0"/>
              <a:t>Biosfer adalah bagian luar dari planet bumi, yng mencakup udara, daratan, dan air yang memungkinkan kehidupan dan proses biotik berlangsung.Perkembangan kehidupan disamping manusia yang tercakup dalam biosfer adalah tumbuhan dan hewan (flora dan fauna).</a:t>
            </a:r>
          </a:p>
          <a:p>
            <a:pPr marL="0" indent="0">
              <a:buNone/>
            </a:pPr>
            <a:r>
              <a:rPr lang="id-ID" dirty="0"/>
              <a:t> 1. Flora ( tumbuhan ) . Induk semang dari tumbuhan adalah Bryophyta.</a:t>
            </a:r>
          </a:p>
          <a:p>
            <a:pPr marL="0" indent="0">
              <a:buNone/>
            </a:pPr>
            <a:r>
              <a:rPr lang="id-ID" dirty="0"/>
              <a:t>Dealam perkembangannya Bryophyta dibagi menjadi tiga golongan yaitu: hepaticeae, Tracheophyia, Musci.</a:t>
            </a:r>
          </a:p>
          <a:p>
            <a:endParaRPr lang="id-ID" dirty="0"/>
          </a:p>
        </p:txBody>
      </p:sp>
    </p:spTree>
    <p:extLst>
      <p:ext uri="{BB962C8B-B14F-4D97-AF65-F5344CB8AC3E}">
        <p14:creationId xmlns:p14="http://schemas.microsoft.com/office/powerpoint/2010/main" val="3853069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41918B-8E7F-42D7-946C-FB31EF82BC16}"/>
              </a:ext>
            </a:extLst>
          </p:cNvPr>
          <p:cNvSpPr>
            <a:spLocks noGrp="1"/>
          </p:cNvSpPr>
          <p:nvPr>
            <p:ph type="title"/>
          </p:nvPr>
        </p:nvSpPr>
        <p:spPr/>
        <p:txBody>
          <a:bodyPr/>
          <a:lstStyle/>
          <a:p>
            <a:r>
              <a:rPr lang="id-ID" dirty="0"/>
              <a:t>Persebaran flora dan Fauna di dunia</a:t>
            </a:r>
          </a:p>
        </p:txBody>
      </p:sp>
      <p:sp>
        <p:nvSpPr>
          <p:cNvPr id="3" name="Content Placeholder 2">
            <a:extLst>
              <a:ext uri="{FF2B5EF4-FFF2-40B4-BE49-F238E27FC236}">
                <a16:creationId xmlns:a16="http://schemas.microsoft.com/office/drawing/2014/main" xmlns="" id="{8C451FF7-AD6C-4EFE-B3C7-06AB33E868DF}"/>
              </a:ext>
            </a:extLst>
          </p:cNvPr>
          <p:cNvSpPr>
            <a:spLocks noGrp="1"/>
          </p:cNvSpPr>
          <p:nvPr>
            <p:ph idx="1"/>
          </p:nvPr>
        </p:nvSpPr>
        <p:spPr/>
        <p:txBody>
          <a:bodyPr/>
          <a:lstStyle/>
          <a:p>
            <a:pPr marL="0" indent="0">
              <a:buNone/>
            </a:pPr>
            <a:r>
              <a:rPr lang="sv-SE" dirty="0"/>
              <a:t>1. Faktor-Faktor yang Mempengaruhi Sebaran Flora dan Fauna </a:t>
            </a:r>
            <a:endParaRPr lang="id-ID" dirty="0"/>
          </a:p>
          <a:p>
            <a:pPr marL="0" indent="0">
              <a:buNone/>
            </a:pPr>
            <a:r>
              <a:rPr lang="id-ID" dirty="0"/>
              <a:t>Persebaran flora dan fauna dipermukaan bumi tidak sama dan merata, sehingga berpengaruh terhadap kehidupan mahluk hidup. Terdapat wilayah yang sangat padat populasinya, namun ada juga wilayah di muka bumi yang tidak dapat dihuni oleh mahluk hidup.</a:t>
            </a:r>
          </a:p>
          <a:p>
            <a:pPr marL="0" indent="0">
              <a:buNone/>
            </a:pPr>
            <a:r>
              <a:rPr lang="id-ID" dirty="0"/>
              <a:t>Ternyata flora dan fauna juga memiliki ciri fisik yang berbeda di setiap wilayah. Banyak sekali hewan dan tumbuhan yang hanya bisa ditemui di satu tempat dan tidak ada di tempat lainnya.</a:t>
            </a:r>
          </a:p>
        </p:txBody>
      </p:sp>
    </p:spTree>
    <p:extLst>
      <p:ext uri="{BB962C8B-B14F-4D97-AF65-F5344CB8AC3E}">
        <p14:creationId xmlns:p14="http://schemas.microsoft.com/office/powerpoint/2010/main" val="310492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37B18D-3AB4-4FC1-919E-1E2DE04E8D4E}"/>
              </a:ext>
            </a:extLst>
          </p:cNvPr>
          <p:cNvSpPr>
            <a:spLocks noGrp="1"/>
          </p:cNvSpPr>
          <p:nvPr>
            <p:ph type="title"/>
          </p:nvPr>
        </p:nvSpPr>
        <p:spPr/>
        <p:txBody>
          <a:bodyPr/>
          <a:lstStyle/>
          <a:p>
            <a:r>
              <a:rPr lang="id-ID" dirty="0"/>
              <a:t>                        1. Faktor Iklim</a:t>
            </a:r>
          </a:p>
        </p:txBody>
      </p:sp>
      <p:sp>
        <p:nvSpPr>
          <p:cNvPr id="3" name="Content Placeholder 2">
            <a:extLst>
              <a:ext uri="{FF2B5EF4-FFF2-40B4-BE49-F238E27FC236}">
                <a16:creationId xmlns:a16="http://schemas.microsoft.com/office/drawing/2014/main" xmlns="" id="{8E0D95C1-9312-4C2B-8AB7-6807AA5313F5}"/>
              </a:ext>
            </a:extLst>
          </p:cNvPr>
          <p:cNvSpPr>
            <a:spLocks noGrp="1"/>
          </p:cNvSpPr>
          <p:nvPr>
            <p:ph idx="1"/>
          </p:nvPr>
        </p:nvSpPr>
        <p:spPr/>
        <p:txBody>
          <a:bodyPr>
            <a:normAutofit lnSpcReduction="10000"/>
          </a:bodyPr>
          <a:lstStyle/>
          <a:p>
            <a:pPr marL="0" indent="0">
              <a:buNone/>
            </a:pPr>
            <a:r>
              <a:rPr lang="id-ID" dirty="0"/>
              <a:t> </a:t>
            </a:r>
            <a:r>
              <a:rPr lang="id-ID" sz="3600" dirty="0"/>
              <a:t>Faktor Iklim Iklim merupakan salahsatu faktor dominan yang mempengaruhi sebaran flora dan fauna. Daerah-daerah yang memiliki iklim yang ekstrim (dingin/kutub) akan memiliki jenis flora dan fauna yang lebih sedikit spesiesnya,sedangkan di daerah khatulistiwa atau equator memiliki keragaman (biodiversity) yang tinggi.Faktor Iklim yang mempengaruhi sebaran mahluk hidup di antaranya: suhu udara, kelembapan udara, angin, dan curah hujan.</a:t>
            </a:r>
            <a:endParaRPr lang="id-ID" dirty="0"/>
          </a:p>
        </p:txBody>
      </p:sp>
    </p:spTree>
    <p:extLst>
      <p:ext uri="{BB962C8B-B14F-4D97-AF65-F5344CB8AC3E}">
        <p14:creationId xmlns:p14="http://schemas.microsoft.com/office/powerpoint/2010/main" val="3215425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1CEDD3-EBFE-4ED2-BA5C-CFB22167D9F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E5107EC9-146B-4C07-B0C6-FCB3E5699969}"/>
              </a:ext>
            </a:extLst>
          </p:cNvPr>
          <p:cNvSpPr>
            <a:spLocks noGrp="1"/>
          </p:cNvSpPr>
          <p:nvPr>
            <p:ph idx="1"/>
          </p:nvPr>
        </p:nvSpPr>
        <p:spPr/>
        <p:txBody>
          <a:bodyPr>
            <a:normAutofit/>
          </a:bodyPr>
          <a:lstStyle/>
          <a:p>
            <a:pPr marL="0" indent="0">
              <a:buNone/>
            </a:pPr>
            <a:r>
              <a:rPr lang="id-ID" dirty="0"/>
              <a:t>1) Suhu udara</a:t>
            </a:r>
          </a:p>
          <a:p>
            <a:pPr marL="0" indent="0">
              <a:buNone/>
            </a:pPr>
            <a:r>
              <a:rPr lang="id-ID" dirty="0"/>
              <a:t> Suhu udara berbeda pada setiap wilayah di permukaan bumi, hal ini disebabkan oleh faktor:</a:t>
            </a:r>
          </a:p>
          <a:p>
            <a:r>
              <a:rPr lang="id-ID" dirty="0"/>
              <a:t> sudut datang sinar matahari,</a:t>
            </a:r>
          </a:p>
          <a:p>
            <a:r>
              <a:rPr lang="id-ID" dirty="0"/>
              <a:t> letak lintang, </a:t>
            </a:r>
          </a:p>
          <a:p>
            <a:r>
              <a:rPr lang="id-ID" dirty="0"/>
              <a:t>jarak atau lokasi daratan terhadap laut, </a:t>
            </a:r>
          </a:p>
          <a:p>
            <a:r>
              <a:rPr lang="id-ID" dirty="0"/>
              <a:t>ketinggian tempat, </a:t>
            </a:r>
          </a:p>
          <a:p>
            <a:r>
              <a:rPr lang="id-ID" dirty="0"/>
              <a:t>dan penutupan lahan oleh tumbuhan.</a:t>
            </a:r>
          </a:p>
        </p:txBody>
      </p:sp>
    </p:spTree>
    <p:extLst>
      <p:ext uri="{BB962C8B-B14F-4D97-AF65-F5344CB8AC3E}">
        <p14:creationId xmlns:p14="http://schemas.microsoft.com/office/powerpoint/2010/main" val="84054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B008BF-B73E-448D-B591-A9ED431F31F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24BA2C2-D2D4-44DC-8DEA-F629AB4AF1E9}"/>
              </a:ext>
            </a:extLst>
          </p:cNvPr>
          <p:cNvSpPr>
            <a:spLocks noGrp="1"/>
          </p:cNvSpPr>
          <p:nvPr>
            <p:ph idx="1"/>
          </p:nvPr>
        </p:nvSpPr>
        <p:spPr/>
        <p:txBody>
          <a:bodyPr/>
          <a:lstStyle/>
          <a:p>
            <a:r>
              <a:rPr lang="id-ID" dirty="0"/>
              <a:t>Khusus vegetasi, kondisi suhu udara adalah salah satu faktor pengontrol persebaran vegetasi sesuai dengan posisi lintang, ketinggian tempat, dan kondisi topografinya. Karena itu, sistem penamaan habitat tumbuhan sering kali sama dengan kondisi iklimnya, seperti vegetasi hutan tropis, vegetasi lintang sedang, vegetasi gurun, dan vegetasi pegunungan tinggi</a:t>
            </a:r>
          </a:p>
        </p:txBody>
      </p:sp>
    </p:spTree>
    <p:extLst>
      <p:ext uri="{BB962C8B-B14F-4D97-AF65-F5344CB8AC3E}">
        <p14:creationId xmlns:p14="http://schemas.microsoft.com/office/powerpoint/2010/main" val="3624463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D26019B-EE85-406F-9BBF-9EE0B028590A}"/>
              </a:ext>
            </a:extLst>
          </p:cNvPr>
          <p:cNvSpPr>
            <a:spLocks noGrp="1"/>
          </p:cNvSpPr>
          <p:nvPr>
            <p:ph idx="1"/>
          </p:nvPr>
        </p:nvSpPr>
        <p:spPr>
          <a:xfrm>
            <a:off x="838200" y="357809"/>
            <a:ext cx="10515600" cy="5819154"/>
          </a:xfrm>
        </p:spPr>
        <p:txBody>
          <a:bodyPr>
            <a:normAutofit lnSpcReduction="10000"/>
          </a:bodyPr>
          <a:lstStyle/>
          <a:p>
            <a:r>
              <a:rPr lang="id-ID" dirty="0"/>
              <a:t>. Berdasarkan tingkat kelembaban lingkungannya,tumbuhan dapat dikelompokkan atas: </a:t>
            </a:r>
          </a:p>
          <a:p>
            <a:r>
              <a:rPr lang="id-ID" dirty="0"/>
              <a:t>a) Xerophyta, yaitu jenis-jenis tumbuhan yang sangat tahan terhadap lingkungan yang kering atau kondisi kelembaban udara yang sangat rendah, misalnya kaktus.</a:t>
            </a:r>
          </a:p>
          <a:p>
            <a:r>
              <a:rPr lang="id-ID" dirty="0"/>
              <a:t> b) Mesophyta, yaitu jenis-jenis tumbuhan yang sangat cocok hidup di lingkungan yang lembab tetapi tidak basah, seperti anggrek dan cendawan. c) Hygrophyta, yaitu jenis tumbuhan yang sangat cocok hidup di daerah yang basah, seperti teratai, eceng gondok, dan selada air. </a:t>
            </a:r>
          </a:p>
          <a:p>
            <a:r>
              <a:rPr lang="id-ID" dirty="0"/>
              <a:t>d) Tropophyta, yaitu jenis-jenis tumbuhan yang mampu beradaptasi terhadap daerah yang mengalami perubahan musim hujan dan musim kemarau. Tropophyta merupakan flora khas wilayah iklim musim tropik (monsun tropis), misalnya jati dan ekaliptus. </a:t>
            </a:r>
          </a:p>
        </p:txBody>
      </p:sp>
    </p:spTree>
    <p:extLst>
      <p:ext uri="{BB962C8B-B14F-4D97-AF65-F5344CB8AC3E}">
        <p14:creationId xmlns:p14="http://schemas.microsoft.com/office/powerpoint/2010/main" val="61765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C9E60B-E83F-4D15-B8F2-CC3FCD3283A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E444DE5-6F34-43D0-A180-80713E83C114}"/>
              </a:ext>
            </a:extLst>
          </p:cNvPr>
          <p:cNvSpPr>
            <a:spLocks noGrp="1"/>
          </p:cNvSpPr>
          <p:nvPr>
            <p:ph idx="1"/>
          </p:nvPr>
        </p:nvSpPr>
        <p:spPr/>
        <p:txBody>
          <a:bodyPr>
            <a:normAutofit/>
          </a:bodyPr>
          <a:lstStyle/>
          <a:p>
            <a:r>
              <a:rPr lang="id-ID" dirty="0"/>
              <a:t>4) Curah Hujan </a:t>
            </a:r>
          </a:p>
          <a:p>
            <a:r>
              <a:rPr lang="id-ID" dirty="0"/>
              <a:t>Air merupakan sumber utama dalam kehidupan. Tumbuhan sangat tergantung pada curah hujan dan kelembaban udara. </a:t>
            </a:r>
          </a:p>
          <a:p>
            <a:r>
              <a:rPr lang="id-ID" dirty="0"/>
              <a:t>Banyak sedikitnya jumlah curah hujan disuatu tempat, akan membentuk karakter khas bagi formasi-formasi vegetasi di muka bumi. </a:t>
            </a:r>
          </a:p>
          <a:p>
            <a:r>
              <a:rPr lang="id-ID" dirty="0"/>
              <a:t>Kekhasan jenis-jenis vegetasi ini, dapat mengakibatkan adanya hewan-hewan yang khas pada lingkungan vegetasi tertentu, karena pada dasarnya tumbuh-tumbuhan merupakan produsen yang menyediakan makanan bagi hewan.</a:t>
            </a:r>
          </a:p>
        </p:txBody>
      </p:sp>
    </p:spTree>
    <p:extLst>
      <p:ext uri="{BB962C8B-B14F-4D97-AF65-F5344CB8AC3E}">
        <p14:creationId xmlns:p14="http://schemas.microsoft.com/office/powerpoint/2010/main" val="644560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1EE805-7A4F-4025-AE89-6D7EA3DA4F9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01D3A56-A0BC-4526-B23B-43BCDD0B1129}"/>
              </a:ext>
            </a:extLst>
          </p:cNvPr>
          <p:cNvSpPr>
            <a:spLocks noGrp="1"/>
          </p:cNvSpPr>
          <p:nvPr>
            <p:ph idx="1"/>
          </p:nvPr>
        </p:nvSpPr>
        <p:spPr/>
        <p:txBody>
          <a:bodyPr>
            <a:normAutofit lnSpcReduction="10000"/>
          </a:bodyPr>
          <a:lstStyle/>
          <a:p>
            <a:pPr marL="0" indent="0">
              <a:buNone/>
            </a:pPr>
            <a:r>
              <a:rPr lang="id-ID" sz="4000" dirty="0"/>
              <a:t>Lapisan tanah yang berpengaruh terhadap vegetasi adalah lapisan tanah atas (top soil) yang terdiri dari horizon O, dan horizon A. Sedangkan untuk lapisan tanah bawah (sub soil) terdiri dari: horizon E, dan horizon B. Serta solum tanah meliputi: lapisan tanah atas, dan lapisan tanah bawah. Lebih jelas mengenai lapisan tanah, dapat kalian lihat pada gambar berikut!</a:t>
            </a:r>
          </a:p>
        </p:txBody>
      </p:sp>
    </p:spTree>
    <p:extLst>
      <p:ext uri="{BB962C8B-B14F-4D97-AF65-F5344CB8AC3E}">
        <p14:creationId xmlns:p14="http://schemas.microsoft.com/office/powerpoint/2010/main" val="4260390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780</Words>
  <Application>Microsoft Office PowerPoint</Application>
  <PresentationFormat>Custom</PresentationFormat>
  <Paragraphs>35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FLORA DAN FAUNA DI INDONESIA DAN DUNIA</vt:lpstr>
      <vt:lpstr>PowerPoint Presentation</vt:lpstr>
      <vt:lpstr>Persebaran flora dan Fauna di dunia</vt:lpstr>
      <vt:lpstr>                        1. Faktor Iklim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3. Faktor Fisiografi (Relief bumi)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FLORA DAN FAUNA DI INDONESIA DAN DUNIA</dc:title>
  <dc:creator>ACER</dc:creator>
  <cp:lastModifiedBy>acer</cp:lastModifiedBy>
  <cp:revision>10</cp:revision>
  <dcterms:created xsi:type="dcterms:W3CDTF">2021-07-30T09:43:30Z</dcterms:created>
  <dcterms:modified xsi:type="dcterms:W3CDTF">2022-05-17T06:05:44Z</dcterms:modified>
</cp:coreProperties>
</file>